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g16CRmGB4Ga0c7SuGZztqQPFKt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E2959B2-19EC-44C3-BD11-46194E905D3B}">
  <a:tblStyle styleId="{2E2959B2-19EC-44C3-BD11-46194E905D3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 name="Shape 21"/>
        <p:cNvGrpSpPr/>
        <p:nvPr/>
      </p:nvGrpSpPr>
      <p:grpSpPr>
        <a:xfrm>
          <a:off x="0" y="0"/>
          <a:ext cx="0" cy="0"/>
          <a:chOff x="0" y="0"/>
          <a:chExt cx="0" cy="0"/>
        </a:xfrm>
      </p:grpSpPr>
      <p:sp>
        <p:nvSpPr>
          <p:cNvPr id="22" name="Google Shape;2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Good afternoon judges! We are Team 41 and we will be presenting our results on the given problem statement which is based on the theme of predicting the popularity of music tracks</a:t>
            </a:r>
            <a:endParaRPr/>
          </a:p>
        </p:txBody>
      </p:sp>
      <p:sp>
        <p:nvSpPr>
          <p:cNvPr id="23" name="Google Shape;2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c788faeade_4_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IN"/>
              <a:t>Next we arrive at </a:t>
            </a:r>
            <a:endParaRPr/>
          </a:p>
          <a:p>
            <a:pPr indent="457200" lvl="0" marL="2286000" rtl="0" algn="l">
              <a:spcBef>
                <a:spcPts val="0"/>
              </a:spcBef>
              <a:spcAft>
                <a:spcPts val="0"/>
              </a:spcAft>
              <a:buClr>
                <a:schemeClr val="dk1"/>
              </a:buClr>
              <a:buSzPts val="1100"/>
              <a:buFont typeface="Arial"/>
              <a:buNone/>
            </a:pPr>
            <a:r>
              <a:rPr lang="en-IN"/>
              <a:t>----------------------------4. Light GBM-------------------------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IN"/>
              <a:t>-&gt;LightGBM is a fast, distributed, high-performance gradient boosting framework that uses</a:t>
            </a:r>
            <a:endParaRPr/>
          </a:p>
          <a:p>
            <a:pPr indent="0" lvl="0" marL="0" rtl="0" algn="l">
              <a:spcBef>
                <a:spcPts val="0"/>
              </a:spcBef>
              <a:spcAft>
                <a:spcPts val="0"/>
              </a:spcAft>
              <a:buClr>
                <a:schemeClr val="dk1"/>
              </a:buClr>
              <a:buSzPts val="1100"/>
              <a:buFont typeface="Arial"/>
              <a:buNone/>
            </a:pPr>
            <a:r>
              <a:rPr lang="en-IN"/>
              <a:t>tree based learning algorithms that splits the tree, leaf wise with the best fit.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IN"/>
              <a:t>----The reason for using Light GBM is: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IN"/>
              <a:t>-&gt;&gt;It implements a highly optimized histogram-based decision tree learning algorithm, which yields great</a:t>
            </a:r>
            <a:endParaRPr/>
          </a:p>
          <a:p>
            <a:pPr indent="0" lvl="0" marL="0" rtl="0" algn="l">
              <a:spcBef>
                <a:spcPts val="0"/>
              </a:spcBef>
              <a:spcAft>
                <a:spcPts val="0"/>
              </a:spcAft>
              <a:buClr>
                <a:schemeClr val="dk1"/>
              </a:buClr>
              <a:buSzPts val="1100"/>
              <a:buFont typeface="Arial"/>
              <a:buNone/>
            </a:pPr>
            <a:r>
              <a:rPr lang="en-IN"/>
              <a:t>advantages on both efficiency and memory consumption.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IN"/>
              <a:t>Here in the graph we can see the result of light GBM:</a:t>
            </a:r>
            <a:endParaRPr/>
          </a:p>
        </p:txBody>
      </p:sp>
      <p:sp>
        <p:nvSpPr>
          <p:cNvPr id="301" name="Google Shape;301;gc788faeade_4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c788faeade_4_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IN" sz="1100">
                <a:solidFill>
                  <a:srgbClr val="000000"/>
                </a:solidFill>
              </a:rPr>
              <a:t>Next we come to  XGBoost also known as extreme gradient boosting</a:t>
            </a:r>
            <a:endParaRPr sz="1100">
              <a:solidFill>
                <a:srgbClr val="000000"/>
              </a:solidFill>
            </a:endParaRPr>
          </a:p>
          <a:p>
            <a:pPr indent="457200" lvl="0" marL="3657600" rtl="0" algn="l">
              <a:spcBef>
                <a:spcPts val="0"/>
              </a:spcBef>
              <a:spcAft>
                <a:spcPts val="0"/>
              </a:spcAft>
              <a:buClr>
                <a:schemeClr val="dk1"/>
              </a:buClr>
              <a:buSzPts val="1100"/>
              <a:buFont typeface="Arial"/>
              <a:buNone/>
            </a:pPr>
            <a:r>
              <a:rPr lang="en-IN" sz="1100">
                <a:solidFill>
                  <a:srgbClr val="000000"/>
                </a:solidFill>
              </a:rPr>
              <a:t>----------------------------5. XGBOost-------------------------</a:t>
            </a:r>
            <a:endParaRPr sz="1100">
              <a:solidFill>
                <a:srgbClr val="000000"/>
              </a:solidFill>
            </a:endParaRPr>
          </a:p>
          <a:p>
            <a:pPr indent="0" lvl="0" marL="0" rtl="0" algn="l">
              <a:spcBef>
                <a:spcPts val="0"/>
              </a:spcBef>
              <a:spcAft>
                <a:spcPts val="0"/>
              </a:spcAft>
              <a:buClr>
                <a:schemeClr val="dk1"/>
              </a:buClr>
              <a:buSzPts val="1100"/>
              <a:buFont typeface="Arial"/>
              <a:buNone/>
            </a:pPr>
            <a:r>
              <a:t/>
            </a:r>
            <a:endParaRPr sz="1100">
              <a:solidFill>
                <a:srgbClr val="000000"/>
              </a:solidFill>
            </a:endParaRPr>
          </a:p>
          <a:p>
            <a:pPr indent="0" lvl="0" marL="0" rtl="0" algn="l">
              <a:spcBef>
                <a:spcPts val="0"/>
              </a:spcBef>
              <a:spcAft>
                <a:spcPts val="0"/>
              </a:spcAft>
              <a:buClr>
                <a:schemeClr val="dk1"/>
              </a:buClr>
              <a:buSzPts val="1100"/>
              <a:buFont typeface="Arial"/>
              <a:buNone/>
            </a:pPr>
            <a:r>
              <a:rPr lang="en-IN" sz="1100">
                <a:solidFill>
                  <a:srgbClr val="000000"/>
                </a:solidFill>
              </a:rPr>
              <a:t>-&gt;XGBoost is an optimized distributed gradient boosting library designed to be highly efficient, flexible and portable. It implements machine learning algorithms under the Gradient Boosting framework. </a:t>
            </a:r>
            <a:endParaRPr sz="1100">
              <a:solidFill>
                <a:srgbClr val="000000"/>
              </a:solidFill>
            </a:endParaRPr>
          </a:p>
          <a:p>
            <a:pPr indent="0" lvl="0" marL="0" rtl="0" algn="l">
              <a:spcBef>
                <a:spcPts val="0"/>
              </a:spcBef>
              <a:spcAft>
                <a:spcPts val="0"/>
              </a:spcAft>
              <a:buClr>
                <a:schemeClr val="dk1"/>
              </a:buClr>
              <a:buSzPts val="1100"/>
              <a:buFont typeface="Arial"/>
              <a:buNone/>
            </a:pPr>
            <a:r>
              <a:t/>
            </a:r>
            <a:endParaRPr sz="1100">
              <a:solidFill>
                <a:srgbClr val="000000"/>
              </a:solidFill>
            </a:endParaRPr>
          </a:p>
          <a:p>
            <a:pPr indent="0" lvl="0" marL="0" rtl="0" algn="l">
              <a:spcBef>
                <a:spcPts val="0"/>
              </a:spcBef>
              <a:spcAft>
                <a:spcPts val="0"/>
              </a:spcAft>
              <a:buClr>
                <a:schemeClr val="dk1"/>
              </a:buClr>
              <a:buSzPts val="1100"/>
              <a:buFont typeface="Arial"/>
              <a:buNone/>
            </a:pPr>
            <a:r>
              <a:t/>
            </a:r>
            <a:endParaRPr sz="1100">
              <a:solidFill>
                <a:srgbClr val="000000"/>
              </a:solidFill>
            </a:endParaRPr>
          </a:p>
          <a:p>
            <a:pPr indent="0" lvl="0" marL="0" rtl="0" algn="l">
              <a:spcBef>
                <a:spcPts val="0"/>
              </a:spcBef>
              <a:spcAft>
                <a:spcPts val="0"/>
              </a:spcAft>
              <a:buClr>
                <a:schemeClr val="dk1"/>
              </a:buClr>
              <a:buSzPts val="1100"/>
              <a:buFont typeface="Arial"/>
              <a:buNone/>
            </a:pPr>
            <a:r>
              <a:rPr lang="en-IN" sz="1100">
                <a:solidFill>
                  <a:srgbClr val="000000"/>
                </a:solidFill>
              </a:rPr>
              <a:t>----The two reasons to use XGBoost are as follows:</a:t>
            </a:r>
            <a:endParaRPr sz="1100">
              <a:solidFill>
                <a:srgbClr val="000000"/>
              </a:solidFill>
            </a:endParaRPr>
          </a:p>
          <a:p>
            <a:pPr indent="0" lvl="0" marL="0" rtl="0" algn="l">
              <a:spcBef>
                <a:spcPts val="0"/>
              </a:spcBef>
              <a:spcAft>
                <a:spcPts val="0"/>
              </a:spcAft>
              <a:buClr>
                <a:schemeClr val="dk1"/>
              </a:buClr>
              <a:buSzPts val="1100"/>
              <a:buFont typeface="Arial"/>
              <a:buNone/>
            </a:pPr>
            <a:r>
              <a:t/>
            </a:r>
            <a:endParaRPr sz="1100">
              <a:solidFill>
                <a:srgbClr val="000000"/>
              </a:solidFill>
            </a:endParaRPr>
          </a:p>
          <a:p>
            <a:pPr indent="0" lvl="0" marL="0" rtl="0" algn="l">
              <a:spcBef>
                <a:spcPts val="0"/>
              </a:spcBef>
              <a:spcAft>
                <a:spcPts val="0"/>
              </a:spcAft>
              <a:buClr>
                <a:schemeClr val="dk1"/>
              </a:buClr>
              <a:buSzPts val="1100"/>
              <a:buFont typeface="Arial"/>
              <a:buNone/>
            </a:pPr>
            <a:r>
              <a:rPr lang="en-IN" sz="1100">
                <a:solidFill>
                  <a:srgbClr val="000000"/>
                </a:solidFill>
              </a:rPr>
              <a:t>-&gt;&gt; It is really fast when compared to other implementations of gradient</a:t>
            </a:r>
            <a:endParaRPr sz="1100">
              <a:solidFill>
                <a:srgbClr val="000000"/>
              </a:solidFill>
            </a:endParaRPr>
          </a:p>
          <a:p>
            <a:pPr indent="0" lvl="0" marL="0" rtl="0" algn="l">
              <a:spcBef>
                <a:spcPts val="0"/>
              </a:spcBef>
              <a:spcAft>
                <a:spcPts val="0"/>
              </a:spcAft>
              <a:buClr>
                <a:schemeClr val="dk1"/>
              </a:buClr>
              <a:buSzPts val="1100"/>
              <a:buFont typeface="Arial"/>
              <a:buNone/>
            </a:pPr>
            <a:r>
              <a:rPr lang="en-IN" sz="1100">
                <a:solidFill>
                  <a:srgbClr val="000000"/>
                </a:solidFill>
              </a:rPr>
              <a:t>boosting.</a:t>
            </a:r>
            <a:endParaRPr sz="1100">
              <a:solidFill>
                <a:srgbClr val="000000"/>
              </a:solidFill>
            </a:endParaRPr>
          </a:p>
          <a:p>
            <a:pPr indent="0" lvl="0" marL="0" rtl="0" algn="l">
              <a:spcBef>
                <a:spcPts val="0"/>
              </a:spcBef>
              <a:spcAft>
                <a:spcPts val="0"/>
              </a:spcAft>
              <a:buClr>
                <a:schemeClr val="dk1"/>
              </a:buClr>
              <a:buSzPts val="1100"/>
              <a:buFont typeface="Arial"/>
              <a:buNone/>
            </a:pPr>
            <a:r>
              <a:t/>
            </a:r>
            <a:endParaRPr sz="1100">
              <a:solidFill>
                <a:srgbClr val="000000"/>
              </a:solidFill>
            </a:endParaRPr>
          </a:p>
          <a:p>
            <a:pPr indent="0" lvl="0" marL="0" rtl="0" algn="l">
              <a:spcBef>
                <a:spcPts val="0"/>
              </a:spcBef>
              <a:spcAft>
                <a:spcPts val="0"/>
              </a:spcAft>
              <a:buClr>
                <a:schemeClr val="dk1"/>
              </a:buClr>
              <a:buSzPts val="1100"/>
              <a:buFont typeface="Arial"/>
              <a:buNone/>
            </a:pPr>
            <a:r>
              <a:rPr lang="en-IN" sz="1100">
                <a:solidFill>
                  <a:srgbClr val="000000"/>
                </a:solidFill>
              </a:rPr>
              <a:t>-&gt;&gt; It dominates structured datasets on classification</a:t>
            </a:r>
            <a:endParaRPr sz="1100">
              <a:solidFill>
                <a:srgbClr val="000000"/>
              </a:solidFill>
            </a:endParaRPr>
          </a:p>
          <a:p>
            <a:pPr indent="0" lvl="0" marL="0" rtl="0" algn="l">
              <a:spcBef>
                <a:spcPts val="0"/>
              </a:spcBef>
              <a:spcAft>
                <a:spcPts val="0"/>
              </a:spcAft>
              <a:buClr>
                <a:schemeClr val="dk1"/>
              </a:buClr>
              <a:buSzPts val="1100"/>
              <a:buFont typeface="Arial"/>
              <a:buNone/>
            </a:pPr>
            <a:r>
              <a:rPr lang="en-IN" sz="1100">
                <a:solidFill>
                  <a:srgbClr val="000000"/>
                </a:solidFill>
              </a:rPr>
              <a:t>problems. </a:t>
            </a:r>
            <a:endParaRPr sz="1100">
              <a:solidFill>
                <a:srgbClr val="000000"/>
              </a:solidFill>
            </a:endParaRPr>
          </a:p>
          <a:p>
            <a:pPr indent="0" lvl="0" marL="0" rtl="0" algn="l">
              <a:spcBef>
                <a:spcPts val="0"/>
              </a:spcBef>
              <a:spcAft>
                <a:spcPts val="0"/>
              </a:spcAft>
              <a:buClr>
                <a:schemeClr val="dk1"/>
              </a:buClr>
              <a:buSzPts val="1100"/>
              <a:buFont typeface="Arial"/>
              <a:buNone/>
            </a:pPr>
            <a:r>
              <a:t/>
            </a:r>
            <a:endParaRPr sz="1100">
              <a:solidFill>
                <a:srgbClr val="000000"/>
              </a:solidFill>
            </a:endParaRPr>
          </a:p>
          <a:p>
            <a:pPr indent="0" lvl="0" marL="0" rtl="0" algn="l">
              <a:spcBef>
                <a:spcPts val="0"/>
              </a:spcBef>
              <a:spcAft>
                <a:spcPts val="0"/>
              </a:spcAft>
              <a:buClr>
                <a:schemeClr val="dk1"/>
              </a:buClr>
              <a:buSzPts val="1100"/>
              <a:buFont typeface="Arial"/>
              <a:buNone/>
            </a:pPr>
            <a:r>
              <a:rPr lang="en-IN" sz="1100">
                <a:solidFill>
                  <a:srgbClr val="000000"/>
                </a:solidFill>
              </a:rPr>
              <a:t>Here in the graph we can see the result of XGBoost :</a:t>
            </a:r>
            <a:endParaRPr sz="1100">
              <a:solidFill>
                <a:srgbClr val="000000"/>
              </a:solidFill>
            </a:endParaRPr>
          </a:p>
          <a:p>
            <a:pPr indent="0" lvl="0" marL="0" rtl="0" algn="l">
              <a:spcBef>
                <a:spcPts val="0"/>
              </a:spcBef>
              <a:spcAft>
                <a:spcPts val="0"/>
              </a:spcAft>
              <a:buClr>
                <a:schemeClr val="dk1"/>
              </a:buClr>
              <a:buSzPts val="1100"/>
              <a:buFont typeface="Arial"/>
              <a:buNone/>
            </a:pPr>
            <a:r>
              <a:t/>
            </a:r>
            <a:endParaRPr sz="1100">
              <a:solidFill>
                <a:srgbClr val="000000"/>
              </a:solidFill>
            </a:endParaRPr>
          </a:p>
          <a:p>
            <a:pPr indent="0" lvl="0" marL="0" rtl="0" algn="l">
              <a:spcBef>
                <a:spcPts val="0"/>
              </a:spcBef>
              <a:spcAft>
                <a:spcPts val="0"/>
              </a:spcAft>
              <a:buNone/>
            </a:pPr>
            <a:r>
              <a:t/>
            </a:r>
            <a:endParaRPr sz="1100">
              <a:solidFill>
                <a:srgbClr val="000000"/>
              </a:solidFill>
            </a:endParaRPr>
          </a:p>
        </p:txBody>
      </p:sp>
      <p:sp>
        <p:nvSpPr>
          <p:cNvPr id="332" name="Google Shape;332;gc788faeade_4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c998fc1b45_0_2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gc998fc1b45_0_2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c788faeade_1_11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gc788faeade_1_1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c8e8bf4bd6_8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gc8e8bf4bd6_8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c788faeade_7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gc788faeade_7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c8e8bf4bd6_6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gc8e8bf4bd6_6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 name="Shape 28"/>
        <p:cNvGrpSpPr/>
        <p:nvPr/>
      </p:nvGrpSpPr>
      <p:grpSpPr>
        <a:xfrm>
          <a:off x="0" y="0"/>
          <a:ext cx="0" cy="0"/>
          <a:chOff x="0" y="0"/>
          <a:chExt cx="0" cy="0"/>
        </a:xfrm>
      </p:grpSpPr>
      <p:sp>
        <p:nvSpPr>
          <p:cNvPr id="29" name="Google Shape;29;gc788faeade_1_13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To walk you through our findings, we will first take a look at the exploratory data analysis which helped us to  get a brief idea of the dataset, followed by feature extraction, where we used our results and intuitions from the EDA to create new  features. Next, we will discuss about the classification models that we implemented on our data to get the predictions and then the revenue constraints for our models. Finally, we take a look at the predictions made by ensemble models and how it improved the overall results. Soo, let’s begin with the exploratory data analysis!</a:t>
            </a:r>
            <a:endParaRPr/>
          </a:p>
        </p:txBody>
      </p:sp>
      <p:sp>
        <p:nvSpPr>
          <p:cNvPr id="30" name="Google Shape;30;gc788faeade_1_13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c788faeade_4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0" name="Google Shape;530;gc788faeade_4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c788faeade_4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gc788faeade_4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998fc1b45_0_1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IN"/>
              <a:t>Our task is to predict the popularity of music tracks into 5 different classes of popularity from very high to very low based on the given audio features. Accordingly, bid will be placed on them so that the revenue is maximum. </a:t>
            </a:r>
            <a:endParaRPr/>
          </a:p>
          <a:p>
            <a:pPr indent="0" lvl="0" marL="0" rtl="0" algn="l">
              <a:spcBef>
                <a:spcPts val="0"/>
              </a:spcBef>
              <a:spcAft>
                <a:spcPts val="0"/>
              </a:spcAft>
              <a:buClr>
                <a:schemeClr val="dk1"/>
              </a:buClr>
              <a:buSzPts val="1100"/>
              <a:buFont typeface="Arial"/>
              <a:buNone/>
            </a:pPr>
            <a:r>
              <a:rPr lang="en-IN"/>
              <a:t>The stepwise summary has also been shown in this slide.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IN"/>
              <a:t>From the graph below, we get an idea of the variance of the features with time. As we can see, Some features like Accoucticness and loudness have  significant linear trends  while some others have remained more or less static over time.</a:t>
            </a:r>
            <a:endParaRPr/>
          </a:p>
          <a:p>
            <a:pPr indent="0" lvl="0" marL="0" rtl="0" algn="l">
              <a:spcBef>
                <a:spcPts val="0"/>
              </a:spcBef>
              <a:spcAft>
                <a:spcPts val="0"/>
              </a:spcAft>
              <a:buNone/>
            </a:pPr>
            <a:r>
              <a:t/>
            </a:r>
            <a:endParaRPr/>
          </a:p>
        </p:txBody>
      </p:sp>
      <p:sp>
        <p:nvSpPr>
          <p:cNvPr id="63" name="Google Shape;63;gc998fc1b45_0_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9a29b9430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Let us first see some key observations from exploratory data analysis</a:t>
            </a:r>
            <a:endParaRPr/>
          </a:p>
          <a:p>
            <a:pPr indent="0" lvl="0" marL="0" rtl="0" algn="l">
              <a:spcBef>
                <a:spcPts val="0"/>
              </a:spcBef>
              <a:spcAft>
                <a:spcPts val="0"/>
              </a:spcAft>
              <a:buNone/>
            </a:pPr>
            <a:r>
              <a:rPr lang="en-IN"/>
              <a:t>Here we see heat map correlation.</a:t>
            </a:r>
            <a:br>
              <a:rPr lang="en-IN"/>
            </a:br>
            <a:r>
              <a:rPr lang="en-IN">
                <a:solidFill>
                  <a:srgbClr val="000000"/>
                </a:solidFill>
              </a:rPr>
              <a:t>We observe that </a:t>
            </a:r>
            <a:r>
              <a:rPr lang="en-IN" sz="1300">
                <a:solidFill>
                  <a:srgbClr val="000000"/>
                </a:solidFill>
              </a:rPr>
              <a:t>Year, loudness and accousticness have maximum correlation  with target variable i.e popularity</a:t>
            </a:r>
            <a:endParaRPr sz="1300">
              <a:solidFill>
                <a:srgbClr val="000000"/>
              </a:solidFill>
            </a:endParaRPr>
          </a:p>
          <a:p>
            <a:pPr indent="0" lvl="0" marL="0" rtl="0" algn="l">
              <a:spcBef>
                <a:spcPts val="0"/>
              </a:spcBef>
              <a:spcAft>
                <a:spcPts val="0"/>
              </a:spcAft>
              <a:buNone/>
            </a:pPr>
            <a:r>
              <a:rPr lang="en-IN"/>
              <a:t>From the next graph we can see, that data is imbalance, the class “very high” constitutes a very low percentage of songs</a:t>
            </a:r>
            <a:endParaRPr/>
          </a:p>
          <a:p>
            <a:pPr indent="0" lvl="0" marL="0" rtl="0" algn="l">
              <a:spcBef>
                <a:spcPts val="0"/>
              </a:spcBef>
              <a:spcAft>
                <a:spcPts val="0"/>
              </a:spcAft>
              <a:buNone/>
            </a:pPr>
            <a:r>
              <a:rPr lang="en-IN"/>
              <a:t>In the next graph we see that the trend for popularity with time which is gradually shifting towards high.</a:t>
            </a:r>
            <a:endParaRPr/>
          </a:p>
        </p:txBody>
      </p:sp>
      <p:sp>
        <p:nvSpPr>
          <p:cNvPr id="109" name="Google Shape;109;gc9a29b9430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998fc1b45_0_2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IN"/>
              <a:t>Feature engineering is one the important steps in data analytics, This is where actual creativity comes in and also significantly affects the model performance.</a:t>
            </a:r>
            <a:endParaRPr/>
          </a:p>
          <a:p>
            <a:pPr indent="0" lvl="0" marL="0" rtl="0" algn="l">
              <a:spcBef>
                <a:spcPts val="0"/>
              </a:spcBef>
              <a:spcAft>
                <a:spcPts val="0"/>
              </a:spcAft>
              <a:buClr>
                <a:schemeClr val="dk1"/>
              </a:buClr>
              <a:buSzPts val="1100"/>
              <a:buFont typeface="Arial"/>
              <a:buNone/>
            </a:pPr>
            <a:r>
              <a:rPr lang="en-IN"/>
              <a:t>We have created 3 new  features .Lets talk about them one by one .</a:t>
            </a:r>
            <a:endParaRPr/>
          </a:p>
          <a:p>
            <a:pPr indent="0" lvl="0" marL="0" rtl="0" algn="l">
              <a:spcBef>
                <a:spcPts val="0"/>
              </a:spcBef>
              <a:spcAft>
                <a:spcPts val="0"/>
              </a:spcAft>
              <a:buClr>
                <a:schemeClr val="dk1"/>
              </a:buClr>
              <a:buSzPts val="1100"/>
              <a:buFont typeface="Arial"/>
              <a:buNone/>
            </a:pPr>
            <a:r>
              <a:rPr lang="en-IN"/>
              <a:t>As clear from the graph on the left side, the songs released before 1960 have very low popularity and after that there is a continuous upward trend . So, we have created a feature named year_bin,where 1 represents  post 1960 songs and 0 represents songs released in 1960 or earlier.</a:t>
            </a:r>
            <a:endParaRPr/>
          </a:p>
          <a:p>
            <a:pPr indent="0" lvl="0" marL="0" rtl="0" algn="l">
              <a:spcBef>
                <a:spcPts val="0"/>
              </a:spcBef>
              <a:spcAft>
                <a:spcPts val="0"/>
              </a:spcAft>
              <a:buClr>
                <a:schemeClr val="dk1"/>
              </a:buClr>
              <a:buSzPts val="1100"/>
              <a:buFont typeface="Arial"/>
              <a:buNone/>
            </a:pPr>
            <a:r>
              <a:rPr lang="en-IN"/>
              <a:t>Similarly, we have observed that most of the songs were released during January and have a different popularity distribution than the rest.</a:t>
            </a:r>
            <a:endParaRPr/>
          </a:p>
          <a:p>
            <a:pPr indent="0" lvl="0" marL="0" rtl="0" algn="l">
              <a:spcBef>
                <a:spcPts val="0"/>
              </a:spcBef>
              <a:spcAft>
                <a:spcPts val="0"/>
              </a:spcAft>
              <a:buClr>
                <a:schemeClr val="dk1"/>
              </a:buClr>
              <a:buSzPts val="1100"/>
              <a:buFont typeface="Arial"/>
              <a:buNone/>
            </a:pPr>
            <a:r>
              <a:rPr lang="en-IN"/>
              <a:t>In our new feature "Month_bin", 1 represents  songs released in January while 0 represents those released in other months.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4" name="Google Shape;144;gc998fc1b45_0_2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c9a29b9430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IN" sz="1400"/>
              <a:t>We have added one more feature called is_instrumentalness. </a:t>
            </a:r>
            <a:endParaRPr b="1" sz="1400"/>
          </a:p>
          <a:p>
            <a:pPr indent="0" lvl="0" marL="0" rtl="0" algn="l">
              <a:spcBef>
                <a:spcPts val="0"/>
              </a:spcBef>
              <a:spcAft>
                <a:spcPts val="0"/>
              </a:spcAft>
              <a:buClr>
                <a:schemeClr val="dk1"/>
              </a:buClr>
              <a:buSzPts val="1100"/>
              <a:buFont typeface="Arial"/>
              <a:buNone/>
            </a:pPr>
            <a:r>
              <a:rPr b="1" lang="en-IN" sz="1400"/>
              <a:t>On performing EDA on instrumentalness,  around 30% data samples were found to have value 0.  This causes some abnormality which can be seen in the left graph. In the right graph which is our new feature, 1 represents non-zero values, 0 represents others.</a:t>
            </a:r>
            <a:endParaRPr b="1" sz="1400"/>
          </a:p>
          <a:p>
            <a:pPr indent="0" lvl="0" marL="0" rtl="0" algn="l">
              <a:spcBef>
                <a:spcPts val="0"/>
              </a:spcBef>
              <a:spcAft>
                <a:spcPts val="0"/>
              </a:spcAft>
              <a:buClr>
                <a:schemeClr val="dk1"/>
              </a:buClr>
              <a:buSzPts val="1100"/>
              <a:buFont typeface="Arial"/>
              <a:buNone/>
            </a:pPr>
            <a:r>
              <a:rPr b="1" lang="en-IN" sz="1400"/>
              <a:t>The two bins of the transformed features have clearly different class-wise distributions of popularity thus adding more discriminative power, giving us a better model performance.</a:t>
            </a:r>
            <a:endParaRPr b="1" sz="1400"/>
          </a:p>
          <a:p>
            <a:pPr indent="0" lvl="0" marL="0" rtl="0" algn="l">
              <a:spcBef>
                <a:spcPts val="0"/>
              </a:spcBef>
              <a:spcAft>
                <a:spcPts val="0"/>
              </a:spcAft>
              <a:buClr>
                <a:schemeClr val="dk1"/>
              </a:buClr>
              <a:buSzPts val="1100"/>
              <a:buFont typeface="Arial"/>
              <a:buNone/>
            </a:pPr>
            <a:r>
              <a:rPr b="1" lang="en-IN" sz="1400"/>
              <a:t>As we will find out later, all these new features have helped to improve the performance of our model</a:t>
            </a:r>
            <a:endParaRPr b="1" sz="1400"/>
          </a:p>
          <a:p>
            <a:pPr indent="0" lvl="0" marL="0" rtl="0" algn="l">
              <a:spcBef>
                <a:spcPts val="0"/>
              </a:spcBef>
              <a:spcAft>
                <a:spcPts val="0"/>
              </a:spcAft>
              <a:buNone/>
            </a:pPr>
            <a:r>
              <a:t/>
            </a:r>
            <a:endParaRPr b="1" sz="1600">
              <a:solidFill>
                <a:srgbClr val="000000"/>
              </a:solidFill>
            </a:endParaRPr>
          </a:p>
        </p:txBody>
      </p:sp>
      <p:sp>
        <p:nvSpPr>
          <p:cNvPr id="176" name="Google Shape;176;gc9a29b9430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c998fc1b45_0_3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We start about classification models with decision trees also known as D-Trees</a:t>
            </a:r>
            <a:endParaRPr/>
          </a:p>
          <a:p>
            <a:pPr indent="457200" lvl="0" marL="914400" rtl="0" algn="l">
              <a:spcBef>
                <a:spcPts val="0"/>
              </a:spcBef>
              <a:spcAft>
                <a:spcPts val="0"/>
              </a:spcAft>
              <a:buClr>
                <a:schemeClr val="dk1"/>
              </a:buClr>
              <a:buSzPts val="1100"/>
              <a:buFont typeface="Arial"/>
              <a:buNone/>
            </a:pPr>
            <a:r>
              <a:rPr lang="en-IN"/>
              <a:t>----------------------------1.Decision Trees-------------------------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IN"/>
              <a:t>-&gt;Decision tree is a predictive model which uses a tree based algorithm..The D-trees</a:t>
            </a:r>
            <a:endParaRPr/>
          </a:p>
          <a:p>
            <a:pPr indent="0" lvl="0" marL="0" rtl="0" algn="l">
              <a:spcBef>
                <a:spcPts val="0"/>
              </a:spcBef>
              <a:spcAft>
                <a:spcPts val="0"/>
              </a:spcAft>
              <a:buClr>
                <a:schemeClr val="dk1"/>
              </a:buClr>
              <a:buSzPts val="1100"/>
              <a:buFont typeface="Arial"/>
              <a:buNone/>
            </a:pPr>
            <a:r>
              <a:rPr lang="en-IN"/>
              <a:t>are built by splitting the source set, constituting the root node of the tree, into</a:t>
            </a:r>
            <a:endParaRPr/>
          </a:p>
          <a:p>
            <a:pPr indent="0" lvl="0" marL="0" rtl="0" algn="l">
              <a:spcBef>
                <a:spcPts val="0"/>
              </a:spcBef>
              <a:spcAft>
                <a:spcPts val="0"/>
              </a:spcAft>
              <a:buClr>
                <a:schemeClr val="dk1"/>
              </a:buClr>
              <a:buSzPts val="1100"/>
              <a:buFont typeface="Arial"/>
              <a:buNone/>
            </a:pPr>
            <a:r>
              <a:rPr lang="en-IN"/>
              <a:t>subsets—which constitute the successor children.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IN"/>
              <a:t>----The two reasons to use D-Trees are as follows: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IN"/>
              <a:t>-&gt;&gt;D-trees have a powerful representation and are one of the best performers on a</a:t>
            </a:r>
            <a:endParaRPr/>
          </a:p>
          <a:p>
            <a:pPr indent="0" lvl="0" marL="0" rtl="0" algn="l">
              <a:spcBef>
                <a:spcPts val="0"/>
              </a:spcBef>
              <a:spcAft>
                <a:spcPts val="0"/>
              </a:spcAft>
              <a:buClr>
                <a:schemeClr val="dk1"/>
              </a:buClr>
              <a:buSzPts val="1100"/>
              <a:buFont typeface="Arial"/>
              <a:buNone/>
            </a:pPr>
            <a:r>
              <a:rPr lang="en-IN"/>
              <a:t>large, disjunctive hypothesis space. </a:t>
            </a:r>
            <a:endParaRPr/>
          </a:p>
          <a:p>
            <a:pPr indent="0" lvl="0" marL="0" rtl="0" algn="l">
              <a:spcBef>
                <a:spcPts val="0"/>
              </a:spcBef>
              <a:spcAft>
                <a:spcPts val="0"/>
              </a:spcAft>
              <a:buNone/>
            </a:pPr>
            <a:r>
              <a:rPr lang="en-IN"/>
              <a:t>-&gt;&gt;They also work well when the data is noisy</a:t>
            </a:r>
            <a:endParaRPr/>
          </a:p>
          <a:p>
            <a:pPr indent="0" lvl="0" marL="0" rtl="0" algn="l">
              <a:spcBef>
                <a:spcPts val="0"/>
              </a:spcBef>
              <a:spcAft>
                <a:spcPts val="0"/>
              </a:spcAft>
              <a:buClr>
                <a:schemeClr val="dk1"/>
              </a:buClr>
              <a:buSzPts val="1100"/>
              <a:buFont typeface="Arial"/>
              <a:buNone/>
            </a:pPr>
            <a:r>
              <a:rPr lang="en-IN"/>
              <a:t>These reasons make D-Trees a sensible choice as a starting model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IN"/>
              <a:t>Here in the graph we can see the result of D-Trees :</a:t>
            </a:r>
            <a:endParaRPr/>
          </a:p>
          <a:p>
            <a:pPr indent="0" lvl="0" marL="0" rtl="0" algn="l">
              <a:spcBef>
                <a:spcPts val="0"/>
              </a:spcBef>
              <a:spcAft>
                <a:spcPts val="0"/>
              </a:spcAft>
              <a:buNone/>
            </a:pPr>
            <a:r>
              <a:t/>
            </a:r>
            <a:endParaRPr/>
          </a:p>
        </p:txBody>
      </p:sp>
      <p:sp>
        <p:nvSpPr>
          <p:cNvPr id="202" name="Google Shape;202;gc998fc1b45_0_3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c788023d52_0_1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IN"/>
              <a:t>Next we had used</a:t>
            </a:r>
            <a:endParaRPr/>
          </a:p>
          <a:p>
            <a:pPr indent="0" lvl="0" marL="0" rtl="0" algn="l">
              <a:spcBef>
                <a:spcPts val="0"/>
              </a:spcBef>
              <a:spcAft>
                <a:spcPts val="0"/>
              </a:spcAft>
              <a:buClr>
                <a:schemeClr val="dk1"/>
              </a:buClr>
              <a:buSzPts val="1100"/>
              <a:buFont typeface="Arial"/>
              <a:buNone/>
            </a:pPr>
            <a:r>
              <a:rPr lang="en-IN"/>
              <a:t>---------------------------- 2. Support Vector Classifier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IN"/>
              <a:t>-&gt;Support Vector Classifier is a supervised classification algorithm in which each data item</a:t>
            </a:r>
            <a:endParaRPr/>
          </a:p>
          <a:p>
            <a:pPr indent="0" lvl="0" marL="0" rtl="0" algn="l">
              <a:spcBef>
                <a:spcPts val="0"/>
              </a:spcBef>
              <a:spcAft>
                <a:spcPts val="0"/>
              </a:spcAft>
              <a:buClr>
                <a:schemeClr val="dk1"/>
              </a:buClr>
              <a:buSzPts val="1100"/>
              <a:buFont typeface="Arial"/>
              <a:buNone/>
            </a:pPr>
            <a:r>
              <a:rPr lang="en-IN"/>
              <a:t>is plotted as a point in n-dimensional space (where n is the number of features) with the</a:t>
            </a:r>
            <a:endParaRPr/>
          </a:p>
          <a:p>
            <a:pPr indent="0" lvl="0" marL="0" rtl="0" algn="l">
              <a:spcBef>
                <a:spcPts val="0"/>
              </a:spcBef>
              <a:spcAft>
                <a:spcPts val="0"/>
              </a:spcAft>
              <a:buClr>
                <a:schemeClr val="dk1"/>
              </a:buClr>
              <a:buSzPts val="1100"/>
              <a:buFont typeface="Arial"/>
              <a:buNone/>
            </a:pPr>
            <a:r>
              <a:rPr lang="en-IN"/>
              <a:t>value of each feature being the value of a particular coordinate.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IN"/>
              <a:t>----The two reasons to use SVM are as follows: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IN"/>
              <a:t>-&gt;&gt;Non-linear SVM provides the benefit of capturing much more complex relationships</a:t>
            </a:r>
            <a:endParaRPr/>
          </a:p>
          <a:p>
            <a:pPr indent="0" lvl="0" marL="0" rtl="0" algn="l">
              <a:spcBef>
                <a:spcPts val="0"/>
              </a:spcBef>
              <a:spcAft>
                <a:spcPts val="0"/>
              </a:spcAft>
              <a:buClr>
                <a:schemeClr val="dk1"/>
              </a:buClr>
              <a:buSzPts val="1100"/>
              <a:buFont typeface="Arial"/>
              <a:buNone/>
            </a:pPr>
            <a:r>
              <a:rPr lang="en-IN"/>
              <a:t>between the data points without having to perform difficult transformations on our own.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IN"/>
              <a:t>-&gt;&gt;We have used our kernel as the Radial Basis Function for this purpose. This algorithm is</a:t>
            </a:r>
            <a:endParaRPr/>
          </a:p>
          <a:p>
            <a:pPr indent="0" lvl="0" marL="0" rtl="0" algn="l">
              <a:spcBef>
                <a:spcPts val="0"/>
              </a:spcBef>
              <a:spcAft>
                <a:spcPts val="0"/>
              </a:spcAft>
              <a:buClr>
                <a:schemeClr val="dk1"/>
              </a:buClr>
              <a:buSzPts val="1100"/>
              <a:buFont typeface="Arial"/>
              <a:buNone/>
            </a:pPr>
            <a:r>
              <a:rPr lang="en-IN"/>
              <a:t>accurate yet less prone to overfitting.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IN"/>
              <a:t>Here in the graph we can see the result of SVC we got :</a:t>
            </a:r>
            <a:endParaRPr/>
          </a:p>
          <a:p>
            <a:pPr indent="0" lvl="0" marL="0" rtl="0" algn="l">
              <a:spcBef>
                <a:spcPts val="0"/>
              </a:spcBef>
              <a:spcAft>
                <a:spcPts val="0"/>
              </a:spcAft>
              <a:buNone/>
            </a:pPr>
            <a:r>
              <a:t/>
            </a:r>
            <a:endParaRPr/>
          </a:p>
        </p:txBody>
      </p:sp>
      <p:sp>
        <p:nvSpPr>
          <p:cNvPr id="236" name="Google Shape;236;gc788023d52_0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c788faeade_4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IN"/>
              <a:t>Next we come to </a:t>
            </a:r>
            <a:endParaRPr/>
          </a:p>
          <a:p>
            <a:pPr indent="0" lvl="0" marL="0" rtl="0" algn="l">
              <a:spcBef>
                <a:spcPts val="0"/>
              </a:spcBef>
              <a:spcAft>
                <a:spcPts val="0"/>
              </a:spcAft>
              <a:buClr>
                <a:schemeClr val="dk1"/>
              </a:buClr>
              <a:buSzPts val="1100"/>
              <a:buFont typeface="Arial"/>
              <a:buNone/>
            </a:pPr>
            <a:r>
              <a:rPr lang="en-IN"/>
              <a:t>----------------------------3. Random Forest-------------------------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IN"/>
              <a:t>-&gt;Random forest is a bagging model which consists of a large number of individual</a:t>
            </a:r>
            <a:endParaRPr/>
          </a:p>
          <a:p>
            <a:pPr indent="0" lvl="0" marL="0" rtl="0" algn="l">
              <a:spcBef>
                <a:spcPts val="0"/>
              </a:spcBef>
              <a:spcAft>
                <a:spcPts val="0"/>
              </a:spcAft>
              <a:buClr>
                <a:schemeClr val="dk1"/>
              </a:buClr>
              <a:buSzPts val="1100"/>
              <a:buFont typeface="Arial"/>
              <a:buNone/>
            </a:pPr>
            <a:r>
              <a:rPr lang="en-IN"/>
              <a:t>decision trees generated parallely, which are the base learners and operate as an ensemble.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IN"/>
              <a:t>----The reason why we used SVC is: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IN"/>
              <a:t>-&gt;&gt;Being a bagging model, random forest allows each individual tree to randomly sample</a:t>
            </a:r>
            <a:endParaRPr/>
          </a:p>
          <a:p>
            <a:pPr indent="0" lvl="0" marL="0" rtl="0" algn="l">
              <a:spcBef>
                <a:spcPts val="0"/>
              </a:spcBef>
              <a:spcAft>
                <a:spcPts val="0"/>
              </a:spcAft>
              <a:buClr>
                <a:schemeClr val="dk1"/>
              </a:buClr>
              <a:buSzPts val="1100"/>
              <a:buFont typeface="Arial"/>
              <a:buNone/>
            </a:pPr>
            <a:r>
              <a:rPr lang="en-IN"/>
              <a:t>from the dataset with replacement, resulting in different trees trained on different sets of</a:t>
            </a:r>
            <a:endParaRPr/>
          </a:p>
          <a:p>
            <a:pPr indent="0" lvl="0" marL="0" rtl="0" algn="l">
              <a:spcBef>
                <a:spcPts val="0"/>
              </a:spcBef>
              <a:spcAft>
                <a:spcPts val="0"/>
              </a:spcAft>
              <a:buClr>
                <a:schemeClr val="dk1"/>
              </a:buClr>
              <a:buSzPts val="1100"/>
              <a:buFont typeface="Arial"/>
              <a:buNone/>
            </a:pPr>
            <a:r>
              <a:rPr lang="en-IN"/>
              <a:t>data as well as different subset of features. Thus, independent trees are grown, which help</a:t>
            </a:r>
            <a:endParaRPr/>
          </a:p>
          <a:p>
            <a:pPr indent="0" lvl="0" marL="0" rtl="0" algn="l">
              <a:spcBef>
                <a:spcPts val="0"/>
              </a:spcBef>
              <a:spcAft>
                <a:spcPts val="0"/>
              </a:spcAft>
              <a:buClr>
                <a:schemeClr val="dk1"/>
              </a:buClr>
              <a:buSzPts val="1100"/>
              <a:buFont typeface="Arial"/>
              <a:buNone/>
            </a:pPr>
            <a:r>
              <a:rPr lang="en-IN"/>
              <a:t>to simultaneously improve accuracy and reduce variance (and thus overfitting)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IN"/>
              <a:t>Here in the graph we can see the result of random forest:</a:t>
            </a:r>
            <a:endParaRPr/>
          </a:p>
          <a:p>
            <a:pPr indent="0" lvl="0" marL="0" rtl="0" algn="l">
              <a:spcBef>
                <a:spcPts val="0"/>
              </a:spcBef>
              <a:spcAft>
                <a:spcPts val="0"/>
              </a:spcAft>
              <a:buNone/>
            </a:pPr>
            <a:r>
              <a:t/>
            </a:r>
            <a:endParaRPr/>
          </a:p>
        </p:txBody>
      </p:sp>
      <p:sp>
        <p:nvSpPr>
          <p:cNvPr id="270" name="Google Shape;270;gc788faeade_4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8" name="Google Shape;1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 name="Google Shape;1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 name="Google Shape;1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4" name="Google Shape;1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0" Type="http://schemas.openxmlformats.org/officeDocument/2006/relationships/image" Target="../media/image45.png"/><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jpg"/><Relationship Id="rId4" Type="http://schemas.openxmlformats.org/officeDocument/2006/relationships/image" Target="../media/image15.png"/><Relationship Id="rId9" Type="http://schemas.openxmlformats.org/officeDocument/2006/relationships/image" Target="../media/image46.png"/><Relationship Id="rId5" Type="http://schemas.openxmlformats.org/officeDocument/2006/relationships/image" Target="../media/image7.png"/><Relationship Id="rId6" Type="http://schemas.openxmlformats.org/officeDocument/2006/relationships/image" Target="../media/image11.png"/><Relationship Id="rId7" Type="http://schemas.openxmlformats.org/officeDocument/2006/relationships/image" Target="../media/image19.png"/><Relationship Id="rId8" Type="http://schemas.openxmlformats.org/officeDocument/2006/relationships/image" Target="../media/image37.png"/></Relationships>
</file>

<file path=ppt/slides/_rels/slide11.xml.rels><?xml version="1.0" encoding="UTF-8" standalone="yes"?><Relationships xmlns="http://schemas.openxmlformats.org/package/2006/relationships"><Relationship Id="rId11" Type="http://schemas.openxmlformats.org/officeDocument/2006/relationships/image" Target="../media/image52.png"/><Relationship Id="rId10" Type="http://schemas.openxmlformats.org/officeDocument/2006/relationships/image" Target="../media/image48.png"/><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jpg"/><Relationship Id="rId4" Type="http://schemas.openxmlformats.org/officeDocument/2006/relationships/image" Target="../media/image15.png"/><Relationship Id="rId9" Type="http://schemas.openxmlformats.org/officeDocument/2006/relationships/image" Target="../media/image51.png"/><Relationship Id="rId5" Type="http://schemas.openxmlformats.org/officeDocument/2006/relationships/image" Target="../media/image7.png"/><Relationship Id="rId6" Type="http://schemas.openxmlformats.org/officeDocument/2006/relationships/image" Target="../media/image11.png"/><Relationship Id="rId7" Type="http://schemas.openxmlformats.org/officeDocument/2006/relationships/image" Target="../media/image19.png"/><Relationship Id="rId8" Type="http://schemas.openxmlformats.org/officeDocument/2006/relationships/image" Target="../media/image4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jpg"/><Relationship Id="rId4" Type="http://schemas.openxmlformats.org/officeDocument/2006/relationships/image" Target="../media/image15.png"/><Relationship Id="rId5" Type="http://schemas.openxmlformats.org/officeDocument/2006/relationships/image" Target="../media/image7.png"/><Relationship Id="rId6" Type="http://schemas.openxmlformats.org/officeDocument/2006/relationships/image" Target="../media/image11.png"/><Relationship Id="rId7"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jpg"/><Relationship Id="rId4" Type="http://schemas.openxmlformats.org/officeDocument/2006/relationships/image" Target="../media/image7.png"/><Relationship Id="rId5" Type="http://schemas.openxmlformats.org/officeDocument/2006/relationships/image" Target="../media/image11.png"/><Relationship Id="rId6" Type="http://schemas.openxmlformats.org/officeDocument/2006/relationships/image" Target="../media/image19.png"/><Relationship Id="rId7" Type="http://schemas.openxmlformats.org/officeDocument/2006/relationships/image" Target="../media/image35.png"/><Relationship Id="rId8" Type="http://schemas.openxmlformats.org/officeDocument/2006/relationships/image" Target="../media/image5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jpg"/><Relationship Id="rId4" Type="http://schemas.openxmlformats.org/officeDocument/2006/relationships/image" Target="../media/image50.png"/><Relationship Id="rId5" Type="http://schemas.openxmlformats.org/officeDocument/2006/relationships/image" Target="../media/image19.png"/><Relationship Id="rId6" Type="http://schemas.openxmlformats.org/officeDocument/2006/relationships/image" Target="../media/image35.png"/><Relationship Id="rId7" Type="http://schemas.openxmlformats.org/officeDocument/2006/relationships/image" Target="../media/image7.png"/><Relationship Id="rId8"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jpg"/><Relationship Id="rId4" Type="http://schemas.openxmlformats.org/officeDocument/2006/relationships/image" Target="../media/image19.png"/><Relationship Id="rId5" Type="http://schemas.openxmlformats.org/officeDocument/2006/relationships/image" Target="../media/image35.png"/><Relationship Id="rId6" Type="http://schemas.openxmlformats.org/officeDocument/2006/relationships/image" Target="../media/image7.png"/><Relationship Id="rId7" Type="http://schemas.openxmlformats.org/officeDocument/2006/relationships/image" Target="../media/image11.png"/><Relationship Id="rId8" Type="http://schemas.openxmlformats.org/officeDocument/2006/relationships/image" Target="../media/image4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jpg"/><Relationship Id="rId4" Type="http://schemas.openxmlformats.org/officeDocument/2006/relationships/image" Target="../media/image54.png"/><Relationship Id="rId5" Type="http://schemas.openxmlformats.org/officeDocument/2006/relationships/image" Target="../media/image4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3.png"/><Relationship Id="rId9" Type="http://schemas.openxmlformats.org/officeDocument/2006/relationships/image" Target="../media/image5.png"/><Relationship Id="rId5" Type="http://schemas.openxmlformats.org/officeDocument/2006/relationships/image" Target="../media/image20.png"/><Relationship Id="rId6" Type="http://schemas.openxmlformats.org/officeDocument/2006/relationships/image" Target="../media/image8.png"/><Relationship Id="rId7" Type="http://schemas.openxmlformats.org/officeDocument/2006/relationships/image" Target="../media/image12.png"/><Relationship Id="rId8"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1" Type="http://schemas.openxmlformats.org/officeDocument/2006/relationships/image" Target="../media/image10.png"/><Relationship Id="rId10" Type="http://schemas.openxmlformats.org/officeDocument/2006/relationships/image" Target="../media/image1.png"/><Relationship Id="rId13" Type="http://schemas.openxmlformats.org/officeDocument/2006/relationships/image" Target="../media/image17.png"/><Relationship Id="rId12"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2.png"/><Relationship Id="rId9" Type="http://schemas.openxmlformats.org/officeDocument/2006/relationships/image" Target="../media/image44.png"/><Relationship Id="rId15" Type="http://schemas.openxmlformats.org/officeDocument/2006/relationships/image" Target="../media/image18.png"/><Relationship Id="rId14" Type="http://schemas.openxmlformats.org/officeDocument/2006/relationships/image" Target="../media/image13.png"/><Relationship Id="rId16" Type="http://schemas.openxmlformats.org/officeDocument/2006/relationships/image" Target="../media/image21.png"/><Relationship Id="rId5" Type="http://schemas.openxmlformats.org/officeDocument/2006/relationships/image" Target="../media/image15.png"/><Relationship Id="rId6" Type="http://schemas.openxmlformats.org/officeDocument/2006/relationships/image" Target="../media/image7.png"/><Relationship Id="rId7" Type="http://schemas.openxmlformats.org/officeDocument/2006/relationships/image" Target="../media/image11.png"/><Relationship Id="rId8" Type="http://schemas.openxmlformats.org/officeDocument/2006/relationships/image" Target="../media/image4.png"/></Relationships>
</file>

<file path=ppt/slides/_rels/slide4.xml.rels><?xml version="1.0" encoding="UTF-8" standalone="yes"?><Relationships xmlns="http://schemas.openxmlformats.org/package/2006/relationships"><Relationship Id="rId11" Type="http://schemas.openxmlformats.org/officeDocument/2006/relationships/image" Target="../media/image29.png"/><Relationship Id="rId10" Type="http://schemas.openxmlformats.org/officeDocument/2006/relationships/image" Target="../media/image23.png"/><Relationship Id="rId12" Type="http://schemas.openxmlformats.org/officeDocument/2006/relationships/image" Target="../media/image24.png"/><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2.png"/><Relationship Id="rId9" Type="http://schemas.openxmlformats.org/officeDocument/2006/relationships/image" Target="../media/image16.png"/><Relationship Id="rId5" Type="http://schemas.openxmlformats.org/officeDocument/2006/relationships/image" Target="../media/image15.png"/><Relationship Id="rId6" Type="http://schemas.openxmlformats.org/officeDocument/2006/relationships/image" Target="../media/image7.png"/><Relationship Id="rId7" Type="http://schemas.openxmlformats.org/officeDocument/2006/relationships/image" Target="../media/image11.png"/><Relationship Id="rId8" Type="http://schemas.openxmlformats.org/officeDocument/2006/relationships/image" Target="../media/image30.png"/></Relationships>
</file>

<file path=ppt/slides/_rels/slide5.xml.rels><?xml version="1.0" encoding="UTF-8" standalone="yes"?><Relationships xmlns="http://schemas.openxmlformats.org/package/2006/relationships"><Relationship Id="rId11" Type="http://schemas.openxmlformats.org/officeDocument/2006/relationships/image" Target="../media/image22.png"/><Relationship Id="rId10" Type="http://schemas.openxmlformats.org/officeDocument/2006/relationships/image" Target="../media/image26.png"/><Relationship Id="rId12" Type="http://schemas.openxmlformats.org/officeDocument/2006/relationships/image" Target="../media/image32.png"/><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2.png"/><Relationship Id="rId9" Type="http://schemas.openxmlformats.org/officeDocument/2006/relationships/image" Target="../media/image55.png"/><Relationship Id="rId5" Type="http://schemas.openxmlformats.org/officeDocument/2006/relationships/image" Target="../media/image15.png"/><Relationship Id="rId6" Type="http://schemas.openxmlformats.org/officeDocument/2006/relationships/image" Target="../media/image7.png"/><Relationship Id="rId7" Type="http://schemas.openxmlformats.org/officeDocument/2006/relationships/image" Target="../media/image11.png"/><Relationship Id="rId8" Type="http://schemas.openxmlformats.org/officeDocument/2006/relationships/image" Target="../media/image56.png"/></Relationships>
</file>

<file path=ppt/slides/_rels/slide6.xml.rels><?xml version="1.0" encoding="UTF-8" standalone="yes"?><Relationships xmlns="http://schemas.openxmlformats.org/package/2006/relationships"><Relationship Id="rId10" Type="http://schemas.openxmlformats.org/officeDocument/2006/relationships/image" Target="../media/image28.png"/><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2.png"/><Relationship Id="rId9" Type="http://schemas.openxmlformats.org/officeDocument/2006/relationships/image" Target="../media/image27.png"/><Relationship Id="rId5" Type="http://schemas.openxmlformats.org/officeDocument/2006/relationships/image" Target="../media/image15.png"/><Relationship Id="rId6" Type="http://schemas.openxmlformats.org/officeDocument/2006/relationships/image" Target="../media/image7.png"/><Relationship Id="rId7" Type="http://schemas.openxmlformats.org/officeDocument/2006/relationships/image" Target="../media/image11.png"/><Relationship Id="rId8" Type="http://schemas.openxmlformats.org/officeDocument/2006/relationships/image" Target="../media/image58.png"/></Relationships>
</file>

<file path=ppt/slides/_rels/slide7.xml.rels><?xml version="1.0" encoding="UTF-8" standalone="yes"?><Relationships xmlns="http://schemas.openxmlformats.org/package/2006/relationships"><Relationship Id="rId11" Type="http://schemas.openxmlformats.org/officeDocument/2006/relationships/image" Target="../media/image34.png"/><Relationship Id="rId10" Type="http://schemas.openxmlformats.org/officeDocument/2006/relationships/image" Target="../media/image31.png"/><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15.png"/><Relationship Id="rId9" Type="http://schemas.openxmlformats.org/officeDocument/2006/relationships/image" Target="../media/image25.png"/><Relationship Id="rId5" Type="http://schemas.openxmlformats.org/officeDocument/2006/relationships/image" Target="../media/image7.png"/><Relationship Id="rId6" Type="http://schemas.openxmlformats.org/officeDocument/2006/relationships/image" Target="../media/image11.png"/><Relationship Id="rId7" Type="http://schemas.openxmlformats.org/officeDocument/2006/relationships/image" Target="../media/image19.png"/><Relationship Id="rId8" Type="http://schemas.openxmlformats.org/officeDocument/2006/relationships/image" Target="../media/image36.png"/></Relationships>
</file>

<file path=ppt/slides/_rels/slide8.xml.rels><?xml version="1.0" encoding="UTF-8" standalone="yes"?><Relationships xmlns="http://schemas.openxmlformats.org/package/2006/relationships"><Relationship Id="rId10" Type="http://schemas.openxmlformats.org/officeDocument/2006/relationships/image" Target="../media/image38.png"/><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image" Target="../media/image15.png"/><Relationship Id="rId9" Type="http://schemas.openxmlformats.org/officeDocument/2006/relationships/image" Target="../media/image41.png"/><Relationship Id="rId5" Type="http://schemas.openxmlformats.org/officeDocument/2006/relationships/image" Target="../media/image7.png"/><Relationship Id="rId6" Type="http://schemas.openxmlformats.org/officeDocument/2006/relationships/image" Target="../media/image11.png"/><Relationship Id="rId7" Type="http://schemas.openxmlformats.org/officeDocument/2006/relationships/image" Target="../media/image19.png"/><Relationship Id="rId8" Type="http://schemas.openxmlformats.org/officeDocument/2006/relationships/image" Target="../media/image33.png"/></Relationships>
</file>

<file path=ppt/slides/_rels/slide9.xml.rels><?xml version="1.0" encoding="UTF-8" standalone="yes"?><Relationships xmlns="http://schemas.openxmlformats.org/package/2006/relationships"><Relationship Id="rId10" Type="http://schemas.openxmlformats.org/officeDocument/2006/relationships/image" Target="../media/image53.png"/><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15.png"/><Relationship Id="rId9" Type="http://schemas.openxmlformats.org/officeDocument/2006/relationships/image" Target="../media/image39.png"/><Relationship Id="rId5" Type="http://schemas.openxmlformats.org/officeDocument/2006/relationships/image" Target="../media/image7.png"/><Relationship Id="rId6" Type="http://schemas.openxmlformats.org/officeDocument/2006/relationships/image" Target="../media/image11.png"/><Relationship Id="rId7" Type="http://schemas.openxmlformats.org/officeDocument/2006/relationships/image" Target="../media/image19.png"/><Relationship Id="rId8"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 name="Shape 24"/>
        <p:cNvGrpSpPr/>
        <p:nvPr/>
      </p:nvGrpSpPr>
      <p:grpSpPr>
        <a:xfrm>
          <a:off x="0" y="0"/>
          <a:ext cx="0" cy="0"/>
          <a:chOff x="0" y="0"/>
          <a:chExt cx="0" cy="0"/>
        </a:xfrm>
      </p:grpSpPr>
      <p:sp>
        <p:nvSpPr>
          <p:cNvPr id="25" name="Google Shape;25;p1"/>
          <p:cNvSpPr/>
          <p:nvPr/>
        </p:nvSpPr>
        <p:spPr>
          <a:xfrm>
            <a:off x="0" y="0"/>
            <a:ext cx="12192000" cy="6858000"/>
          </a:xfrm>
          <a:prstGeom prst="rect">
            <a:avLst/>
          </a:prstGeom>
          <a:solidFill>
            <a:schemeClr val="dk1">
              <a:alpha val="6274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 name="Google Shape;26;p1"/>
          <p:cNvSpPr txBox="1"/>
          <p:nvPr>
            <p:ph type="ctrTitle"/>
          </p:nvPr>
        </p:nvSpPr>
        <p:spPr>
          <a:xfrm>
            <a:off x="3200699" y="1595225"/>
            <a:ext cx="5790600" cy="1563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6000"/>
              <a:buFont typeface="Calibri"/>
              <a:buNone/>
            </a:pPr>
            <a:r>
              <a:rPr lang="en-IN">
                <a:solidFill>
                  <a:srgbClr val="FFFFFF"/>
                </a:solidFill>
              </a:rPr>
              <a:t>TEAM  41</a:t>
            </a:r>
            <a:endParaRPr/>
          </a:p>
        </p:txBody>
      </p:sp>
      <p:sp>
        <p:nvSpPr>
          <p:cNvPr id="27" name="Google Shape;27;p1"/>
          <p:cNvSpPr txBox="1"/>
          <p:nvPr>
            <p:ph idx="1" type="subTitle"/>
          </p:nvPr>
        </p:nvSpPr>
        <p:spPr>
          <a:xfrm>
            <a:off x="3363417" y="3636625"/>
            <a:ext cx="5323800" cy="4290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FFFFFF"/>
              </a:buClr>
              <a:buSzPts val="2400"/>
              <a:buNone/>
            </a:pPr>
            <a:r>
              <a:rPr lang="en-IN" sz="2800">
                <a:solidFill>
                  <a:srgbClr val="FFFFFF"/>
                </a:solidFill>
              </a:rPr>
              <a:t>Predicting Song Popularity</a:t>
            </a:r>
            <a:endParaRPr sz="2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2" name="Shape 302"/>
        <p:cNvGrpSpPr/>
        <p:nvPr/>
      </p:nvGrpSpPr>
      <p:grpSpPr>
        <a:xfrm>
          <a:off x="0" y="0"/>
          <a:ext cx="0" cy="0"/>
          <a:chOff x="0" y="0"/>
          <a:chExt cx="0" cy="0"/>
        </a:xfrm>
      </p:grpSpPr>
      <p:sp>
        <p:nvSpPr>
          <p:cNvPr id="303" name="Google Shape;303;gc788faeade_4_66"/>
          <p:cNvSpPr/>
          <p:nvPr/>
        </p:nvSpPr>
        <p:spPr>
          <a:xfrm>
            <a:off x="18850" y="-53300"/>
            <a:ext cx="12192000" cy="68496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304" name="Google Shape;304;gc788faeade_4_66"/>
          <p:cNvSpPr/>
          <p:nvPr/>
        </p:nvSpPr>
        <p:spPr>
          <a:xfrm>
            <a:off x="0" y="0"/>
            <a:ext cx="1275900" cy="6849600"/>
          </a:xfrm>
          <a:prstGeom prst="rect">
            <a:avLst/>
          </a:prstGeom>
          <a:solidFill>
            <a:srgbClr val="7F7F7F">
              <a:alpha val="258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05" name="Google Shape;305;gc788faeade_4_66"/>
          <p:cNvSpPr txBox="1"/>
          <p:nvPr/>
        </p:nvSpPr>
        <p:spPr>
          <a:xfrm>
            <a:off x="-23400" y="1256600"/>
            <a:ext cx="1230300" cy="5232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IN">
                <a:solidFill>
                  <a:srgbClr val="FFFFFF"/>
                </a:solidFill>
                <a:latin typeface="Calibri"/>
                <a:ea typeface="Calibri"/>
                <a:cs typeface="Calibri"/>
                <a:sym typeface="Calibri"/>
              </a:rPr>
              <a:t>Feature </a:t>
            </a:r>
            <a:br>
              <a:rPr b="1" lang="en-IN">
                <a:solidFill>
                  <a:srgbClr val="FFFFFF"/>
                </a:solidFill>
                <a:latin typeface="Calibri"/>
                <a:ea typeface="Calibri"/>
                <a:cs typeface="Calibri"/>
                <a:sym typeface="Calibri"/>
              </a:rPr>
            </a:br>
            <a:r>
              <a:rPr b="1" lang="en-IN">
                <a:solidFill>
                  <a:srgbClr val="FFFFFF"/>
                </a:solidFill>
                <a:latin typeface="Calibri"/>
                <a:ea typeface="Calibri"/>
                <a:cs typeface="Calibri"/>
                <a:sym typeface="Calibri"/>
              </a:rPr>
              <a:t>Engineering</a:t>
            </a:r>
            <a:endParaRPr b="1" sz="900">
              <a:solidFill>
                <a:srgbClr val="FFFFFF"/>
              </a:solidFill>
            </a:endParaRPr>
          </a:p>
        </p:txBody>
      </p:sp>
      <p:sp>
        <p:nvSpPr>
          <p:cNvPr id="306" name="Google Shape;306;gc788faeade_4_66"/>
          <p:cNvSpPr txBox="1"/>
          <p:nvPr/>
        </p:nvSpPr>
        <p:spPr>
          <a:xfrm>
            <a:off x="-23395" y="2862975"/>
            <a:ext cx="1230300" cy="4926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IN" sz="1300">
                <a:solidFill>
                  <a:srgbClr val="FFFFFF"/>
                </a:solidFill>
                <a:latin typeface="Calibri"/>
                <a:ea typeface="Calibri"/>
                <a:cs typeface="Calibri"/>
                <a:sym typeface="Calibri"/>
              </a:rPr>
              <a:t>Classification</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Models</a:t>
            </a:r>
            <a:endParaRPr b="1">
              <a:solidFill>
                <a:srgbClr val="FFFFFF"/>
              </a:solidFill>
              <a:latin typeface="Calibri"/>
              <a:ea typeface="Calibri"/>
              <a:cs typeface="Calibri"/>
              <a:sym typeface="Calibri"/>
            </a:endParaRPr>
          </a:p>
        </p:txBody>
      </p:sp>
      <p:pic>
        <p:nvPicPr>
          <p:cNvPr id="307" name="Google Shape;307;gc788faeade_4_66"/>
          <p:cNvPicPr preferRelativeResize="0"/>
          <p:nvPr/>
        </p:nvPicPr>
        <p:blipFill>
          <a:blip r:embed="rId4">
            <a:alphaModFix/>
          </a:blip>
          <a:stretch>
            <a:fillRect/>
          </a:stretch>
        </p:blipFill>
        <p:spPr>
          <a:xfrm>
            <a:off x="221008" y="170013"/>
            <a:ext cx="833875" cy="833900"/>
          </a:xfrm>
          <a:prstGeom prst="rect">
            <a:avLst/>
          </a:prstGeom>
          <a:noFill/>
          <a:ln>
            <a:noFill/>
          </a:ln>
        </p:spPr>
      </p:pic>
      <p:pic>
        <p:nvPicPr>
          <p:cNvPr id="308" name="Google Shape;308;gc788faeade_4_66"/>
          <p:cNvPicPr preferRelativeResize="0"/>
          <p:nvPr/>
        </p:nvPicPr>
        <p:blipFill>
          <a:blip r:embed="rId5">
            <a:alphaModFix/>
          </a:blip>
          <a:stretch>
            <a:fillRect/>
          </a:stretch>
        </p:blipFill>
        <p:spPr>
          <a:xfrm>
            <a:off x="88975" y="1828938"/>
            <a:ext cx="1005550" cy="1097975"/>
          </a:xfrm>
          <a:prstGeom prst="rect">
            <a:avLst/>
          </a:prstGeom>
          <a:noFill/>
          <a:ln>
            <a:noFill/>
          </a:ln>
        </p:spPr>
      </p:pic>
      <p:sp>
        <p:nvSpPr>
          <p:cNvPr id="309" name="Google Shape;309;gc788faeade_4_66"/>
          <p:cNvSpPr txBox="1"/>
          <p:nvPr/>
        </p:nvSpPr>
        <p:spPr>
          <a:xfrm>
            <a:off x="22788" y="4552025"/>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Revenue </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Constraint</a:t>
            </a:r>
            <a:endParaRPr b="1" sz="900">
              <a:solidFill>
                <a:srgbClr val="FFFFFF"/>
              </a:solidFill>
            </a:endParaRPr>
          </a:p>
        </p:txBody>
      </p:sp>
      <p:pic>
        <p:nvPicPr>
          <p:cNvPr id="310" name="Google Shape;310;gc788faeade_4_66"/>
          <p:cNvPicPr preferRelativeResize="0"/>
          <p:nvPr/>
        </p:nvPicPr>
        <p:blipFill>
          <a:blip r:embed="rId6">
            <a:alphaModFix/>
          </a:blip>
          <a:stretch>
            <a:fillRect/>
          </a:stretch>
        </p:blipFill>
        <p:spPr>
          <a:xfrm>
            <a:off x="112387" y="3526038"/>
            <a:ext cx="1005550" cy="1005571"/>
          </a:xfrm>
          <a:prstGeom prst="rect">
            <a:avLst/>
          </a:prstGeom>
          <a:noFill/>
          <a:ln>
            <a:noFill/>
          </a:ln>
        </p:spPr>
      </p:pic>
      <p:sp>
        <p:nvSpPr>
          <p:cNvPr id="311" name="Google Shape;311;gc788faeade_4_66"/>
          <p:cNvSpPr txBox="1"/>
          <p:nvPr/>
        </p:nvSpPr>
        <p:spPr>
          <a:xfrm>
            <a:off x="22775" y="6210475"/>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Voting </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Predictions</a:t>
            </a:r>
            <a:endParaRPr b="1" sz="900">
              <a:solidFill>
                <a:srgbClr val="FFFFFF"/>
              </a:solidFill>
            </a:endParaRPr>
          </a:p>
        </p:txBody>
      </p:sp>
      <p:sp>
        <p:nvSpPr>
          <p:cNvPr id="312" name="Google Shape;312;gc788faeade_4_66"/>
          <p:cNvSpPr/>
          <p:nvPr/>
        </p:nvSpPr>
        <p:spPr>
          <a:xfrm>
            <a:off x="-25" y="0"/>
            <a:ext cx="1275900" cy="18291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313" name="Google Shape;313;gc788faeade_4_66"/>
          <p:cNvSpPr/>
          <p:nvPr/>
        </p:nvSpPr>
        <p:spPr>
          <a:xfrm>
            <a:off x="21875" y="3451775"/>
            <a:ext cx="1275900" cy="33648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pic>
        <p:nvPicPr>
          <p:cNvPr id="314" name="Google Shape;314;gc788faeade_4_66"/>
          <p:cNvPicPr preferRelativeResize="0"/>
          <p:nvPr/>
        </p:nvPicPr>
        <p:blipFill>
          <a:blip r:embed="rId7">
            <a:alphaModFix/>
          </a:blip>
          <a:stretch>
            <a:fillRect/>
          </a:stretch>
        </p:blipFill>
        <p:spPr>
          <a:xfrm>
            <a:off x="221000" y="5215675"/>
            <a:ext cx="921725" cy="921725"/>
          </a:xfrm>
          <a:prstGeom prst="rect">
            <a:avLst/>
          </a:prstGeom>
          <a:noFill/>
          <a:ln>
            <a:noFill/>
          </a:ln>
        </p:spPr>
      </p:pic>
      <p:sp>
        <p:nvSpPr>
          <p:cNvPr id="315" name="Google Shape;315;gc788faeade_4_66"/>
          <p:cNvSpPr/>
          <p:nvPr/>
        </p:nvSpPr>
        <p:spPr>
          <a:xfrm>
            <a:off x="22800" y="5130750"/>
            <a:ext cx="1230300" cy="10980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316" name="Google Shape;316;gc788faeade_4_66"/>
          <p:cNvSpPr txBox="1"/>
          <p:nvPr/>
        </p:nvSpPr>
        <p:spPr>
          <a:xfrm>
            <a:off x="1607350" y="1165325"/>
            <a:ext cx="9844200" cy="831300"/>
          </a:xfrm>
          <a:prstGeom prst="rect">
            <a:avLst/>
          </a:prstGeom>
          <a:solidFill>
            <a:srgbClr val="0000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2100">
                <a:solidFill>
                  <a:schemeClr val="lt1"/>
                </a:solidFill>
                <a:latin typeface="Calibri"/>
                <a:ea typeface="Calibri"/>
                <a:cs typeface="Calibri"/>
                <a:sym typeface="Calibri"/>
              </a:rPr>
              <a:t>LightGBM</a:t>
            </a:r>
            <a:r>
              <a:rPr lang="en-IN" sz="2100">
                <a:solidFill>
                  <a:schemeClr val="lt1"/>
                </a:solidFill>
                <a:latin typeface="Calibri"/>
                <a:ea typeface="Calibri"/>
                <a:cs typeface="Calibri"/>
                <a:sym typeface="Calibri"/>
              </a:rPr>
              <a:t> is a fast, distributed, high-performance gradient boosting framework that uses</a:t>
            </a:r>
            <a:endParaRPr sz="2100">
              <a:solidFill>
                <a:schemeClr val="lt1"/>
              </a:solidFill>
              <a:latin typeface="Calibri"/>
              <a:ea typeface="Calibri"/>
              <a:cs typeface="Calibri"/>
              <a:sym typeface="Calibri"/>
            </a:endParaRPr>
          </a:p>
          <a:p>
            <a:pPr indent="0" lvl="0" marL="0" rtl="0" algn="ctr">
              <a:spcBef>
                <a:spcPts val="0"/>
              </a:spcBef>
              <a:spcAft>
                <a:spcPts val="0"/>
              </a:spcAft>
              <a:buNone/>
            </a:pPr>
            <a:r>
              <a:rPr lang="en-IN" sz="2100">
                <a:solidFill>
                  <a:schemeClr val="lt1"/>
                </a:solidFill>
                <a:latin typeface="Calibri"/>
                <a:ea typeface="Calibri"/>
                <a:cs typeface="Calibri"/>
                <a:sym typeface="Calibri"/>
              </a:rPr>
              <a:t>tree based learning algorithms that splits the tree leaf wise with the best fit.</a:t>
            </a:r>
            <a:endParaRPr b="1" sz="2100">
              <a:solidFill>
                <a:schemeClr val="lt1"/>
              </a:solidFill>
              <a:latin typeface="Calibri"/>
              <a:ea typeface="Calibri"/>
              <a:cs typeface="Calibri"/>
              <a:sym typeface="Calibri"/>
            </a:endParaRPr>
          </a:p>
        </p:txBody>
      </p:sp>
      <p:sp>
        <p:nvSpPr>
          <p:cNvPr id="317" name="Google Shape;317;gc788faeade_4_66"/>
          <p:cNvSpPr/>
          <p:nvPr/>
        </p:nvSpPr>
        <p:spPr>
          <a:xfrm>
            <a:off x="2196300" y="2856613"/>
            <a:ext cx="3466500" cy="523200"/>
          </a:xfrm>
          <a:prstGeom prst="roundRect">
            <a:avLst>
              <a:gd fmla="val 16667" name="adj"/>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IN" sz="1700">
                <a:solidFill>
                  <a:srgbClr val="FFFFFF"/>
                </a:solidFill>
                <a:latin typeface="Calibri"/>
                <a:ea typeface="Calibri"/>
                <a:cs typeface="Calibri"/>
                <a:sym typeface="Calibri"/>
              </a:rPr>
              <a:t>Why Light GBM?</a:t>
            </a:r>
            <a:endParaRPr b="1" sz="1700">
              <a:solidFill>
                <a:srgbClr val="FFFFFF"/>
              </a:solidFill>
              <a:latin typeface="Calibri"/>
              <a:ea typeface="Calibri"/>
              <a:cs typeface="Calibri"/>
              <a:sym typeface="Calibri"/>
            </a:endParaRPr>
          </a:p>
        </p:txBody>
      </p:sp>
      <p:sp>
        <p:nvSpPr>
          <p:cNvPr id="318" name="Google Shape;318;gc788faeade_4_66"/>
          <p:cNvSpPr/>
          <p:nvPr/>
        </p:nvSpPr>
        <p:spPr>
          <a:xfrm>
            <a:off x="7155250" y="2858225"/>
            <a:ext cx="4463400" cy="523200"/>
          </a:xfrm>
          <a:prstGeom prst="roundRect">
            <a:avLst>
              <a:gd fmla="val 16667" name="adj"/>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IN" sz="1700">
                <a:solidFill>
                  <a:schemeClr val="lt1"/>
                </a:solidFill>
                <a:latin typeface="Calibri"/>
                <a:ea typeface="Calibri"/>
                <a:cs typeface="Calibri"/>
                <a:sym typeface="Calibri"/>
              </a:rPr>
              <a:t>Results</a:t>
            </a:r>
            <a:endParaRPr/>
          </a:p>
        </p:txBody>
      </p:sp>
      <p:sp>
        <p:nvSpPr>
          <p:cNvPr id="319" name="Google Shape;319;gc788faeade_4_66"/>
          <p:cNvSpPr txBox="1"/>
          <p:nvPr/>
        </p:nvSpPr>
        <p:spPr>
          <a:xfrm>
            <a:off x="3800625" y="4034250"/>
            <a:ext cx="2146500" cy="1048200"/>
          </a:xfrm>
          <a:prstGeom prst="rect">
            <a:avLst/>
          </a:prstGeom>
          <a:solidFill>
            <a:srgbClr val="000000"/>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b="1" lang="en-IN" sz="1700">
                <a:solidFill>
                  <a:srgbClr val="FFFFFF"/>
                </a:solidFill>
              </a:rPr>
              <a:t>Efficient and less memory</a:t>
            </a:r>
            <a:endParaRPr b="1" sz="1700">
              <a:solidFill>
                <a:srgbClr val="FFFFFF"/>
              </a:solidFill>
            </a:endParaRPr>
          </a:p>
          <a:p>
            <a:pPr indent="0" lvl="0" marL="0" rtl="0" algn="l">
              <a:spcBef>
                <a:spcPts val="0"/>
              </a:spcBef>
              <a:spcAft>
                <a:spcPts val="0"/>
              </a:spcAft>
              <a:buNone/>
            </a:pPr>
            <a:r>
              <a:t/>
            </a:r>
            <a:endParaRPr b="1" sz="1700">
              <a:solidFill>
                <a:srgbClr val="FFFFFF"/>
              </a:solidFill>
            </a:endParaRPr>
          </a:p>
        </p:txBody>
      </p:sp>
      <p:sp>
        <p:nvSpPr>
          <p:cNvPr id="320" name="Google Shape;320;gc788faeade_4_66"/>
          <p:cNvSpPr txBox="1"/>
          <p:nvPr/>
        </p:nvSpPr>
        <p:spPr>
          <a:xfrm>
            <a:off x="3800625" y="5433475"/>
            <a:ext cx="2253600" cy="1349100"/>
          </a:xfrm>
          <a:prstGeom prst="rect">
            <a:avLst/>
          </a:prstGeom>
          <a:solidFill>
            <a:srgbClr val="000000"/>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IN" sz="1700">
                <a:solidFill>
                  <a:srgbClr val="FFFFFF"/>
                </a:solidFill>
              </a:rPr>
              <a:t>Histogram based decision tree learning algorithm</a:t>
            </a:r>
            <a:endParaRPr b="1" sz="1700">
              <a:solidFill>
                <a:srgbClr val="FFFFFF"/>
              </a:solidFill>
            </a:endParaRPr>
          </a:p>
          <a:p>
            <a:pPr indent="0" lvl="0" marL="0" rtl="0" algn="ctr">
              <a:spcBef>
                <a:spcPts val="0"/>
              </a:spcBef>
              <a:spcAft>
                <a:spcPts val="0"/>
              </a:spcAft>
              <a:buNone/>
            </a:pPr>
            <a:r>
              <a:t/>
            </a:r>
            <a:endParaRPr b="1" sz="1700">
              <a:solidFill>
                <a:srgbClr val="FFFFFF"/>
              </a:solidFill>
            </a:endParaRPr>
          </a:p>
        </p:txBody>
      </p:sp>
      <p:sp>
        <p:nvSpPr>
          <p:cNvPr id="321" name="Google Shape;321;gc788faeade_4_66"/>
          <p:cNvSpPr/>
          <p:nvPr/>
        </p:nvSpPr>
        <p:spPr>
          <a:xfrm>
            <a:off x="3289475" y="4239800"/>
            <a:ext cx="384600" cy="1929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gc788faeade_4_66"/>
          <p:cNvSpPr/>
          <p:nvPr/>
        </p:nvSpPr>
        <p:spPr>
          <a:xfrm>
            <a:off x="3289475" y="5691000"/>
            <a:ext cx="384600" cy="1929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3" name="Google Shape;323;gc788faeade_4_66"/>
          <p:cNvCxnSpPr/>
          <p:nvPr/>
        </p:nvCxnSpPr>
        <p:spPr>
          <a:xfrm>
            <a:off x="6363450" y="3632375"/>
            <a:ext cx="12900" cy="3003600"/>
          </a:xfrm>
          <a:prstGeom prst="straightConnector1">
            <a:avLst/>
          </a:prstGeom>
          <a:noFill/>
          <a:ln cap="flat" cmpd="sng" w="28575">
            <a:solidFill>
              <a:srgbClr val="FFFFFF"/>
            </a:solidFill>
            <a:prstDash val="solid"/>
            <a:round/>
            <a:headEnd len="med" w="med" type="none"/>
            <a:tailEnd len="med" w="med" type="none"/>
          </a:ln>
        </p:spPr>
      </p:cxnSp>
      <p:pic>
        <p:nvPicPr>
          <p:cNvPr id="324" name="Google Shape;324;gc788faeade_4_66"/>
          <p:cNvPicPr preferRelativeResize="0"/>
          <p:nvPr/>
        </p:nvPicPr>
        <p:blipFill>
          <a:blip r:embed="rId8">
            <a:alphaModFix/>
          </a:blip>
          <a:stretch>
            <a:fillRect/>
          </a:stretch>
        </p:blipFill>
        <p:spPr>
          <a:xfrm>
            <a:off x="2046400" y="3754650"/>
            <a:ext cx="1005600" cy="1005600"/>
          </a:xfrm>
          <a:prstGeom prst="roundRect">
            <a:avLst>
              <a:gd fmla="val 16667" name="adj"/>
            </a:avLst>
          </a:prstGeom>
          <a:noFill/>
          <a:ln>
            <a:noFill/>
          </a:ln>
        </p:spPr>
      </p:pic>
      <p:pic>
        <p:nvPicPr>
          <p:cNvPr id="325" name="Google Shape;325;gc788faeade_4_66"/>
          <p:cNvPicPr preferRelativeResize="0"/>
          <p:nvPr/>
        </p:nvPicPr>
        <p:blipFill>
          <a:blip r:embed="rId9">
            <a:alphaModFix/>
          </a:blip>
          <a:stretch>
            <a:fillRect/>
          </a:stretch>
        </p:blipFill>
        <p:spPr>
          <a:xfrm>
            <a:off x="2157325" y="5284653"/>
            <a:ext cx="1005600" cy="1005600"/>
          </a:xfrm>
          <a:prstGeom prst="roundRect">
            <a:avLst>
              <a:gd fmla="val 16667" name="adj"/>
            </a:avLst>
          </a:prstGeom>
          <a:noFill/>
          <a:ln cap="flat" cmpd="sng" w="28575">
            <a:solidFill>
              <a:srgbClr val="FFFFFF"/>
            </a:solidFill>
            <a:prstDash val="solid"/>
            <a:round/>
            <a:headEnd len="sm" w="sm" type="none"/>
            <a:tailEnd len="sm" w="sm" type="none"/>
          </a:ln>
        </p:spPr>
      </p:pic>
      <p:pic>
        <p:nvPicPr>
          <p:cNvPr id="326" name="Google Shape;326;gc788faeade_4_66"/>
          <p:cNvPicPr preferRelativeResize="0"/>
          <p:nvPr/>
        </p:nvPicPr>
        <p:blipFill>
          <a:blip r:embed="rId10">
            <a:alphaModFix/>
          </a:blip>
          <a:stretch>
            <a:fillRect/>
          </a:stretch>
        </p:blipFill>
        <p:spPr>
          <a:xfrm>
            <a:off x="6792675" y="3651275"/>
            <a:ext cx="5028300" cy="2738400"/>
          </a:xfrm>
          <a:prstGeom prst="roundRect">
            <a:avLst>
              <a:gd fmla="val 16667" name="adj"/>
            </a:avLst>
          </a:prstGeom>
          <a:noFill/>
          <a:ln cap="flat" cmpd="sng" w="9525">
            <a:solidFill>
              <a:srgbClr val="DD7E6B"/>
            </a:solidFill>
            <a:prstDash val="solid"/>
            <a:round/>
            <a:headEnd len="sm" w="sm" type="none"/>
            <a:tailEnd len="sm" w="sm" type="none"/>
          </a:ln>
        </p:spPr>
      </p:pic>
      <p:sp>
        <p:nvSpPr>
          <p:cNvPr id="327" name="Google Shape;327;gc788faeade_4_66"/>
          <p:cNvSpPr txBox="1"/>
          <p:nvPr/>
        </p:nvSpPr>
        <p:spPr>
          <a:xfrm>
            <a:off x="1674575" y="303000"/>
            <a:ext cx="9295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2000">
                <a:solidFill>
                  <a:schemeClr val="lt1"/>
                </a:solidFill>
                <a:latin typeface="Calibri"/>
                <a:ea typeface="Calibri"/>
                <a:cs typeface="Calibri"/>
                <a:sym typeface="Calibri"/>
              </a:rPr>
              <a:t>Light GBM</a:t>
            </a:r>
            <a:endParaRPr/>
          </a:p>
        </p:txBody>
      </p:sp>
      <p:cxnSp>
        <p:nvCxnSpPr>
          <p:cNvPr id="328" name="Google Shape;328;gc788faeade_4_66"/>
          <p:cNvCxnSpPr/>
          <p:nvPr/>
        </p:nvCxnSpPr>
        <p:spPr>
          <a:xfrm>
            <a:off x="3646850" y="251275"/>
            <a:ext cx="5217600" cy="11400"/>
          </a:xfrm>
          <a:prstGeom prst="straightConnector1">
            <a:avLst/>
          </a:prstGeom>
          <a:noFill/>
          <a:ln cap="flat" cmpd="sng" w="28575">
            <a:solidFill>
              <a:srgbClr val="CC4125"/>
            </a:solidFill>
            <a:prstDash val="solid"/>
            <a:round/>
            <a:headEnd len="med" w="med" type="none"/>
            <a:tailEnd len="med" w="med" type="none"/>
          </a:ln>
        </p:spPr>
      </p:cxnSp>
      <p:cxnSp>
        <p:nvCxnSpPr>
          <p:cNvPr id="329" name="Google Shape;329;gc788faeade_4_66"/>
          <p:cNvCxnSpPr/>
          <p:nvPr/>
        </p:nvCxnSpPr>
        <p:spPr>
          <a:xfrm>
            <a:off x="3646850" y="835950"/>
            <a:ext cx="5217600" cy="11400"/>
          </a:xfrm>
          <a:prstGeom prst="straightConnector1">
            <a:avLst/>
          </a:prstGeom>
          <a:noFill/>
          <a:ln cap="flat" cmpd="sng" w="28575">
            <a:solidFill>
              <a:srgbClr val="CC4125"/>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3" name="Shape 333"/>
        <p:cNvGrpSpPr/>
        <p:nvPr/>
      </p:nvGrpSpPr>
      <p:grpSpPr>
        <a:xfrm>
          <a:off x="0" y="0"/>
          <a:ext cx="0" cy="0"/>
          <a:chOff x="0" y="0"/>
          <a:chExt cx="0" cy="0"/>
        </a:xfrm>
      </p:grpSpPr>
      <p:sp>
        <p:nvSpPr>
          <p:cNvPr id="334" name="Google Shape;334;gc788faeade_4_98"/>
          <p:cNvSpPr/>
          <p:nvPr/>
        </p:nvSpPr>
        <p:spPr>
          <a:xfrm>
            <a:off x="18850" y="-53300"/>
            <a:ext cx="12192000" cy="68496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335" name="Google Shape;335;gc788faeade_4_98"/>
          <p:cNvSpPr/>
          <p:nvPr/>
        </p:nvSpPr>
        <p:spPr>
          <a:xfrm>
            <a:off x="0" y="0"/>
            <a:ext cx="1275900" cy="6849600"/>
          </a:xfrm>
          <a:prstGeom prst="rect">
            <a:avLst/>
          </a:prstGeom>
          <a:solidFill>
            <a:srgbClr val="7F7F7F">
              <a:alpha val="258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6" name="Google Shape;336;gc788faeade_4_98"/>
          <p:cNvSpPr txBox="1"/>
          <p:nvPr/>
        </p:nvSpPr>
        <p:spPr>
          <a:xfrm>
            <a:off x="-23400" y="1256600"/>
            <a:ext cx="1230300" cy="5232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IN">
                <a:solidFill>
                  <a:srgbClr val="FFFFFF"/>
                </a:solidFill>
                <a:latin typeface="Calibri"/>
                <a:ea typeface="Calibri"/>
                <a:cs typeface="Calibri"/>
                <a:sym typeface="Calibri"/>
              </a:rPr>
              <a:t>Feature </a:t>
            </a:r>
            <a:br>
              <a:rPr b="1" lang="en-IN">
                <a:solidFill>
                  <a:srgbClr val="FFFFFF"/>
                </a:solidFill>
                <a:latin typeface="Calibri"/>
                <a:ea typeface="Calibri"/>
                <a:cs typeface="Calibri"/>
                <a:sym typeface="Calibri"/>
              </a:rPr>
            </a:br>
            <a:r>
              <a:rPr b="1" lang="en-IN">
                <a:solidFill>
                  <a:srgbClr val="FFFFFF"/>
                </a:solidFill>
                <a:latin typeface="Calibri"/>
                <a:ea typeface="Calibri"/>
                <a:cs typeface="Calibri"/>
                <a:sym typeface="Calibri"/>
              </a:rPr>
              <a:t>Engineering</a:t>
            </a:r>
            <a:endParaRPr b="1" sz="900">
              <a:solidFill>
                <a:srgbClr val="FFFFFF"/>
              </a:solidFill>
            </a:endParaRPr>
          </a:p>
        </p:txBody>
      </p:sp>
      <p:sp>
        <p:nvSpPr>
          <p:cNvPr id="337" name="Google Shape;337;gc788faeade_4_98"/>
          <p:cNvSpPr txBox="1"/>
          <p:nvPr/>
        </p:nvSpPr>
        <p:spPr>
          <a:xfrm>
            <a:off x="-23395" y="2862975"/>
            <a:ext cx="1230300" cy="4926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IN" sz="1300">
                <a:solidFill>
                  <a:srgbClr val="FFFFFF"/>
                </a:solidFill>
                <a:latin typeface="Calibri"/>
                <a:ea typeface="Calibri"/>
                <a:cs typeface="Calibri"/>
                <a:sym typeface="Calibri"/>
              </a:rPr>
              <a:t>Classification</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Models</a:t>
            </a:r>
            <a:endParaRPr b="1">
              <a:solidFill>
                <a:srgbClr val="FFFFFF"/>
              </a:solidFill>
              <a:latin typeface="Calibri"/>
              <a:ea typeface="Calibri"/>
              <a:cs typeface="Calibri"/>
              <a:sym typeface="Calibri"/>
            </a:endParaRPr>
          </a:p>
        </p:txBody>
      </p:sp>
      <p:pic>
        <p:nvPicPr>
          <p:cNvPr id="338" name="Google Shape;338;gc788faeade_4_98"/>
          <p:cNvPicPr preferRelativeResize="0"/>
          <p:nvPr/>
        </p:nvPicPr>
        <p:blipFill>
          <a:blip r:embed="rId4">
            <a:alphaModFix/>
          </a:blip>
          <a:stretch>
            <a:fillRect/>
          </a:stretch>
        </p:blipFill>
        <p:spPr>
          <a:xfrm>
            <a:off x="221008" y="170013"/>
            <a:ext cx="833875" cy="833900"/>
          </a:xfrm>
          <a:prstGeom prst="rect">
            <a:avLst/>
          </a:prstGeom>
          <a:noFill/>
          <a:ln>
            <a:noFill/>
          </a:ln>
        </p:spPr>
      </p:pic>
      <p:pic>
        <p:nvPicPr>
          <p:cNvPr id="339" name="Google Shape;339;gc788faeade_4_98"/>
          <p:cNvPicPr preferRelativeResize="0"/>
          <p:nvPr/>
        </p:nvPicPr>
        <p:blipFill>
          <a:blip r:embed="rId5">
            <a:alphaModFix/>
          </a:blip>
          <a:stretch>
            <a:fillRect/>
          </a:stretch>
        </p:blipFill>
        <p:spPr>
          <a:xfrm>
            <a:off x="88975" y="1828938"/>
            <a:ext cx="1005550" cy="1097975"/>
          </a:xfrm>
          <a:prstGeom prst="rect">
            <a:avLst/>
          </a:prstGeom>
          <a:noFill/>
          <a:ln>
            <a:noFill/>
          </a:ln>
        </p:spPr>
      </p:pic>
      <p:sp>
        <p:nvSpPr>
          <p:cNvPr id="340" name="Google Shape;340;gc788faeade_4_98"/>
          <p:cNvSpPr txBox="1"/>
          <p:nvPr/>
        </p:nvSpPr>
        <p:spPr>
          <a:xfrm>
            <a:off x="22788" y="4552025"/>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Revenue </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Constraint</a:t>
            </a:r>
            <a:endParaRPr b="1" sz="900">
              <a:solidFill>
                <a:srgbClr val="FFFFFF"/>
              </a:solidFill>
            </a:endParaRPr>
          </a:p>
        </p:txBody>
      </p:sp>
      <p:pic>
        <p:nvPicPr>
          <p:cNvPr id="341" name="Google Shape;341;gc788faeade_4_98"/>
          <p:cNvPicPr preferRelativeResize="0"/>
          <p:nvPr/>
        </p:nvPicPr>
        <p:blipFill>
          <a:blip r:embed="rId6">
            <a:alphaModFix/>
          </a:blip>
          <a:stretch>
            <a:fillRect/>
          </a:stretch>
        </p:blipFill>
        <p:spPr>
          <a:xfrm>
            <a:off x="112387" y="3526038"/>
            <a:ext cx="1005550" cy="1005571"/>
          </a:xfrm>
          <a:prstGeom prst="rect">
            <a:avLst/>
          </a:prstGeom>
          <a:noFill/>
          <a:ln>
            <a:noFill/>
          </a:ln>
        </p:spPr>
      </p:pic>
      <p:sp>
        <p:nvSpPr>
          <p:cNvPr id="342" name="Google Shape;342;gc788faeade_4_98"/>
          <p:cNvSpPr txBox="1"/>
          <p:nvPr/>
        </p:nvSpPr>
        <p:spPr>
          <a:xfrm>
            <a:off x="22775" y="6210475"/>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Voting </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Predictions</a:t>
            </a:r>
            <a:endParaRPr b="1" sz="900">
              <a:solidFill>
                <a:srgbClr val="FFFFFF"/>
              </a:solidFill>
            </a:endParaRPr>
          </a:p>
        </p:txBody>
      </p:sp>
      <p:sp>
        <p:nvSpPr>
          <p:cNvPr id="343" name="Google Shape;343;gc788faeade_4_98"/>
          <p:cNvSpPr/>
          <p:nvPr/>
        </p:nvSpPr>
        <p:spPr>
          <a:xfrm>
            <a:off x="-25" y="0"/>
            <a:ext cx="1275900" cy="18291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344" name="Google Shape;344;gc788faeade_4_98"/>
          <p:cNvSpPr/>
          <p:nvPr/>
        </p:nvSpPr>
        <p:spPr>
          <a:xfrm>
            <a:off x="0" y="3451775"/>
            <a:ext cx="1275900" cy="33648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pic>
        <p:nvPicPr>
          <p:cNvPr id="345" name="Google Shape;345;gc788faeade_4_98"/>
          <p:cNvPicPr preferRelativeResize="0"/>
          <p:nvPr/>
        </p:nvPicPr>
        <p:blipFill>
          <a:blip r:embed="rId7">
            <a:alphaModFix/>
          </a:blip>
          <a:stretch>
            <a:fillRect/>
          </a:stretch>
        </p:blipFill>
        <p:spPr>
          <a:xfrm>
            <a:off x="221000" y="5215675"/>
            <a:ext cx="921725" cy="921725"/>
          </a:xfrm>
          <a:prstGeom prst="rect">
            <a:avLst/>
          </a:prstGeom>
          <a:noFill/>
          <a:ln>
            <a:noFill/>
          </a:ln>
        </p:spPr>
      </p:pic>
      <p:sp>
        <p:nvSpPr>
          <p:cNvPr id="346" name="Google Shape;346;gc788faeade_4_98"/>
          <p:cNvSpPr/>
          <p:nvPr/>
        </p:nvSpPr>
        <p:spPr>
          <a:xfrm>
            <a:off x="22800" y="5130750"/>
            <a:ext cx="1230300" cy="10980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347" name="Google Shape;347;gc788faeade_4_98"/>
          <p:cNvSpPr txBox="1"/>
          <p:nvPr/>
        </p:nvSpPr>
        <p:spPr>
          <a:xfrm>
            <a:off x="1581825" y="1041888"/>
            <a:ext cx="6691200" cy="1623000"/>
          </a:xfrm>
          <a:prstGeom prst="rect">
            <a:avLst/>
          </a:prstGeom>
          <a:solidFill>
            <a:srgbClr val="000000"/>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IN" sz="2100">
                <a:solidFill>
                  <a:schemeClr val="lt1"/>
                </a:solidFill>
                <a:latin typeface="Calibri"/>
                <a:ea typeface="Calibri"/>
                <a:cs typeface="Calibri"/>
                <a:sym typeface="Calibri"/>
              </a:rPr>
              <a:t>XGBoost</a:t>
            </a:r>
            <a:r>
              <a:rPr lang="en-IN" sz="2100">
                <a:solidFill>
                  <a:schemeClr val="lt1"/>
                </a:solidFill>
                <a:latin typeface="Calibri"/>
                <a:ea typeface="Calibri"/>
                <a:cs typeface="Calibri"/>
                <a:sym typeface="Calibri"/>
              </a:rPr>
              <a:t> is an optimized distributed gradient boosting library designed to be highly efficient, flexible and portable. It implements machine learning algorithms under the Gradient Boosting framework. </a:t>
            </a:r>
            <a:endParaRPr b="1" sz="2100">
              <a:solidFill>
                <a:schemeClr val="lt1"/>
              </a:solidFill>
              <a:latin typeface="Calibri"/>
              <a:ea typeface="Calibri"/>
              <a:cs typeface="Calibri"/>
              <a:sym typeface="Calibri"/>
            </a:endParaRPr>
          </a:p>
        </p:txBody>
      </p:sp>
      <p:sp>
        <p:nvSpPr>
          <p:cNvPr id="348" name="Google Shape;348;gc788faeade_4_98"/>
          <p:cNvSpPr/>
          <p:nvPr/>
        </p:nvSpPr>
        <p:spPr>
          <a:xfrm>
            <a:off x="2089700" y="2964463"/>
            <a:ext cx="3466500" cy="523200"/>
          </a:xfrm>
          <a:prstGeom prst="roundRect">
            <a:avLst>
              <a:gd fmla="val 16667" name="adj"/>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IN" sz="1700">
                <a:solidFill>
                  <a:srgbClr val="FFFFFF"/>
                </a:solidFill>
                <a:latin typeface="Calibri"/>
                <a:ea typeface="Calibri"/>
                <a:cs typeface="Calibri"/>
                <a:sym typeface="Calibri"/>
              </a:rPr>
              <a:t>Why XGBoost?</a:t>
            </a:r>
            <a:endParaRPr b="1" sz="1700">
              <a:solidFill>
                <a:srgbClr val="FFFFFF"/>
              </a:solidFill>
              <a:latin typeface="Calibri"/>
              <a:ea typeface="Calibri"/>
              <a:cs typeface="Calibri"/>
              <a:sym typeface="Calibri"/>
            </a:endParaRPr>
          </a:p>
        </p:txBody>
      </p:sp>
      <p:sp>
        <p:nvSpPr>
          <p:cNvPr id="349" name="Google Shape;349;gc788faeade_4_98"/>
          <p:cNvSpPr/>
          <p:nvPr/>
        </p:nvSpPr>
        <p:spPr>
          <a:xfrm>
            <a:off x="7155250" y="2976663"/>
            <a:ext cx="4463400" cy="523200"/>
          </a:xfrm>
          <a:prstGeom prst="roundRect">
            <a:avLst>
              <a:gd fmla="val 16667" name="adj"/>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IN" sz="1700">
                <a:solidFill>
                  <a:schemeClr val="lt1"/>
                </a:solidFill>
                <a:latin typeface="Calibri"/>
                <a:ea typeface="Calibri"/>
                <a:cs typeface="Calibri"/>
                <a:sym typeface="Calibri"/>
              </a:rPr>
              <a:t>Results</a:t>
            </a:r>
            <a:endParaRPr/>
          </a:p>
        </p:txBody>
      </p:sp>
      <p:sp>
        <p:nvSpPr>
          <p:cNvPr id="350" name="Google Shape;350;gc788faeade_4_98"/>
          <p:cNvSpPr txBox="1"/>
          <p:nvPr/>
        </p:nvSpPr>
        <p:spPr>
          <a:xfrm>
            <a:off x="3800625" y="4034250"/>
            <a:ext cx="2146500" cy="7080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700">
                <a:solidFill>
                  <a:srgbClr val="FFFFFF"/>
                </a:solidFill>
              </a:rPr>
              <a:t>Model Performance</a:t>
            </a:r>
            <a:endParaRPr b="1" sz="1700">
              <a:solidFill>
                <a:srgbClr val="FFFFFF"/>
              </a:solidFill>
            </a:endParaRPr>
          </a:p>
        </p:txBody>
      </p:sp>
      <p:sp>
        <p:nvSpPr>
          <p:cNvPr id="351" name="Google Shape;351;gc788faeade_4_98"/>
          <p:cNvSpPr txBox="1"/>
          <p:nvPr/>
        </p:nvSpPr>
        <p:spPr>
          <a:xfrm>
            <a:off x="3800625" y="5433475"/>
            <a:ext cx="2253600" cy="446400"/>
          </a:xfrm>
          <a:prstGeom prst="rect">
            <a:avLst/>
          </a:prstGeom>
          <a:solidFill>
            <a:srgbClr val="0000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1700">
                <a:solidFill>
                  <a:srgbClr val="FFFFFF"/>
                </a:solidFill>
              </a:rPr>
              <a:t>Execution Speed</a:t>
            </a:r>
            <a:endParaRPr b="1" sz="1700">
              <a:solidFill>
                <a:srgbClr val="FFFFFF"/>
              </a:solidFill>
            </a:endParaRPr>
          </a:p>
        </p:txBody>
      </p:sp>
      <p:sp>
        <p:nvSpPr>
          <p:cNvPr id="352" name="Google Shape;352;gc788faeade_4_98"/>
          <p:cNvSpPr/>
          <p:nvPr/>
        </p:nvSpPr>
        <p:spPr>
          <a:xfrm>
            <a:off x="3289475" y="4239800"/>
            <a:ext cx="384600" cy="1929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gc788faeade_4_98"/>
          <p:cNvSpPr/>
          <p:nvPr/>
        </p:nvSpPr>
        <p:spPr>
          <a:xfrm>
            <a:off x="3289475" y="5691000"/>
            <a:ext cx="384600" cy="1929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4" name="Google Shape;354;gc788faeade_4_98"/>
          <p:cNvCxnSpPr/>
          <p:nvPr/>
        </p:nvCxnSpPr>
        <p:spPr>
          <a:xfrm>
            <a:off x="6363450" y="3632375"/>
            <a:ext cx="12900" cy="3003600"/>
          </a:xfrm>
          <a:prstGeom prst="straightConnector1">
            <a:avLst/>
          </a:prstGeom>
          <a:noFill/>
          <a:ln cap="flat" cmpd="sng" w="28575">
            <a:solidFill>
              <a:srgbClr val="FFFFFF"/>
            </a:solidFill>
            <a:prstDash val="solid"/>
            <a:round/>
            <a:headEnd len="med" w="med" type="none"/>
            <a:tailEnd len="med" w="med" type="none"/>
          </a:ln>
        </p:spPr>
      </p:cxnSp>
      <p:pic>
        <p:nvPicPr>
          <p:cNvPr id="355" name="Google Shape;355;gc788faeade_4_98"/>
          <p:cNvPicPr preferRelativeResize="0"/>
          <p:nvPr/>
        </p:nvPicPr>
        <p:blipFill>
          <a:blip r:embed="rId8">
            <a:alphaModFix/>
          </a:blip>
          <a:stretch>
            <a:fillRect/>
          </a:stretch>
        </p:blipFill>
        <p:spPr>
          <a:xfrm>
            <a:off x="9237700" y="805525"/>
            <a:ext cx="2614500" cy="1958700"/>
          </a:xfrm>
          <a:prstGeom prst="roundRect">
            <a:avLst>
              <a:gd fmla="val 16667" name="adj"/>
            </a:avLst>
          </a:prstGeom>
          <a:noFill/>
          <a:ln cap="flat" cmpd="sng" w="9525">
            <a:solidFill>
              <a:srgbClr val="DD7E6B"/>
            </a:solidFill>
            <a:prstDash val="solid"/>
            <a:round/>
            <a:headEnd len="sm" w="sm" type="none"/>
            <a:tailEnd len="sm" w="sm" type="none"/>
          </a:ln>
        </p:spPr>
      </p:pic>
      <p:pic>
        <p:nvPicPr>
          <p:cNvPr id="356" name="Google Shape;356;gc788faeade_4_98"/>
          <p:cNvPicPr preferRelativeResize="0"/>
          <p:nvPr/>
        </p:nvPicPr>
        <p:blipFill>
          <a:blip r:embed="rId9">
            <a:alphaModFix/>
          </a:blip>
          <a:stretch>
            <a:fillRect/>
          </a:stretch>
        </p:blipFill>
        <p:spPr>
          <a:xfrm>
            <a:off x="6925175" y="3651300"/>
            <a:ext cx="4995300" cy="2705100"/>
          </a:xfrm>
          <a:prstGeom prst="roundRect">
            <a:avLst>
              <a:gd fmla="val 16667" name="adj"/>
            </a:avLst>
          </a:prstGeom>
          <a:noFill/>
          <a:ln cap="flat" cmpd="sng" w="9525">
            <a:solidFill>
              <a:srgbClr val="DD7E6B"/>
            </a:solidFill>
            <a:prstDash val="solid"/>
            <a:round/>
            <a:headEnd len="sm" w="sm" type="none"/>
            <a:tailEnd len="sm" w="sm" type="none"/>
          </a:ln>
        </p:spPr>
      </p:pic>
      <p:pic>
        <p:nvPicPr>
          <p:cNvPr id="357" name="Google Shape;357;gc788faeade_4_98"/>
          <p:cNvPicPr preferRelativeResize="0"/>
          <p:nvPr/>
        </p:nvPicPr>
        <p:blipFill>
          <a:blip r:embed="rId10">
            <a:alphaModFix/>
          </a:blip>
          <a:stretch>
            <a:fillRect/>
          </a:stretch>
        </p:blipFill>
        <p:spPr>
          <a:xfrm>
            <a:off x="1910275" y="3787249"/>
            <a:ext cx="1098000" cy="1098000"/>
          </a:xfrm>
          <a:prstGeom prst="rect">
            <a:avLst/>
          </a:prstGeom>
          <a:noFill/>
          <a:ln>
            <a:noFill/>
          </a:ln>
        </p:spPr>
      </p:pic>
      <p:pic>
        <p:nvPicPr>
          <p:cNvPr id="358" name="Google Shape;358;gc788faeade_4_98"/>
          <p:cNvPicPr preferRelativeResize="0"/>
          <p:nvPr/>
        </p:nvPicPr>
        <p:blipFill>
          <a:blip r:embed="rId11">
            <a:alphaModFix/>
          </a:blip>
          <a:stretch>
            <a:fillRect/>
          </a:stretch>
        </p:blipFill>
        <p:spPr>
          <a:xfrm>
            <a:off x="1781350" y="5082513"/>
            <a:ext cx="1148325" cy="1148325"/>
          </a:xfrm>
          <a:prstGeom prst="rect">
            <a:avLst/>
          </a:prstGeom>
          <a:noFill/>
          <a:ln>
            <a:noFill/>
          </a:ln>
        </p:spPr>
      </p:pic>
      <p:sp>
        <p:nvSpPr>
          <p:cNvPr id="359" name="Google Shape;359;gc788faeade_4_98"/>
          <p:cNvSpPr txBox="1"/>
          <p:nvPr/>
        </p:nvSpPr>
        <p:spPr>
          <a:xfrm>
            <a:off x="1722000" y="249725"/>
            <a:ext cx="9295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2000">
                <a:solidFill>
                  <a:schemeClr val="lt1"/>
                </a:solidFill>
                <a:latin typeface="Calibri"/>
                <a:ea typeface="Calibri"/>
                <a:cs typeface="Calibri"/>
                <a:sym typeface="Calibri"/>
              </a:rPr>
              <a:t>XGBoost</a:t>
            </a:r>
            <a:endParaRPr/>
          </a:p>
        </p:txBody>
      </p:sp>
      <p:cxnSp>
        <p:nvCxnSpPr>
          <p:cNvPr id="360" name="Google Shape;360;gc788faeade_4_98"/>
          <p:cNvCxnSpPr/>
          <p:nvPr/>
        </p:nvCxnSpPr>
        <p:spPr>
          <a:xfrm>
            <a:off x="3800625" y="175125"/>
            <a:ext cx="5217600" cy="11400"/>
          </a:xfrm>
          <a:prstGeom prst="straightConnector1">
            <a:avLst/>
          </a:prstGeom>
          <a:noFill/>
          <a:ln cap="flat" cmpd="sng" w="28575">
            <a:solidFill>
              <a:srgbClr val="CC4125"/>
            </a:solidFill>
            <a:prstDash val="solid"/>
            <a:round/>
            <a:headEnd len="med" w="med" type="none"/>
            <a:tailEnd len="med" w="med" type="none"/>
          </a:ln>
        </p:spPr>
      </p:cxnSp>
      <p:cxnSp>
        <p:nvCxnSpPr>
          <p:cNvPr id="361" name="Google Shape;361;gc788faeade_4_98"/>
          <p:cNvCxnSpPr/>
          <p:nvPr/>
        </p:nvCxnSpPr>
        <p:spPr>
          <a:xfrm>
            <a:off x="3761100" y="805525"/>
            <a:ext cx="5217600" cy="11400"/>
          </a:xfrm>
          <a:prstGeom prst="straightConnector1">
            <a:avLst/>
          </a:prstGeom>
          <a:noFill/>
          <a:ln cap="flat" cmpd="sng" w="28575">
            <a:solidFill>
              <a:srgbClr val="CC4125"/>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5" name="Shape 365"/>
        <p:cNvGrpSpPr/>
        <p:nvPr/>
      </p:nvGrpSpPr>
      <p:grpSpPr>
        <a:xfrm>
          <a:off x="0" y="0"/>
          <a:ext cx="0" cy="0"/>
          <a:chOff x="0" y="0"/>
          <a:chExt cx="0" cy="0"/>
        </a:xfrm>
      </p:grpSpPr>
      <p:sp>
        <p:nvSpPr>
          <p:cNvPr id="366" name="Google Shape;366;gc998fc1b45_0_213"/>
          <p:cNvSpPr/>
          <p:nvPr/>
        </p:nvSpPr>
        <p:spPr>
          <a:xfrm>
            <a:off x="0" y="0"/>
            <a:ext cx="12192000" cy="68496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367" name="Google Shape;367;gc998fc1b45_0_213"/>
          <p:cNvSpPr/>
          <p:nvPr/>
        </p:nvSpPr>
        <p:spPr>
          <a:xfrm>
            <a:off x="0" y="0"/>
            <a:ext cx="1275900" cy="6849600"/>
          </a:xfrm>
          <a:prstGeom prst="rect">
            <a:avLst/>
          </a:prstGeom>
          <a:solidFill>
            <a:srgbClr val="7F7F7F">
              <a:alpha val="258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8" name="Google Shape;368;gc998fc1b45_0_213"/>
          <p:cNvSpPr txBox="1"/>
          <p:nvPr/>
        </p:nvSpPr>
        <p:spPr>
          <a:xfrm>
            <a:off x="-23400" y="1256600"/>
            <a:ext cx="1230300" cy="5232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Font typeface="Arial"/>
              <a:buNone/>
            </a:pPr>
            <a:r>
              <a:rPr b="1" lang="en-IN">
                <a:solidFill>
                  <a:srgbClr val="FFFFFF"/>
                </a:solidFill>
                <a:latin typeface="Calibri"/>
                <a:ea typeface="Calibri"/>
                <a:cs typeface="Calibri"/>
                <a:sym typeface="Calibri"/>
              </a:rPr>
              <a:t>Feature </a:t>
            </a:r>
            <a:br>
              <a:rPr b="1" lang="en-IN">
                <a:solidFill>
                  <a:srgbClr val="FFFFFF"/>
                </a:solidFill>
                <a:latin typeface="Calibri"/>
                <a:ea typeface="Calibri"/>
                <a:cs typeface="Calibri"/>
                <a:sym typeface="Calibri"/>
              </a:rPr>
            </a:br>
            <a:r>
              <a:rPr b="1" lang="en-IN">
                <a:solidFill>
                  <a:srgbClr val="FFFFFF"/>
                </a:solidFill>
                <a:latin typeface="Calibri"/>
                <a:ea typeface="Calibri"/>
                <a:cs typeface="Calibri"/>
                <a:sym typeface="Calibri"/>
              </a:rPr>
              <a:t>Engineering</a:t>
            </a:r>
            <a:endParaRPr b="1" sz="900">
              <a:solidFill>
                <a:srgbClr val="FFFFFF"/>
              </a:solidFill>
            </a:endParaRPr>
          </a:p>
        </p:txBody>
      </p:sp>
      <p:sp>
        <p:nvSpPr>
          <p:cNvPr id="369" name="Google Shape;369;gc998fc1b45_0_213"/>
          <p:cNvSpPr txBox="1"/>
          <p:nvPr/>
        </p:nvSpPr>
        <p:spPr>
          <a:xfrm>
            <a:off x="-23395" y="2862975"/>
            <a:ext cx="1230300" cy="4926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Font typeface="Arial"/>
              <a:buNone/>
            </a:pPr>
            <a:r>
              <a:rPr b="1" lang="en-IN" sz="1300">
                <a:solidFill>
                  <a:srgbClr val="FFFFFF"/>
                </a:solidFill>
                <a:latin typeface="Calibri"/>
                <a:ea typeface="Calibri"/>
                <a:cs typeface="Calibri"/>
                <a:sym typeface="Calibri"/>
              </a:rPr>
              <a:t>Classification</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Models</a:t>
            </a:r>
            <a:endParaRPr b="1">
              <a:solidFill>
                <a:srgbClr val="FFFFFF"/>
              </a:solidFill>
              <a:latin typeface="Calibri"/>
              <a:ea typeface="Calibri"/>
              <a:cs typeface="Calibri"/>
              <a:sym typeface="Calibri"/>
            </a:endParaRPr>
          </a:p>
        </p:txBody>
      </p:sp>
      <p:pic>
        <p:nvPicPr>
          <p:cNvPr id="370" name="Google Shape;370;gc998fc1b45_0_213"/>
          <p:cNvPicPr preferRelativeResize="0"/>
          <p:nvPr/>
        </p:nvPicPr>
        <p:blipFill>
          <a:blip r:embed="rId4">
            <a:alphaModFix/>
          </a:blip>
          <a:stretch>
            <a:fillRect/>
          </a:stretch>
        </p:blipFill>
        <p:spPr>
          <a:xfrm>
            <a:off x="221008" y="170013"/>
            <a:ext cx="833875" cy="833900"/>
          </a:xfrm>
          <a:prstGeom prst="rect">
            <a:avLst/>
          </a:prstGeom>
          <a:noFill/>
          <a:ln>
            <a:noFill/>
          </a:ln>
        </p:spPr>
      </p:pic>
      <p:pic>
        <p:nvPicPr>
          <p:cNvPr id="371" name="Google Shape;371;gc998fc1b45_0_213"/>
          <p:cNvPicPr preferRelativeResize="0"/>
          <p:nvPr/>
        </p:nvPicPr>
        <p:blipFill>
          <a:blip r:embed="rId5">
            <a:alphaModFix/>
          </a:blip>
          <a:stretch>
            <a:fillRect/>
          </a:stretch>
        </p:blipFill>
        <p:spPr>
          <a:xfrm>
            <a:off x="88975" y="1828938"/>
            <a:ext cx="1005550" cy="1097975"/>
          </a:xfrm>
          <a:prstGeom prst="rect">
            <a:avLst/>
          </a:prstGeom>
          <a:noFill/>
          <a:ln>
            <a:noFill/>
          </a:ln>
        </p:spPr>
      </p:pic>
      <p:sp>
        <p:nvSpPr>
          <p:cNvPr id="372" name="Google Shape;372;gc998fc1b45_0_213"/>
          <p:cNvSpPr txBox="1"/>
          <p:nvPr/>
        </p:nvSpPr>
        <p:spPr>
          <a:xfrm>
            <a:off x="22788" y="4552025"/>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Revenue </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Constraint</a:t>
            </a:r>
            <a:endParaRPr b="1" sz="900">
              <a:solidFill>
                <a:srgbClr val="FFFFFF"/>
              </a:solidFill>
            </a:endParaRPr>
          </a:p>
        </p:txBody>
      </p:sp>
      <p:pic>
        <p:nvPicPr>
          <p:cNvPr id="373" name="Google Shape;373;gc998fc1b45_0_213"/>
          <p:cNvPicPr preferRelativeResize="0"/>
          <p:nvPr/>
        </p:nvPicPr>
        <p:blipFill>
          <a:blip r:embed="rId6">
            <a:alphaModFix/>
          </a:blip>
          <a:stretch>
            <a:fillRect/>
          </a:stretch>
        </p:blipFill>
        <p:spPr>
          <a:xfrm>
            <a:off x="112387" y="3526038"/>
            <a:ext cx="1005550" cy="1005571"/>
          </a:xfrm>
          <a:prstGeom prst="rect">
            <a:avLst/>
          </a:prstGeom>
          <a:noFill/>
          <a:ln>
            <a:noFill/>
          </a:ln>
        </p:spPr>
      </p:pic>
      <p:sp>
        <p:nvSpPr>
          <p:cNvPr id="374" name="Google Shape;374;gc998fc1b45_0_213"/>
          <p:cNvSpPr txBox="1"/>
          <p:nvPr/>
        </p:nvSpPr>
        <p:spPr>
          <a:xfrm>
            <a:off x="22775" y="6210475"/>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Voting </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Predictions</a:t>
            </a:r>
            <a:endParaRPr b="1" sz="900">
              <a:solidFill>
                <a:srgbClr val="FFFFFF"/>
              </a:solidFill>
            </a:endParaRPr>
          </a:p>
        </p:txBody>
      </p:sp>
      <p:sp>
        <p:nvSpPr>
          <p:cNvPr id="375" name="Google Shape;375;gc998fc1b45_0_213"/>
          <p:cNvSpPr txBox="1"/>
          <p:nvPr/>
        </p:nvSpPr>
        <p:spPr>
          <a:xfrm>
            <a:off x="6304725" y="3860050"/>
            <a:ext cx="741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76" name="Google Shape;376;gc998fc1b45_0_213"/>
          <p:cNvSpPr/>
          <p:nvPr/>
        </p:nvSpPr>
        <p:spPr>
          <a:xfrm>
            <a:off x="43913" y="21375"/>
            <a:ext cx="1275900" cy="33648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377" name="Google Shape;377;gc998fc1b45_0_213"/>
          <p:cNvSpPr/>
          <p:nvPr/>
        </p:nvSpPr>
        <p:spPr>
          <a:xfrm>
            <a:off x="-25" y="5130750"/>
            <a:ext cx="1275900" cy="16857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pic>
        <p:nvPicPr>
          <p:cNvPr id="378" name="Google Shape;378;gc998fc1b45_0_213"/>
          <p:cNvPicPr preferRelativeResize="0"/>
          <p:nvPr/>
        </p:nvPicPr>
        <p:blipFill>
          <a:blip r:embed="rId7">
            <a:alphaModFix/>
          </a:blip>
          <a:stretch>
            <a:fillRect/>
          </a:stretch>
        </p:blipFill>
        <p:spPr>
          <a:xfrm>
            <a:off x="221000" y="5215675"/>
            <a:ext cx="921725" cy="921725"/>
          </a:xfrm>
          <a:prstGeom prst="rect">
            <a:avLst/>
          </a:prstGeom>
          <a:noFill/>
          <a:ln>
            <a:noFill/>
          </a:ln>
        </p:spPr>
      </p:pic>
      <p:sp>
        <p:nvSpPr>
          <p:cNvPr id="379" name="Google Shape;379;gc998fc1b45_0_213"/>
          <p:cNvSpPr/>
          <p:nvPr/>
        </p:nvSpPr>
        <p:spPr>
          <a:xfrm>
            <a:off x="22775" y="5130750"/>
            <a:ext cx="1230300" cy="10980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380" name="Google Shape;380;gc998fc1b45_0_213"/>
          <p:cNvSpPr txBox="1"/>
          <p:nvPr/>
        </p:nvSpPr>
        <p:spPr>
          <a:xfrm>
            <a:off x="1674575" y="303000"/>
            <a:ext cx="9295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2000">
                <a:solidFill>
                  <a:schemeClr val="lt1"/>
                </a:solidFill>
                <a:latin typeface="Calibri"/>
                <a:ea typeface="Calibri"/>
                <a:cs typeface="Calibri"/>
                <a:sym typeface="Calibri"/>
              </a:rPr>
              <a:t>Revenue Constraint</a:t>
            </a:r>
            <a:endParaRPr/>
          </a:p>
        </p:txBody>
      </p:sp>
      <p:cxnSp>
        <p:nvCxnSpPr>
          <p:cNvPr id="381" name="Google Shape;381;gc998fc1b45_0_213"/>
          <p:cNvCxnSpPr/>
          <p:nvPr/>
        </p:nvCxnSpPr>
        <p:spPr>
          <a:xfrm>
            <a:off x="3646850" y="251275"/>
            <a:ext cx="5217600" cy="11400"/>
          </a:xfrm>
          <a:prstGeom prst="straightConnector1">
            <a:avLst/>
          </a:prstGeom>
          <a:noFill/>
          <a:ln cap="flat" cmpd="sng" w="28575">
            <a:solidFill>
              <a:srgbClr val="CC4125"/>
            </a:solidFill>
            <a:prstDash val="solid"/>
            <a:round/>
            <a:headEnd len="med" w="med" type="none"/>
            <a:tailEnd len="med" w="med" type="none"/>
          </a:ln>
        </p:spPr>
      </p:cxnSp>
      <p:cxnSp>
        <p:nvCxnSpPr>
          <p:cNvPr id="382" name="Google Shape;382;gc998fc1b45_0_213"/>
          <p:cNvCxnSpPr/>
          <p:nvPr/>
        </p:nvCxnSpPr>
        <p:spPr>
          <a:xfrm>
            <a:off x="3646850" y="835950"/>
            <a:ext cx="5217600" cy="11400"/>
          </a:xfrm>
          <a:prstGeom prst="straightConnector1">
            <a:avLst/>
          </a:prstGeom>
          <a:noFill/>
          <a:ln cap="flat" cmpd="sng" w="28575">
            <a:solidFill>
              <a:srgbClr val="CC4125"/>
            </a:solidFill>
            <a:prstDash val="solid"/>
            <a:round/>
            <a:headEnd len="med" w="med" type="none"/>
            <a:tailEnd len="med" w="med" type="none"/>
          </a:ln>
        </p:spPr>
      </p:cxnSp>
      <p:sp>
        <p:nvSpPr>
          <p:cNvPr id="383" name="Google Shape;383;gc998fc1b45_0_213"/>
          <p:cNvSpPr txBox="1"/>
          <p:nvPr/>
        </p:nvSpPr>
        <p:spPr>
          <a:xfrm>
            <a:off x="2012675" y="1182050"/>
            <a:ext cx="9009000" cy="4802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2000">
                <a:solidFill>
                  <a:srgbClr val="FFFFFF"/>
                </a:solidFill>
                <a:latin typeface="Calibri"/>
                <a:ea typeface="Calibri"/>
                <a:cs typeface="Calibri"/>
                <a:sym typeface="Calibri"/>
              </a:rPr>
              <a:t>Considering 80/20 split, for a particular validation set a perfect prediction would require us to bid a total of $7,341 units suitably.  </a:t>
            </a:r>
            <a:endParaRPr sz="2000">
              <a:solidFill>
                <a:srgbClr val="FFFFFF"/>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t/>
            </a:r>
            <a:endParaRPr sz="2000">
              <a:solidFill>
                <a:srgbClr val="FFFFFF"/>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IN" sz="2000">
                <a:solidFill>
                  <a:srgbClr val="FFFFFF"/>
                </a:solidFill>
                <a:latin typeface="Calibri"/>
                <a:ea typeface="Calibri"/>
                <a:cs typeface="Calibri"/>
                <a:sym typeface="Calibri"/>
              </a:rPr>
              <a:t>We can bid a total of $10,000 units on 4,000 songs. Taking into account this 2.5 multiplier factor and our validation set having 2446 observations, we get a threshold of  $6115 (2446*2.5), which is around </a:t>
            </a:r>
            <a:r>
              <a:rPr b="1" lang="en-IN" sz="2000">
                <a:solidFill>
                  <a:srgbClr val="FFFFFF"/>
                </a:solidFill>
                <a:latin typeface="Calibri"/>
                <a:ea typeface="Calibri"/>
                <a:cs typeface="Calibri"/>
                <a:sym typeface="Calibri"/>
              </a:rPr>
              <a:t>83% of the total required money.</a:t>
            </a:r>
            <a:endParaRPr b="1" sz="2000">
              <a:solidFill>
                <a:srgbClr val="FFFFFF"/>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t/>
            </a:r>
            <a:endParaRPr sz="2000">
              <a:solidFill>
                <a:srgbClr val="FFFFFF"/>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IN" sz="2000">
                <a:solidFill>
                  <a:srgbClr val="FFFFFF"/>
                </a:solidFill>
                <a:latin typeface="Calibri"/>
                <a:ea typeface="Calibri"/>
                <a:cs typeface="Calibri"/>
                <a:sym typeface="Calibri"/>
              </a:rPr>
              <a:t>Thus, </a:t>
            </a:r>
            <a:r>
              <a:rPr b="1" lang="en-IN" sz="2000">
                <a:solidFill>
                  <a:srgbClr val="FFFFFF"/>
                </a:solidFill>
                <a:latin typeface="Calibri"/>
                <a:ea typeface="Calibri"/>
                <a:cs typeface="Calibri"/>
                <a:sym typeface="Calibri"/>
              </a:rPr>
              <a:t>inherently, we can't get a very high accuracy</a:t>
            </a:r>
            <a:r>
              <a:rPr lang="en-IN" sz="2000">
                <a:solidFill>
                  <a:srgbClr val="FFFFFF"/>
                </a:solidFill>
                <a:latin typeface="Calibri"/>
                <a:ea typeface="Calibri"/>
                <a:cs typeface="Calibri"/>
                <a:sym typeface="Calibri"/>
              </a:rPr>
              <a:t>. Because of the same reason, it's impossible to get the max revenue with that amount which is 6115*2 = 12230 (since we get double the revenue on each song as is the bid value). </a:t>
            </a:r>
            <a:endParaRPr sz="2000">
              <a:solidFill>
                <a:srgbClr val="FFFFFF"/>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t/>
            </a:r>
            <a:endParaRPr sz="2000">
              <a:solidFill>
                <a:srgbClr val="FFFFFF"/>
              </a:solidFill>
              <a:latin typeface="Calibri"/>
              <a:ea typeface="Calibri"/>
              <a:cs typeface="Calibri"/>
              <a:sym typeface="Calibri"/>
            </a:endParaRPr>
          </a:p>
          <a:p>
            <a:pPr indent="0" lvl="0" marL="0" rtl="0" algn="ctr">
              <a:spcBef>
                <a:spcPts val="0"/>
              </a:spcBef>
              <a:spcAft>
                <a:spcPts val="0"/>
              </a:spcAft>
              <a:buNone/>
            </a:pPr>
            <a:r>
              <a:rPr lang="en-IN" sz="2000">
                <a:solidFill>
                  <a:srgbClr val="FFFFFF"/>
                </a:solidFill>
                <a:latin typeface="Calibri"/>
                <a:ea typeface="Calibri"/>
                <a:cs typeface="Calibri"/>
                <a:sym typeface="Calibri"/>
              </a:rPr>
              <a:t>Also, </a:t>
            </a:r>
            <a:r>
              <a:rPr b="1" lang="en-IN" sz="2000">
                <a:solidFill>
                  <a:srgbClr val="FFFFFF"/>
                </a:solidFill>
                <a:latin typeface="Calibri"/>
                <a:ea typeface="Calibri"/>
                <a:cs typeface="Calibri"/>
                <a:sym typeface="Calibri"/>
              </a:rPr>
              <a:t>accuracy isn’t necessarily proportional to revenue</a:t>
            </a:r>
            <a:r>
              <a:rPr lang="en-IN" sz="2000">
                <a:solidFill>
                  <a:srgbClr val="FFFFFF"/>
                </a:solidFill>
                <a:latin typeface="Calibri"/>
                <a:ea typeface="Calibri"/>
                <a:cs typeface="Calibri"/>
                <a:sym typeface="Calibri"/>
              </a:rPr>
              <a:t> because of the threshold and bidding rules. It’s important to keep in mind the final goal of generating maximum revenue. So, it makes sense to </a:t>
            </a:r>
            <a:r>
              <a:rPr b="1" lang="en-IN" sz="2000">
                <a:solidFill>
                  <a:srgbClr val="FFFFFF"/>
                </a:solidFill>
                <a:latin typeface="Calibri"/>
                <a:ea typeface="Calibri"/>
                <a:cs typeface="Calibri"/>
                <a:sym typeface="Calibri"/>
              </a:rPr>
              <a:t>bias the model toward the higher popularity classes</a:t>
            </a:r>
            <a:r>
              <a:rPr lang="en-IN" sz="2000">
                <a:solidFill>
                  <a:srgbClr val="FFFFFF"/>
                </a:solidFill>
                <a:latin typeface="Calibri"/>
                <a:ea typeface="Calibri"/>
                <a:cs typeface="Calibri"/>
                <a:sym typeface="Calibri"/>
              </a:rPr>
              <a:t> in return of compromising with the accuracy.</a:t>
            </a:r>
            <a:endParaRPr sz="2000">
              <a:solidFill>
                <a:srgbClr val="FFFFFF"/>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7" name="Shape 387"/>
        <p:cNvGrpSpPr/>
        <p:nvPr/>
      </p:nvGrpSpPr>
      <p:grpSpPr>
        <a:xfrm>
          <a:off x="0" y="0"/>
          <a:ext cx="0" cy="0"/>
          <a:chOff x="0" y="0"/>
          <a:chExt cx="0" cy="0"/>
        </a:xfrm>
      </p:grpSpPr>
      <p:sp>
        <p:nvSpPr>
          <p:cNvPr id="388" name="Google Shape;388;p3"/>
          <p:cNvSpPr/>
          <p:nvPr/>
        </p:nvSpPr>
        <p:spPr>
          <a:xfrm>
            <a:off x="0" y="8025"/>
            <a:ext cx="12192000" cy="68496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9" name="Google Shape;389;p3"/>
          <p:cNvSpPr/>
          <p:nvPr/>
        </p:nvSpPr>
        <p:spPr>
          <a:xfrm>
            <a:off x="0" y="0"/>
            <a:ext cx="1275900" cy="6849600"/>
          </a:xfrm>
          <a:prstGeom prst="rect">
            <a:avLst/>
          </a:prstGeom>
          <a:solidFill>
            <a:srgbClr val="7F7F7F">
              <a:alpha val="258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390" name="Google Shape;390;p3"/>
          <p:cNvPicPr preferRelativeResize="0"/>
          <p:nvPr/>
        </p:nvPicPr>
        <p:blipFill>
          <a:blip r:embed="rId4">
            <a:alphaModFix/>
          </a:blip>
          <a:stretch>
            <a:fillRect/>
          </a:stretch>
        </p:blipFill>
        <p:spPr>
          <a:xfrm>
            <a:off x="157050" y="108738"/>
            <a:ext cx="1005550" cy="1097975"/>
          </a:xfrm>
          <a:prstGeom prst="rect">
            <a:avLst/>
          </a:prstGeom>
          <a:noFill/>
          <a:ln>
            <a:noFill/>
          </a:ln>
        </p:spPr>
      </p:pic>
      <p:sp>
        <p:nvSpPr>
          <p:cNvPr id="391" name="Google Shape;391;p3"/>
          <p:cNvSpPr txBox="1"/>
          <p:nvPr/>
        </p:nvSpPr>
        <p:spPr>
          <a:xfrm>
            <a:off x="22800" y="1147925"/>
            <a:ext cx="1230300" cy="5232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IN">
                <a:solidFill>
                  <a:srgbClr val="FFFFFF"/>
                </a:solidFill>
                <a:latin typeface="Calibri"/>
                <a:ea typeface="Calibri"/>
                <a:cs typeface="Calibri"/>
                <a:sym typeface="Calibri"/>
              </a:rPr>
              <a:t>Classification</a:t>
            </a:r>
            <a:br>
              <a:rPr b="1" lang="en-IN">
                <a:solidFill>
                  <a:srgbClr val="FFFFFF"/>
                </a:solidFill>
                <a:latin typeface="Calibri"/>
                <a:ea typeface="Calibri"/>
                <a:cs typeface="Calibri"/>
                <a:sym typeface="Calibri"/>
              </a:rPr>
            </a:br>
            <a:r>
              <a:rPr b="1" lang="en-IN">
                <a:solidFill>
                  <a:srgbClr val="FFFFFF"/>
                </a:solidFill>
                <a:latin typeface="Calibri"/>
                <a:ea typeface="Calibri"/>
                <a:cs typeface="Calibri"/>
                <a:sym typeface="Calibri"/>
              </a:rPr>
              <a:t>Models</a:t>
            </a:r>
            <a:endParaRPr b="1" sz="900">
              <a:solidFill>
                <a:srgbClr val="FFFFFF"/>
              </a:solidFill>
            </a:endParaRPr>
          </a:p>
        </p:txBody>
      </p:sp>
      <p:pic>
        <p:nvPicPr>
          <p:cNvPr id="392" name="Google Shape;392;p3"/>
          <p:cNvPicPr preferRelativeResize="0"/>
          <p:nvPr/>
        </p:nvPicPr>
        <p:blipFill>
          <a:blip r:embed="rId5">
            <a:alphaModFix/>
          </a:blip>
          <a:stretch>
            <a:fillRect/>
          </a:stretch>
        </p:blipFill>
        <p:spPr>
          <a:xfrm>
            <a:off x="88987" y="1883900"/>
            <a:ext cx="1005550" cy="1005571"/>
          </a:xfrm>
          <a:prstGeom prst="rect">
            <a:avLst/>
          </a:prstGeom>
          <a:noFill/>
          <a:ln>
            <a:noFill/>
          </a:ln>
        </p:spPr>
      </p:pic>
      <p:sp>
        <p:nvSpPr>
          <p:cNvPr id="393" name="Google Shape;393;p3"/>
          <p:cNvSpPr txBox="1"/>
          <p:nvPr/>
        </p:nvSpPr>
        <p:spPr>
          <a:xfrm>
            <a:off x="44680" y="2944263"/>
            <a:ext cx="1230300" cy="4926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IN" sz="1300">
                <a:solidFill>
                  <a:srgbClr val="FFFFFF"/>
                </a:solidFill>
                <a:latin typeface="Calibri"/>
                <a:ea typeface="Calibri"/>
                <a:cs typeface="Calibri"/>
                <a:sym typeface="Calibri"/>
              </a:rPr>
              <a:t>Revenue </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Constraint</a:t>
            </a:r>
            <a:endParaRPr b="1">
              <a:solidFill>
                <a:srgbClr val="FFFFFF"/>
              </a:solidFill>
              <a:latin typeface="Calibri"/>
              <a:ea typeface="Calibri"/>
              <a:cs typeface="Calibri"/>
              <a:sym typeface="Calibri"/>
            </a:endParaRPr>
          </a:p>
        </p:txBody>
      </p:sp>
      <p:sp>
        <p:nvSpPr>
          <p:cNvPr id="394" name="Google Shape;394;p3"/>
          <p:cNvSpPr/>
          <p:nvPr/>
        </p:nvSpPr>
        <p:spPr>
          <a:xfrm>
            <a:off x="0" y="8025"/>
            <a:ext cx="1275900" cy="34287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pic>
        <p:nvPicPr>
          <p:cNvPr id="395" name="Google Shape;395;p3"/>
          <p:cNvPicPr preferRelativeResize="0"/>
          <p:nvPr/>
        </p:nvPicPr>
        <p:blipFill>
          <a:blip r:embed="rId6">
            <a:alphaModFix/>
          </a:blip>
          <a:stretch>
            <a:fillRect/>
          </a:stretch>
        </p:blipFill>
        <p:spPr>
          <a:xfrm>
            <a:off x="240875" y="3599288"/>
            <a:ext cx="921725" cy="921725"/>
          </a:xfrm>
          <a:prstGeom prst="rect">
            <a:avLst/>
          </a:prstGeom>
          <a:noFill/>
          <a:ln>
            <a:noFill/>
          </a:ln>
        </p:spPr>
      </p:pic>
      <p:sp>
        <p:nvSpPr>
          <p:cNvPr id="396" name="Google Shape;396;p3"/>
          <p:cNvSpPr txBox="1"/>
          <p:nvPr/>
        </p:nvSpPr>
        <p:spPr>
          <a:xfrm>
            <a:off x="22788" y="4552025"/>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Voting</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Predictions</a:t>
            </a:r>
            <a:endParaRPr b="1" sz="900">
              <a:solidFill>
                <a:srgbClr val="FFFFFF"/>
              </a:solidFill>
            </a:endParaRPr>
          </a:p>
        </p:txBody>
      </p:sp>
      <p:pic>
        <p:nvPicPr>
          <p:cNvPr id="397" name="Google Shape;397;p3"/>
          <p:cNvPicPr preferRelativeResize="0"/>
          <p:nvPr/>
        </p:nvPicPr>
        <p:blipFill>
          <a:blip r:embed="rId7">
            <a:alphaModFix/>
          </a:blip>
          <a:stretch>
            <a:fillRect/>
          </a:stretch>
        </p:blipFill>
        <p:spPr>
          <a:xfrm>
            <a:off x="157050" y="5303750"/>
            <a:ext cx="1005550" cy="1005550"/>
          </a:xfrm>
          <a:prstGeom prst="rect">
            <a:avLst/>
          </a:prstGeom>
          <a:noFill/>
          <a:ln>
            <a:noFill/>
          </a:ln>
        </p:spPr>
      </p:pic>
      <p:sp>
        <p:nvSpPr>
          <p:cNvPr id="398" name="Google Shape;398;p3"/>
          <p:cNvSpPr txBox="1"/>
          <p:nvPr/>
        </p:nvSpPr>
        <p:spPr>
          <a:xfrm>
            <a:off x="44675" y="6340525"/>
            <a:ext cx="1230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Summary</a:t>
            </a:r>
            <a:endParaRPr b="1" sz="900">
              <a:solidFill>
                <a:srgbClr val="FFFFFF"/>
              </a:solidFill>
            </a:endParaRPr>
          </a:p>
        </p:txBody>
      </p:sp>
      <p:sp>
        <p:nvSpPr>
          <p:cNvPr id="399" name="Google Shape;399;p3"/>
          <p:cNvSpPr/>
          <p:nvPr/>
        </p:nvSpPr>
        <p:spPr>
          <a:xfrm>
            <a:off x="22800" y="5303750"/>
            <a:ext cx="1230300" cy="15459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400" name="Google Shape;400;p3"/>
          <p:cNvSpPr/>
          <p:nvPr/>
        </p:nvSpPr>
        <p:spPr>
          <a:xfrm>
            <a:off x="1652825" y="1974788"/>
            <a:ext cx="1539900" cy="823800"/>
          </a:xfrm>
          <a:prstGeom prst="roundRect">
            <a:avLst>
              <a:gd fmla="val 16667" name="adj"/>
            </a:avLst>
          </a:prstGeom>
          <a:solidFill>
            <a:srgbClr val="000000"/>
          </a:solidFill>
          <a:ln cap="flat" cmpd="sng" w="38100">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IN">
                <a:solidFill>
                  <a:srgbClr val="FFFFFF"/>
                </a:solidFill>
              </a:rPr>
              <a:t>Training Set</a:t>
            </a:r>
            <a:endParaRPr b="1">
              <a:solidFill>
                <a:srgbClr val="FFFFFF"/>
              </a:solidFill>
            </a:endParaRPr>
          </a:p>
        </p:txBody>
      </p:sp>
      <p:sp>
        <p:nvSpPr>
          <p:cNvPr id="401" name="Google Shape;401;p3"/>
          <p:cNvSpPr/>
          <p:nvPr/>
        </p:nvSpPr>
        <p:spPr>
          <a:xfrm>
            <a:off x="3962875" y="1144775"/>
            <a:ext cx="1619700" cy="523200"/>
          </a:xfrm>
          <a:prstGeom prst="roundRect">
            <a:avLst>
              <a:gd fmla="val 16667" name="adj"/>
            </a:avLst>
          </a:prstGeom>
          <a:solidFill>
            <a:srgbClr val="000000"/>
          </a:solid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IN" sz="1500">
                <a:solidFill>
                  <a:srgbClr val="FFFFFF"/>
                </a:solidFill>
              </a:rPr>
              <a:t>Model 1</a:t>
            </a:r>
            <a:endParaRPr b="1" sz="1500">
              <a:solidFill>
                <a:srgbClr val="FFFFFF"/>
              </a:solidFill>
            </a:endParaRPr>
          </a:p>
        </p:txBody>
      </p:sp>
      <p:sp>
        <p:nvSpPr>
          <p:cNvPr id="402" name="Google Shape;402;p3"/>
          <p:cNvSpPr/>
          <p:nvPr/>
        </p:nvSpPr>
        <p:spPr>
          <a:xfrm>
            <a:off x="3962875" y="1807125"/>
            <a:ext cx="1619700" cy="523200"/>
          </a:xfrm>
          <a:prstGeom prst="roundRect">
            <a:avLst>
              <a:gd fmla="val 16667" name="adj"/>
            </a:avLst>
          </a:prstGeom>
          <a:no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IN" sz="1500">
                <a:solidFill>
                  <a:srgbClr val="FFFFFF"/>
                </a:solidFill>
              </a:rPr>
              <a:t>Model 2</a:t>
            </a:r>
            <a:endParaRPr b="1" sz="1500">
              <a:solidFill>
                <a:srgbClr val="FFFFFF"/>
              </a:solidFill>
            </a:endParaRPr>
          </a:p>
        </p:txBody>
      </p:sp>
      <p:sp>
        <p:nvSpPr>
          <p:cNvPr id="403" name="Google Shape;403;p3"/>
          <p:cNvSpPr/>
          <p:nvPr/>
        </p:nvSpPr>
        <p:spPr>
          <a:xfrm>
            <a:off x="3962875" y="2469475"/>
            <a:ext cx="1619700" cy="523200"/>
          </a:xfrm>
          <a:prstGeom prst="roundRect">
            <a:avLst>
              <a:gd fmla="val 16667" name="adj"/>
            </a:avLst>
          </a:prstGeom>
          <a:solidFill>
            <a:srgbClr val="000000"/>
          </a:solid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IN" sz="1500">
                <a:solidFill>
                  <a:srgbClr val="FFFFFF"/>
                </a:solidFill>
              </a:rPr>
              <a:t>Model 3</a:t>
            </a:r>
            <a:endParaRPr b="1" sz="1500">
              <a:solidFill>
                <a:srgbClr val="FFFFFF"/>
              </a:solidFill>
            </a:endParaRPr>
          </a:p>
        </p:txBody>
      </p:sp>
      <p:sp>
        <p:nvSpPr>
          <p:cNvPr id="404" name="Google Shape;404;p3"/>
          <p:cNvSpPr/>
          <p:nvPr/>
        </p:nvSpPr>
        <p:spPr>
          <a:xfrm>
            <a:off x="3962875" y="3159775"/>
            <a:ext cx="1619700" cy="523200"/>
          </a:xfrm>
          <a:prstGeom prst="roundRect">
            <a:avLst>
              <a:gd fmla="val 16667" name="adj"/>
            </a:avLst>
          </a:prstGeom>
          <a:solidFill>
            <a:srgbClr val="000000"/>
          </a:solid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IN">
                <a:solidFill>
                  <a:srgbClr val="FFFFFF"/>
                </a:solidFill>
              </a:rPr>
              <a:t>Model 4</a:t>
            </a:r>
            <a:endParaRPr b="1">
              <a:solidFill>
                <a:srgbClr val="FFFFFF"/>
              </a:solidFill>
            </a:endParaRPr>
          </a:p>
        </p:txBody>
      </p:sp>
      <p:sp>
        <p:nvSpPr>
          <p:cNvPr id="405" name="Google Shape;405;p3"/>
          <p:cNvSpPr/>
          <p:nvPr/>
        </p:nvSpPr>
        <p:spPr>
          <a:xfrm>
            <a:off x="6516600" y="1144775"/>
            <a:ext cx="1619700" cy="523200"/>
          </a:xfrm>
          <a:prstGeom prst="roundRect">
            <a:avLst>
              <a:gd fmla="val 16667" name="adj"/>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IN" sz="1500">
                <a:solidFill>
                  <a:srgbClr val="FFFFFF"/>
                </a:solidFill>
                <a:latin typeface="Calibri"/>
                <a:ea typeface="Calibri"/>
                <a:cs typeface="Calibri"/>
                <a:sym typeface="Calibri"/>
              </a:rPr>
              <a:t>Prediction 1</a:t>
            </a:r>
            <a:endParaRPr b="1" sz="1500">
              <a:solidFill>
                <a:srgbClr val="FFFFFF"/>
              </a:solidFill>
              <a:latin typeface="Calibri"/>
              <a:ea typeface="Calibri"/>
              <a:cs typeface="Calibri"/>
              <a:sym typeface="Calibri"/>
            </a:endParaRPr>
          </a:p>
        </p:txBody>
      </p:sp>
      <p:sp>
        <p:nvSpPr>
          <p:cNvPr id="406" name="Google Shape;406;p3"/>
          <p:cNvSpPr/>
          <p:nvPr/>
        </p:nvSpPr>
        <p:spPr>
          <a:xfrm>
            <a:off x="6516600" y="1807125"/>
            <a:ext cx="1619700" cy="523200"/>
          </a:xfrm>
          <a:prstGeom prst="roundRect">
            <a:avLst>
              <a:gd fmla="val 16667" name="adj"/>
            </a:avLst>
          </a:prstGeom>
          <a:no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IN">
                <a:solidFill>
                  <a:srgbClr val="FFFFFF"/>
                </a:solidFill>
              </a:rPr>
              <a:t>Prediction 2</a:t>
            </a:r>
            <a:endParaRPr b="1">
              <a:solidFill>
                <a:srgbClr val="FFFFFF"/>
              </a:solidFill>
            </a:endParaRPr>
          </a:p>
        </p:txBody>
      </p:sp>
      <p:sp>
        <p:nvSpPr>
          <p:cNvPr id="407" name="Google Shape;407;p3"/>
          <p:cNvSpPr/>
          <p:nvPr/>
        </p:nvSpPr>
        <p:spPr>
          <a:xfrm>
            <a:off x="6516600" y="2469475"/>
            <a:ext cx="1619700" cy="523200"/>
          </a:xfrm>
          <a:prstGeom prst="roundRect">
            <a:avLst>
              <a:gd fmla="val 16667" name="adj"/>
            </a:avLst>
          </a:prstGeom>
          <a:solidFill>
            <a:srgbClr val="000000"/>
          </a:solid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IN">
                <a:solidFill>
                  <a:srgbClr val="FFFFFF"/>
                </a:solidFill>
              </a:rPr>
              <a:t>Prediction 3</a:t>
            </a:r>
            <a:endParaRPr b="1">
              <a:solidFill>
                <a:srgbClr val="FFFFFF"/>
              </a:solidFill>
            </a:endParaRPr>
          </a:p>
        </p:txBody>
      </p:sp>
      <p:sp>
        <p:nvSpPr>
          <p:cNvPr id="408" name="Google Shape;408;p3"/>
          <p:cNvSpPr/>
          <p:nvPr/>
        </p:nvSpPr>
        <p:spPr>
          <a:xfrm>
            <a:off x="6516600" y="3171225"/>
            <a:ext cx="1619700" cy="523200"/>
          </a:xfrm>
          <a:prstGeom prst="roundRect">
            <a:avLst>
              <a:gd fmla="val 16667" name="adj"/>
            </a:avLst>
          </a:prstGeom>
          <a:solidFill>
            <a:srgbClr val="000000"/>
          </a:solid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IN">
                <a:solidFill>
                  <a:srgbClr val="FFFFFF"/>
                </a:solidFill>
              </a:rPr>
              <a:t>Prediction 4</a:t>
            </a:r>
            <a:endParaRPr b="1">
              <a:solidFill>
                <a:srgbClr val="FFFFFF"/>
              </a:solidFill>
            </a:endParaRPr>
          </a:p>
        </p:txBody>
      </p:sp>
      <p:sp>
        <p:nvSpPr>
          <p:cNvPr id="409" name="Google Shape;409;p3"/>
          <p:cNvSpPr/>
          <p:nvPr/>
        </p:nvSpPr>
        <p:spPr>
          <a:xfrm>
            <a:off x="10590400" y="1974800"/>
            <a:ext cx="1362900" cy="823800"/>
          </a:xfrm>
          <a:prstGeom prst="roundRect">
            <a:avLst>
              <a:gd fmla="val 16667" name="adj"/>
            </a:avLst>
          </a:prstGeom>
          <a:solidFill>
            <a:srgbClr val="000000"/>
          </a:solid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IN">
                <a:solidFill>
                  <a:srgbClr val="FFFFFF"/>
                </a:solidFill>
              </a:rPr>
              <a:t>Final Predictions</a:t>
            </a:r>
            <a:endParaRPr b="1">
              <a:solidFill>
                <a:srgbClr val="FFFFFF"/>
              </a:solidFill>
            </a:endParaRPr>
          </a:p>
        </p:txBody>
      </p:sp>
      <p:pic>
        <p:nvPicPr>
          <p:cNvPr id="410" name="Google Shape;410;p3"/>
          <p:cNvPicPr preferRelativeResize="0"/>
          <p:nvPr/>
        </p:nvPicPr>
        <p:blipFill>
          <a:blip r:embed="rId8">
            <a:alphaModFix/>
          </a:blip>
          <a:stretch>
            <a:fillRect/>
          </a:stretch>
        </p:blipFill>
        <p:spPr>
          <a:xfrm>
            <a:off x="7466800" y="4468225"/>
            <a:ext cx="4189800" cy="2164800"/>
          </a:xfrm>
          <a:prstGeom prst="roundRect">
            <a:avLst>
              <a:gd fmla="val 16667" name="adj"/>
            </a:avLst>
          </a:prstGeom>
          <a:noFill/>
          <a:ln>
            <a:noFill/>
          </a:ln>
        </p:spPr>
      </p:pic>
      <p:sp>
        <p:nvSpPr>
          <p:cNvPr id="411" name="Google Shape;411;p3"/>
          <p:cNvSpPr/>
          <p:nvPr/>
        </p:nvSpPr>
        <p:spPr>
          <a:xfrm>
            <a:off x="7133850" y="3932900"/>
            <a:ext cx="4747200" cy="360600"/>
          </a:xfrm>
          <a:prstGeom prst="roundRect">
            <a:avLst>
              <a:gd fmla="val 16667" name="adj"/>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
          <p:cNvSpPr txBox="1"/>
          <p:nvPr/>
        </p:nvSpPr>
        <p:spPr>
          <a:xfrm>
            <a:off x="7250900" y="3894725"/>
            <a:ext cx="468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a:solidFill>
                  <a:srgbClr val="FFFFFF"/>
                </a:solidFill>
                <a:latin typeface="Calibri"/>
                <a:ea typeface="Calibri"/>
                <a:cs typeface="Calibri"/>
                <a:sym typeface="Calibri"/>
              </a:rPr>
              <a:t>Final Results on Validation Test</a:t>
            </a:r>
            <a:endParaRPr b="1">
              <a:solidFill>
                <a:srgbClr val="FFFFFF"/>
              </a:solidFill>
              <a:latin typeface="Calibri"/>
              <a:ea typeface="Calibri"/>
              <a:cs typeface="Calibri"/>
              <a:sym typeface="Calibri"/>
            </a:endParaRPr>
          </a:p>
        </p:txBody>
      </p:sp>
      <p:sp>
        <p:nvSpPr>
          <p:cNvPr id="413" name="Google Shape;413;p3"/>
          <p:cNvSpPr/>
          <p:nvPr/>
        </p:nvSpPr>
        <p:spPr>
          <a:xfrm>
            <a:off x="1704250" y="3893300"/>
            <a:ext cx="4413600" cy="400200"/>
          </a:xfrm>
          <a:prstGeom prst="roundRect">
            <a:avLst>
              <a:gd fmla="val 16667" name="adj"/>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4" name="Google Shape;414;p3"/>
          <p:cNvCxnSpPr/>
          <p:nvPr/>
        </p:nvCxnSpPr>
        <p:spPr>
          <a:xfrm>
            <a:off x="6715825" y="3932900"/>
            <a:ext cx="21900" cy="2851500"/>
          </a:xfrm>
          <a:prstGeom prst="straightConnector1">
            <a:avLst/>
          </a:prstGeom>
          <a:noFill/>
          <a:ln cap="flat" cmpd="sng" w="38100">
            <a:solidFill>
              <a:srgbClr val="FFFFFF"/>
            </a:solidFill>
            <a:prstDash val="solid"/>
            <a:round/>
            <a:headEnd len="med" w="med" type="none"/>
            <a:tailEnd len="med" w="med" type="none"/>
          </a:ln>
        </p:spPr>
      </p:cxnSp>
      <p:sp>
        <p:nvSpPr>
          <p:cNvPr id="415" name="Google Shape;415;p3"/>
          <p:cNvSpPr txBox="1"/>
          <p:nvPr/>
        </p:nvSpPr>
        <p:spPr>
          <a:xfrm>
            <a:off x="1789050" y="4392025"/>
            <a:ext cx="46020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500">
                <a:solidFill>
                  <a:srgbClr val="FFFFFF"/>
                </a:solidFill>
                <a:latin typeface="Calibri"/>
                <a:ea typeface="Calibri"/>
                <a:cs typeface="Calibri"/>
                <a:sym typeface="Calibri"/>
              </a:rPr>
              <a:t>Intentionally biased Random Forest model towards the top 2 classes.</a:t>
            </a:r>
            <a:endParaRPr b="1" sz="1500">
              <a:solidFill>
                <a:srgbClr val="FFFFFF"/>
              </a:solidFill>
              <a:latin typeface="Calibri"/>
              <a:ea typeface="Calibri"/>
              <a:cs typeface="Calibri"/>
              <a:sym typeface="Calibri"/>
            </a:endParaRPr>
          </a:p>
          <a:p>
            <a:pPr indent="0" lvl="0" marL="0" rtl="0" algn="l">
              <a:spcBef>
                <a:spcPts val="0"/>
              </a:spcBef>
              <a:spcAft>
                <a:spcPts val="0"/>
              </a:spcAft>
              <a:buNone/>
            </a:pPr>
            <a:r>
              <a:t/>
            </a:r>
            <a:endParaRPr b="1" sz="1500">
              <a:solidFill>
                <a:srgbClr val="FFFFFF"/>
              </a:solidFill>
              <a:latin typeface="Calibri"/>
              <a:ea typeface="Calibri"/>
              <a:cs typeface="Calibri"/>
              <a:sym typeface="Calibri"/>
            </a:endParaRPr>
          </a:p>
          <a:p>
            <a:pPr indent="0" lvl="0" marL="0" rtl="0" algn="l">
              <a:spcBef>
                <a:spcPts val="0"/>
              </a:spcBef>
              <a:spcAft>
                <a:spcPts val="0"/>
              </a:spcAft>
              <a:buNone/>
            </a:pPr>
            <a:r>
              <a:rPr b="1" lang="en-IN" sz="1500">
                <a:solidFill>
                  <a:schemeClr val="lt1"/>
                </a:solidFill>
                <a:latin typeface="Calibri"/>
                <a:ea typeface="Calibri"/>
                <a:cs typeface="Calibri"/>
                <a:sym typeface="Calibri"/>
              </a:rPr>
              <a:t>XGBoost excluded because of poor performance.</a:t>
            </a:r>
            <a:endParaRPr b="1" sz="1500">
              <a:solidFill>
                <a:schemeClr val="lt1"/>
              </a:solidFill>
              <a:latin typeface="Calibri"/>
              <a:ea typeface="Calibri"/>
              <a:cs typeface="Calibri"/>
              <a:sym typeface="Calibri"/>
            </a:endParaRPr>
          </a:p>
          <a:p>
            <a:pPr indent="0" lvl="0" marL="0" rtl="0" algn="l">
              <a:spcBef>
                <a:spcPts val="0"/>
              </a:spcBef>
              <a:spcAft>
                <a:spcPts val="0"/>
              </a:spcAft>
              <a:buNone/>
            </a:pPr>
            <a:r>
              <a:t/>
            </a:r>
            <a:endParaRPr b="1" sz="1500">
              <a:solidFill>
                <a:srgbClr val="FFFFFF"/>
              </a:solidFill>
              <a:latin typeface="Calibri"/>
              <a:ea typeface="Calibri"/>
              <a:cs typeface="Calibri"/>
              <a:sym typeface="Calibri"/>
            </a:endParaRPr>
          </a:p>
          <a:p>
            <a:pPr indent="0" lvl="0" marL="0" rtl="0" algn="l">
              <a:spcBef>
                <a:spcPts val="0"/>
              </a:spcBef>
              <a:spcAft>
                <a:spcPts val="0"/>
              </a:spcAft>
              <a:buNone/>
            </a:pPr>
            <a:r>
              <a:rPr b="1" lang="en-IN" sz="1500">
                <a:solidFill>
                  <a:srgbClr val="FFFFFF"/>
                </a:solidFill>
                <a:latin typeface="Calibri"/>
                <a:ea typeface="Calibri"/>
                <a:cs typeface="Calibri"/>
                <a:sym typeface="Calibri"/>
              </a:rPr>
              <a:t>Given more weight to Random Forest than other model as it gave best result </a:t>
            </a:r>
            <a:r>
              <a:rPr b="1" lang="en-IN" sz="1500">
                <a:solidFill>
                  <a:srgbClr val="FFFFFF"/>
                </a:solidFill>
                <a:latin typeface="Calibri"/>
                <a:ea typeface="Calibri"/>
                <a:cs typeface="Calibri"/>
                <a:sym typeface="Calibri"/>
              </a:rPr>
              <a:t>individually.</a:t>
            </a:r>
            <a:endParaRPr b="1" sz="1500">
              <a:solidFill>
                <a:srgbClr val="FFFFFF"/>
              </a:solidFill>
              <a:latin typeface="Calibri"/>
              <a:ea typeface="Calibri"/>
              <a:cs typeface="Calibri"/>
              <a:sym typeface="Calibri"/>
            </a:endParaRPr>
          </a:p>
          <a:p>
            <a:pPr indent="0" lvl="0" marL="0" rtl="0" algn="l">
              <a:spcBef>
                <a:spcPts val="0"/>
              </a:spcBef>
              <a:spcAft>
                <a:spcPts val="0"/>
              </a:spcAft>
              <a:buNone/>
            </a:pPr>
            <a:r>
              <a:t/>
            </a:r>
            <a:endParaRPr b="1" sz="1500">
              <a:solidFill>
                <a:srgbClr val="FFFFFF"/>
              </a:solidFill>
              <a:latin typeface="Calibri"/>
              <a:ea typeface="Calibri"/>
              <a:cs typeface="Calibri"/>
              <a:sym typeface="Calibri"/>
            </a:endParaRPr>
          </a:p>
          <a:p>
            <a:pPr indent="0" lvl="0" marL="0" rtl="0" algn="l">
              <a:spcBef>
                <a:spcPts val="0"/>
              </a:spcBef>
              <a:spcAft>
                <a:spcPts val="0"/>
              </a:spcAft>
              <a:buNone/>
            </a:pPr>
            <a:r>
              <a:rPr b="1" lang="en-IN" sz="1500">
                <a:solidFill>
                  <a:srgbClr val="FFFFFF"/>
                </a:solidFill>
                <a:latin typeface="Calibri"/>
                <a:ea typeface="Calibri"/>
                <a:cs typeface="Calibri"/>
                <a:sym typeface="Calibri"/>
              </a:rPr>
              <a:t>Results improved, particularly for the minority class</a:t>
            </a:r>
            <a:r>
              <a:rPr b="1" lang="en-IN" sz="1500">
                <a:solidFill>
                  <a:srgbClr val="FFFFFF"/>
                </a:solidFill>
                <a:latin typeface="Calibri"/>
                <a:ea typeface="Calibri"/>
                <a:cs typeface="Calibri"/>
                <a:sym typeface="Calibri"/>
              </a:rPr>
              <a:t>.</a:t>
            </a:r>
            <a:endParaRPr b="1" sz="1500">
              <a:solidFill>
                <a:srgbClr val="FFFFFF"/>
              </a:solidFill>
              <a:latin typeface="Calibri"/>
              <a:ea typeface="Calibri"/>
              <a:cs typeface="Calibri"/>
              <a:sym typeface="Calibri"/>
            </a:endParaRPr>
          </a:p>
        </p:txBody>
      </p:sp>
      <p:sp>
        <p:nvSpPr>
          <p:cNvPr id="416" name="Google Shape;416;p3"/>
          <p:cNvSpPr txBox="1"/>
          <p:nvPr/>
        </p:nvSpPr>
        <p:spPr>
          <a:xfrm>
            <a:off x="1789050" y="3875500"/>
            <a:ext cx="4413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a:solidFill>
                  <a:srgbClr val="FFFFFF"/>
                </a:solidFill>
                <a:latin typeface="Calibri"/>
                <a:ea typeface="Calibri"/>
                <a:cs typeface="Calibri"/>
                <a:sym typeface="Calibri"/>
              </a:rPr>
              <a:t>Model Weights</a:t>
            </a:r>
            <a:endParaRPr b="1">
              <a:solidFill>
                <a:srgbClr val="FFFFFF"/>
              </a:solidFill>
              <a:latin typeface="Calibri"/>
              <a:ea typeface="Calibri"/>
              <a:cs typeface="Calibri"/>
              <a:sym typeface="Calibri"/>
            </a:endParaRPr>
          </a:p>
        </p:txBody>
      </p:sp>
      <p:cxnSp>
        <p:nvCxnSpPr>
          <p:cNvPr id="417" name="Google Shape;417;p3"/>
          <p:cNvCxnSpPr>
            <a:stCxn id="400" idx="3"/>
            <a:endCxn id="401" idx="1"/>
          </p:cNvCxnSpPr>
          <p:nvPr/>
        </p:nvCxnSpPr>
        <p:spPr>
          <a:xfrm flipH="1" rot="10800000">
            <a:off x="3192725" y="1406288"/>
            <a:ext cx="770100" cy="980400"/>
          </a:xfrm>
          <a:prstGeom prst="straightConnector1">
            <a:avLst/>
          </a:prstGeom>
          <a:noFill/>
          <a:ln cap="flat" cmpd="sng" w="28575">
            <a:solidFill>
              <a:srgbClr val="CC4125"/>
            </a:solidFill>
            <a:prstDash val="solid"/>
            <a:round/>
            <a:headEnd len="med" w="med" type="none"/>
            <a:tailEnd len="med" w="med" type="none"/>
          </a:ln>
        </p:spPr>
      </p:cxnSp>
      <p:cxnSp>
        <p:nvCxnSpPr>
          <p:cNvPr id="418" name="Google Shape;418;p3"/>
          <p:cNvCxnSpPr>
            <a:stCxn id="402" idx="1"/>
            <a:endCxn id="400" idx="3"/>
          </p:cNvCxnSpPr>
          <p:nvPr/>
        </p:nvCxnSpPr>
        <p:spPr>
          <a:xfrm flipH="1">
            <a:off x="3192775" y="2068725"/>
            <a:ext cx="770100" cy="318000"/>
          </a:xfrm>
          <a:prstGeom prst="straightConnector1">
            <a:avLst/>
          </a:prstGeom>
          <a:noFill/>
          <a:ln cap="flat" cmpd="sng" w="28575">
            <a:solidFill>
              <a:srgbClr val="CC4125"/>
            </a:solidFill>
            <a:prstDash val="solid"/>
            <a:round/>
            <a:headEnd len="med" w="med" type="none"/>
            <a:tailEnd len="med" w="med" type="none"/>
          </a:ln>
        </p:spPr>
      </p:cxnSp>
      <p:cxnSp>
        <p:nvCxnSpPr>
          <p:cNvPr id="419" name="Google Shape;419;p3"/>
          <p:cNvCxnSpPr>
            <a:stCxn id="400" idx="3"/>
            <a:endCxn id="403" idx="1"/>
          </p:cNvCxnSpPr>
          <p:nvPr/>
        </p:nvCxnSpPr>
        <p:spPr>
          <a:xfrm>
            <a:off x="3192725" y="2386688"/>
            <a:ext cx="770100" cy="344400"/>
          </a:xfrm>
          <a:prstGeom prst="straightConnector1">
            <a:avLst/>
          </a:prstGeom>
          <a:noFill/>
          <a:ln cap="flat" cmpd="sng" w="28575">
            <a:solidFill>
              <a:srgbClr val="CC4125"/>
            </a:solidFill>
            <a:prstDash val="solid"/>
            <a:round/>
            <a:headEnd len="med" w="med" type="none"/>
            <a:tailEnd len="med" w="med" type="none"/>
          </a:ln>
        </p:spPr>
      </p:cxnSp>
      <p:cxnSp>
        <p:nvCxnSpPr>
          <p:cNvPr id="420" name="Google Shape;420;p3"/>
          <p:cNvCxnSpPr>
            <a:stCxn id="404" idx="1"/>
            <a:endCxn id="400" idx="3"/>
          </p:cNvCxnSpPr>
          <p:nvPr/>
        </p:nvCxnSpPr>
        <p:spPr>
          <a:xfrm rot="10800000">
            <a:off x="3192775" y="2386675"/>
            <a:ext cx="770100" cy="1034700"/>
          </a:xfrm>
          <a:prstGeom prst="straightConnector1">
            <a:avLst/>
          </a:prstGeom>
          <a:noFill/>
          <a:ln cap="flat" cmpd="sng" w="28575">
            <a:solidFill>
              <a:srgbClr val="CC4125"/>
            </a:solidFill>
            <a:prstDash val="solid"/>
            <a:round/>
            <a:headEnd len="med" w="med" type="none"/>
            <a:tailEnd len="med" w="med" type="none"/>
          </a:ln>
        </p:spPr>
      </p:cxnSp>
      <p:cxnSp>
        <p:nvCxnSpPr>
          <p:cNvPr id="421" name="Google Shape;421;p3"/>
          <p:cNvCxnSpPr>
            <a:stCxn id="401" idx="3"/>
            <a:endCxn id="405" idx="1"/>
          </p:cNvCxnSpPr>
          <p:nvPr/>
        </p:nvCxnSpPr>
        <p:spPr>
          <a:xfrm>
            <a:off x="5582575" y="1406375"/>
            <a:ext cx="933900" cy="0"/>
          </a:xfrm>
          <a:prstGeom prst="straightConnector1">
            <a:avLst/>
          </a:prstGeom>
          <a:noFill/>
          <a:ln cap="flat" cmpd="sng" w="28575">
            <a:solidFill>
              <a:srgbClr val="CC4125"/>
            </a:solidFill>
            <a:prstDash val="solid"/>
            <a:round/>
            <a:headEnd len="med" w="med" type="none"/>
            <a:tailEnd len="med" w="med" type="none"/>
          </a:ln>
        </p:spPr>
      </p:cxnSp>
      <p:cxnSp>
        <p:nvCxnSpPr>
          <p:cNvPr id="422" name="Google Shape;422;p3"/>
          <p:cNvCxnSpPr>
            <a:stCxn id="402" idx="3"/>
            <a:endCxn id="406" idx="1"/>
          </p:cNvCxnSpPr>
          <p:nvPr/>
        </p:nvCxnSpPr>
        <p:spPr>
          <a:xfrm>
            <a:off x="5582575" y="2068725"/>
            <a:ext cx="933900" cy="0"/>
          </a:xfrm>
          <a:prstGeom prst="straightConnector1">
            <a:avLst/>
          </a:prstGeom>
          <a:noFill/>
          <a:ln cap="flat" cmpd="sng" w="28575">
            <a:solidFill>
              <a:srgbClr val="CC4125"/>
            </a:solidFill>
            <a:prstDash val="solid"/>
            <a:round/>
            <a:headEnd len="med" w="med" type="none"/>
            <a:tailEnd len="med" w="med" type="none"/>
          </a:ln>
        </p:spPr>
      </p:cxnSp>
      <p:cxnSp>
        <p:nvCxnSpPr>
          <p:cNvPr id="423" name="Google Shape;423;p3"/>
          <p:cNvCxnSpPr>
            <a:endCxn id="407" idx="1"/>
          </p:cNvCxnSpPr>
          <p:nvPr/>
        </p:nvCxnSpPr>
        <p:spPr>
          <a:xfrm flipH="1" rot="10800000">
            <a:off x="5582700" y="2731075"/>
            <a:ext cx="933900" cy="22800"/>
          </a:xfrm>
          <a:prstGeom prst="straightConnector1">
            <a:avLst/>
          </a:prstGeom>
          <a:noFill/>
          <a:ln cap="flat" cmpd="sng" w="28575">
            <a:solidFill>
              <a:srgbClr val="CC4125"/>
            </a:solidFill>
            <a:prstDash val="solid"/>
            <a:round/>
            <a:headEnd len="med" w="med" type="none"/>
            <a:tailEnd len="med" w="med" type="none"/>
          </a:ln>
        </p:spPr>
      </p:cxnSp>
      <p:cxnSp>
        <p:nvCxnSpPr>
          <p:cNvPr id="424" name="Google Shape;424;p3"/>
          <p:cNvCxnSpPr>
            <a:endCxn id="408" idx="1"/>
          </p:cNvCxnSpPr>
          <p:nvPr/>
        </p:nvCxnSpPr>
        <p:spPr>
          <a:xfrm flipH="1" rot="10800000">
            <a:off x="5582700" y="3432825"/>
            <a:ext cx="933900" cy="10200"/>
          </a:xfrm>
          <a:prstGeom prst="straightConnector1">
            <a:avLst/>
          </a:prstGeom>
          <a:noFill/>
          <a:ln cap="flat" cmpd="sng" w="28575">
            <a:solidFill>
              <a:srgbClr val="CC4125"/>
            </a:solidFill>
            <a:prstDash val="solid"/>
            <a:round/>
            <a:headEnd len="med" w="med" type="none"/>
            <a:tailEnd len="med" w="med" type="none"/>
          </a:ln>
        </p:spPr>
      </p:cxnSp>
      <p:sp>
        <p:nvSpPr>
          <p:cNvPr id="425" name="Google Shape;425;p3"/>
          <p:cNvSpPr/>
          <p:nvPr/>
        </p:nvSpPr>
        <p:spPr>
          <a:xfrm rot="5400000">
            <a:off x="8036150" y="1948650"/>
            <a:ext cx="2654400" cy="921600"/>
          </a:xfrm>
          <a:prstGeom prst="triangle">
            <a:avLst>
              <a:gd fmla="val 49640" name="adj"/>
            </a:avLst>
          </a:prstGeom>
          <a:solidFill>
            <a:srgbClr val="000000"/>
          </a:solid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IN">
                <a:solidFill>
                  <a:srgbClr val="FFFFFF"/>
                </a:solidFill>
              </a:rPr>
              <a:t>Voting</a:t>
            </a:r>
            <a:endParaRPr b="1">
              <a:solidFill>
                <a:srgbClr val="FFFFFF"/>
              </a:solidFill>
            </a:endParaRPr>
          </a:p>
        </p:txBody>
      </p:sp>
      <p:sp>
        <p:nvSpPr>
          <p:cNvPr id="426" name="Google Shape;426;p3"/>
          <p:cNvSpPr/>
          <p:nvPr/>
        </p:nvSpPr>
        <p:spPr>
          <a:xfrm>
            <a:off x="9979600" y="2229150"/>
            <a:ext cx="488400" cy="360600"/>
          </a:xfrm>
          <a:prstGeom prst="rightArrow">
            <a:avLst>
              <a:gd fmla="val 50000" name="adj1"/>
              <a:gd fmla="val 50000" name="adj2"/>
            </a:avLst>
          </a:prstGeom>
          <a:no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7" name="Google Shape;427;p3"/>
          <p:cNvCxnSpPr>
            <a:stCxn id="405" idx="3"/>
          </p:cNvCxnSpPr>
          <p:nvPr/>
        </p:nvCxnSpPr>
        <p:spPr>
          <a:xfrm>
            <a:off x="8136300" y="1406375"/>
            <a:ext cx="760800" cy="6300"/>
          </a:xfrm>
          <a:prstGeom prst="straightConnector1">
            <a:avLst/>
          </a:prstGeom>
          <a:noFill/>
          <a:ln cap="flat" cmpd="sng" w="28575">
            <a:solidFill>
              <a:srgbClr val="CC4125"/>
            </a:solidFill>
            <a:prstDash val="solid"/>
            <a:round/>
            <a:headEnd len="med" w="med" type="none"/>
            <a:tailEnd len="med" w="med" type="stealth"/>
          </a:ln>
        </p:spPr>
      </p:cxnSp>
      <p:cxnSp>
        <p:nvCxnSpPr>
          <p:cNvPr id="428" name="Google Shape;428;p3"/>
          <p:cNvCxnSpPr/>
          <p:nvPr/>
        </p:nvCxnSpPr>
        <p:spPr>
          <a:xfrm>
            <a:off x="8136300" y="2065575"/>
            <a:ext cx="760800" cy="6300"/>
          </a:xfrm>
          <a:prstGeom prst="straightConnector1">
            <a:avLst/>
          </a:prstGeom>
          <a:noFill/>
          <a:ln cap="flat" cmpd="sng" w="28575">
            <a:solidFill>
              <a:srgbClr val="CC4125"/>
            </a:solidFill>
            <a:prstDash val="solid"/>
            <a:round/>
            <a:headEnd len="med" w="med" type="none"/>
            <a:tailEnd len="med" w="med" type="stealth"/>
          </a:ln>
        </p:spPr>
      </p:cxnSp>
      <p:cxnSp>
        <p:nvCxnSpPr>
          <p:cNvPr id="429" name="Google Shape;429;p3"/>
          <p:cNvCxnSpPr>
            <a:stCxn id="407" idx="3"/>
          </p:cNvCxnSpPr>
          <p:nvPr/>
        </p:nvCxnSpPr>
        <p:spPr>
          <a:xfrm flipH="1" rot="10800000">
            <a:off x="8136300" y="2719075"/>
            <a:ext cx="771000" cy="12000"/>
          </a:xfrm>
          <a:prstGeom prst="straightConnector1">
            <a:avLst/>
          </a:prstGeom>
          <a:noFill/>
          <a:ln cap="flat" cmpd="sng" w="28575">
            <a:solidFill>
              <a:srgbClr val="A61C00"/>
            </a:solidFill>
            <a:prstDash val="solid"/>
            <a:round/>
            <a:headEnd len="med" w="med" type="none"/>
            <a:tailEnd len="med" w="med" type="triangle"/>
          </a:ln>
        </p:spPr>
      </p:cxnSp>
      <p:cxnSp>
        <p:nvCxnSpPr>
          <p:cNvPr id="430" name="Google Shape;430;p3"/>
          <p:cNvCxnSpPr/>
          <p:nvPr/>
        </p:nvCxnSpPr>
        <p:spPr>
          <a:xfrm>
            <a:off x="8136300" y="3440538"/>
            <a:ext cx="760800" cy="6300"/>
          </a:xfrm>
          <a:prstGeom prst="straightConnector1">
            <a:avLst/>
          </a:prstGeom>
          <a:noFill/>
          <a:ln cap="flat" cmpd="sng" w="28575">
            <a:solidFill>
              <a:srgbClr val="A61C00"/>
            </a:solidFill>
            <a:prstDash val="solid"/>
            <a:round/>
            <a:headEnd len="med" w="med" type="none"/>
            <a:tailEnd len="med" w="med" type="stealth"/>
          </a:ln>
        </p:spPr>
      </p:cxnSp>
      <p:sp>
        <p:nvSpPr>
          <p:cNvPr id="431" name="Google Shape;431;p3"/>
          <p:cNvSpPr txBox="1"/>
          <p:nvPr/>
        </p:nvSpPr>
        <p:spPr>
          <a:xfrm>
            <a:off x="1674575" y="303000"/>
            <a:ext cx="9295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2000">
                <a:solidFill>
                  <a:srgbClr val="FFFFFF"/>
                </a:solidFill>
                <a:latin typeface="Calibri"/>
                <a:ea typeface="Calibri"/>
                <a:cs typeface="Calibri"/>
                <a:sym typeface="Calibri"/>
              </a:rPr>
              <a:t>Voting Predictions</a:t>
            </a:r>
            <a:endParaRPr>
              <a:solidFill>
                <a:srgbClr val="FFFFFF"/>
              </a:solidFill>
            </a:endParaRPr>
          </a:p>
        </p:txBody>
      </p:sp>
      <p:cxnSp>
        <p:nvCxnSpPr>
          <p:cNvPr id="432" name="Google Shape;432;p3"/>
          <p:cNvCxnSpPr/>
          <p:nvPr/>
        </p:nvCxnSpPr>
        <p:spPr>
          <a:xfrm>
            <a:off x="3646850" y="251275"/>
            <a:ext cx="5217600" cy="11400"/>
          </a:xfrm>
          <a:prstGeom prst="straightConnector1">
            <a:avLst/>
          </a:prstGeom>
          <a:noFill/>
          <a:ln cap="flat" cmpd="sng" w="28575">
            <a:solidFill>
              <a:srgbClr val="CC4125"/>
            </a:solidFill>
            <a:prstDash val="solid"/>
            <a:round/>
            <a:headEnd len="med" w="med" type="none"/>
            <a:tailEnd len="med" w="med" type="none"/>
          </a:ln>
        </p:spPr>
      </p:cxnSp>
      <p:cxnSp>
        <p:nvCxnSpPr>
          <p:cNvPr id="433" name="Google Shape;433;p3"/>
          <p:cNvCxnSpPr/>
          <p:nvPr/>
        </p:nvCxnSpPr>
        <p:spPr>
          <a:xfrm>
            <a:off x="3646850" y="835950"/>
            <a:ext cx="5217600" cy="11400"/>
          </a:xfrm>
          <a:prstGeom prst="straightConnector1">
            <a:avLst/>
          </a:prstGeom>
          <a:noFill/>
          <a:ln cap="flat" cmpd="sng" w="28575">
            <a:solidFill>
              <a:srgbClr val="CC4125"/>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7" name="Shape 437"/>
        <p:cNvGrpSpPr/>
        <p:nvPr/>
      </p:nvGrpSpPr>
      <p:grpSpPr>
        <a:xfrm>
          <a:off x="0" y="0"/>
          <a:ext cx="0" cy="0"/>
          <a:chOff x="0" y="0"/>
          <a:chExt cx="0" cy="0"/>
        </a:xfrm>
      </p:grpSpPr>
      <p:sp>
        <p:nvSpPr>
          <p:cNvPr id="438" name="Google Shape;438;p5"/>
          <p:cNvSpPr/>
          <p:nvPr/>
        </p:nvSpPr>
        <p:spPr>
          <a:xfrm>
            <a:off x="0" y="0"/>
            <a:ext cx="12192000" cy="6849627"/>
          </a:xfrm>
          <a:prstGeom prst="rect">
            <a:avLst/>
          </a:prstGeom>
          <a:solidFill>
            <a:schemeClr val="dk1">
              <a:alpha val="6274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439" name="Google Shape;439;p5"/>
          <p:cNvPicPr preferRelativeResize="0"/>
          <p:nvPr/>
        </p:nvPicPr>
        <p:blipFill>
          <a:blip r:embed="rId4">
            <a:alphaModFix/>
          </a:blip>
          <a:stretch>
            <a:fillRect/>
          </a:stretch>
        </p:blipFill>
        <p:spPr>
          <a:xfrm>
            <a:off x="1717225" y="1062100"/>
            <a:ext cx="9070650" cy="5494724"/>
          </a:xfrm>
          <a:prstGeom prst="rect">
            <a:avLst/>
          </a:prstGeom>
          <a:noFill/>
          <a:ln>
            <a:noFill/>
          </a:ln>
        </p:spPr>
      </p:pic>
      <p:pic>
        <p:nvPicPr>
          <p:cNvPr id="440" name="Google Shape;440;p5"/>
          <p:cNvPicPr preferRelativeResize="0"/>
          <p:nvPr/>
        </p:nvPicPr>
        <p:blipFill>
          <a:blip r:embed="rId5">
            <a:alphaModFix/>
          </a:blip>
          <a:stretch>
            <a:fillRect/>
          </a:stretch>
        </p:blipFill>
        <p:spPr>
          <a:xfrm>
            <a:off x="240875" y="3599288"/>
            <a:ext cx="921725" cy="921725"/>
          </a:xfrm>
          <a:prstGeom prst="rect">
            <a:avLst/>
          </a:prstGeom>
          <a:noFill/>
          <a:ln>
            <a:noFill/>
          </a:ln>
        </p:spPr>
      </p:pic>
      <p:sp>
        <p:nvSpPr>
          <p:cNvPr id="441" name="Google Shape;441;p5"/>
          <p:cNvSpPr/>
          <p:nvPr/>
        </p:nvSpPr>
        <p:spPr>
          <a:xfrm>
            <a:off x="21863" y="0"/>
            <a:ext cx="1275900" cy="34368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pic>
        <p:nvPicPr>
          <p:cNvPr id="442" name="Google Shape;442;p5"/>
          <p:cNvPicPr preferRelativeResize="0"/>
          <p:nvPr/>
        </p:nvPicPr>
        <p:blipFill>
          <a:blip r:embed="rId6">
            <a:alphaModFix/>
          </a:blip>
          <a:stretch>
            <a:fillRect/>
          </a:stretch>
        </p:blipFill>
        <p:spPr>
          <a:xfrm>
            <a:off x="157050" y="5303750"/>
            <a:ext cx="1005550" cy="1005550"/>
          </a:xfrm>
          <a:prstGeom prst="rect">
            <a:avLst/>
          </a:prstGeom>
          <a:noFill/>
          <a:ln>
            <a:noFill/>
          </a:ln>
        </p:spPr>
      </p:pic>
      <p:sp>
        <p:nvSpPr>
          <p:cNvPr id="443" name="Google Shape;443;p5"/>
          <p:cNvSpPr txBox="1"/>
          <p:nvPr/>
        </p:nvSpPr>
        <p:spPr>
          <a:xfrm>
            <a:off x="22788" y="4552025"/>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Voting</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Predictions</a:t>
            </a:r>
            <a:endParaRPr b="1" sz="900">
              <a:solidFill>
                <a:srgbClr val="FFFFFF"/>
              </a:solidFill>
            </a:endParaRPr>
          </a:p>
        </p:txBody>
      </p:sp>
      <p:sp>
        <p:nvSpPr>
          <p:cNvPr id="444" name="Google Shape;444;p5"/>
          <p:cNvSpPr txBox="1"/>
          <p:nvPr/>
        </p:nvSpPr>
        <p:spPr>
          <a:xfrm>
            <a:off x="44675" y="6340525"/>
            <a:ext cx="1230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Summary</a:t>
            </a:r>
            <a:endParaRPr b="1" sz="900">
              <a:solidFill>
                <a:srgbClr val="FFFFFF"/>
              </a:solidFill>
            </a:endParaRPr>
          </a:p>
        </p:txBody>
      </p:sp>
      <p:pic>
        <p:nvPicPr>
          <p:cNvPr id="445" name="Google Shape;445;p5"/>
          <p:cNvPicPr preferRelativeResize="0"/>
          <p:nvPr/>
        </p:nvPicPr>
        <p:blipFill>
          <a:blip r:embed="rId7">
            <a:alphaModFix/>
          </a:blip>
          <a:stretch>
            <a:fillRect/>
          </a:stretch>
        </p:blipFill>
        <p:spPr>
          <a:xfrm>
            <a:off x="157050" y="108738"/>
            <a:ext cx="1005550" cy="1097975"/>
          </a:xfrm>
          <a:prstGeom prst="rect">
            <a:avLst/>
          </a:prstGeom>
          <a:noFill/>
          <a:ln>
            <a:noFill/>
          </a:ln>
        </p:spPr>
      </p:pic>
      <p:pic>
        <p:nvPicPr>
          <p:cNvPr id="446" name="Google Shape;446;p5"/>
          <p:cNvPicPr preferRelativeResize="0"/>
          <p:nvPr/>
        </p:nvPicPr>
        <p:blipFill>
          <a:blip r:embed="rId8">
            <a:alphaModFix/>
          </a:blip>
          <a:stretch>
            <a:fillRect/>
          </a:stretch>
        </p:blipFill>
        <p:spPr>
          <a:xfrm>
            <a:off x="88987" y="1883900"/>
            <a:ext cx="1005550" cy="1005571"/>
          </a:xfrm>
          <a:prstGeom prst="rect">
            <a:avLst/>
          </a:prstGeom>
          <a:noFill/>
          <a:ln>
            <a:noFill/>
          </a:ln>
        </p:spPr>
      </p:pic>
      <p:sp>
        <p:nvSpPr>
          <p:cNvPr id="447" name="Google Shape;447;p5"/>
          <p:cNvSpPr/>
          <p:nvPr/>
        </p:nvSpPr>
        <p:spPr>
          <a:xfrm>
            <a:off x="21875" y="58500"/>
            <a:ext cx="1275900" cy="6791100"/>
          </a:xfrm>
          <a:prstGeom prst="rect">
            <a:avLst/>
          </a:prstGeom>
          <a:solidFill>
            <a:srgbClr val="7F7F7F">
              <a:alpha val="258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48" name="Google Shape;448;p5"/>
          <p:cNvSpPr txBox="1"/>
          <p:nvPr/>
        </p:nvSpPr>
        <p:spPr>
          <a:xfrm>
            <a:off x="44675" y="1138300"/>
            <a:ext cx="1230300" cy="5232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IN">
                <a:solidFill>
                  <a:srgbClr val="FFFFFF"/>
                </a:solidFill>
                <a:latin typeface="Calibri"/>
                <a:ea typeface="Calibri"/>
                <a:cs typeface="Calibri"/>
                <a:sym typeface="Calibri"/>
              </a:rPr>
              <a:t>Classification</a:t>
            </a:r>
            <a:br>
              <a:rPr b="1" lang="en-IN">
                <a:solidFill>
                  <a:srgbClr val="FFFFFF"/>
                </a:solidFill>
                <a:latin typeface="Calibri"/>
                <a:ea typeface="Calibri"/>
                <a:cs typeface="Calibri"/>
                <a:sym typeface="Calibri"/>
              </a:rPr>
            </a:br>
            <a:r>
              <a:rPr b="1" lang="en-IN">
                <a:solidFill>
                  <a:srgbClr val="FFFFFF"/>
                </a:solidFill>
                <a:latin typeface="Calibri"/>
                <a:ea typeface="Calibri"/>
                <a:cs typeface="Calibri"/>
                <a:sym typeface="Calibri"/>
              </a:rPr>
              <a:t>Models</a:t>
            </a:r>
            <a:endParaRPr b="1" sz="900">
              <a:solidFill>
                <a:srgbClr val="FFFFFF"/>
              </a:solidFill>
            </a:endParaRPr>
          </a:p>
        </p:txBody>
      </p:sp>
      <p:sp>
        <p:nvSpPr>
          <p:cNvPr id="449" name="Google Shape;449;p5"/>
          <p:cNvSpPr txBox="1"/>
          <p:nvPr/>
        </p:nvSpPr>
        <p:spPr>
          <a:xfrm>
            <a:off x="44680" y="2944263"/>
            <a:ext cx="1230300" cy="4926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IN" sz="1300">
                <a:solidFill>
                  <a:srgbClr val="FFFFFF"/>
                </a:solidFill>
                <a:latin typeface="Calibri"/>
                <a:ea typeface="Calibri"/>
                <a:cs typeface="Calibri"/>
                <a:sym typeface="Calibri"/>
              </a:rPr>
              <a:t>Revenue </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Constraint</a:t>
            </a:r>
            <a:endParaRPr b="1">
              <a:solidFill>
                <a:srgbClr val="FFFFFF"/>
              </a:solidFill>
              <a:latin typeface="Calibri"/>
              <a:ea typeface="Calibri"/>
              <a:cs typeface="Calibri"/>
              <a:sym typeface="Calibri"/>
            </a:endParaRPr>
          </a:p>
        </p:txBody>
      </p:sp>
      <p:sp>
        <p:nvSpPr>
          <p:cNvPr id="450" name="Google Shape;450;p5"/>
          <p:cNvSpPr/>
          <p:nvPr/>
        </p:nvSpPr>
        <p:spPr>
          <a:xfrm>
            <a:off x="21875" y="0"/>
            <a:ext cx="1275900" cy="34368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451" name="Google Shape;451;p5"/>
          <p:cNvSpPr txBox="1"/>
          <p:nvPr/>
        </p:nvSpPr>
        <p:spPr>
          <a:xfrm>
            <a:off x="1674575" y="303000"/>
            <a:ext cx="9295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2000">
                <a:solidFill>
                  <a:schemeClr val="lt1"/>
                </a:solidFill>
                <a:latin typeface="Calibri"/>
                <a:ea typeface="Calibri"/>
                <a:cs typeface="Calibri"/>
                <a:sym typeface="Calibri"/>
              </a:rPr>
              <a:t>Voting Classifier Predictions v/s Other Models</a:t>
            </a:r>
            <a:endParaRPr/>
          </a:p>
        </p:txBody>
      </p:sp>
      <p:cxnSp>
        <p:nvCxnSpPr>
          <p:cNvPr id="452" name="Google Shape;452;p5"/>
          <p:cNvCxnSpPr/>
          <p:nvPr/>
        </p:nvCxnSpPr>
        <p:spPr>
          <a:xfrm>
            <a:off x="3646850" y="251275"/>
            <a:ext cx="5217600" cy="11400"/>
          </a:xfrm>
          <a:prstGeom prst="straightConnector1">
            <a:avLst/>
          </a:prstGeom>
          <a:noFill/>
          <a:ln cap="flat" cmpd="sng" w="28575">
            <a:solidFill>
              <a:srgbClr val="CC4125"/>
            </a:solidFill>
            <a:prstDash val="solid"/>
            <a:round/>
            <a:headEnd len="med" w="med" type="none"/>
            <a:tailEnd len="med" w="med" type="none"/>
          </a:ln>
        </p:spPr>
      </p:cxnSp>
      <p:cxnSp>
        <p:nvCxnSpPr>
          <p:cNvPr id="453" name="Google Shape;453;p5"/>
          <p:cNvCxnSpPr/>
          <p:nvPr/>
        </p:nvCxnSpPr>
        <p:spPr>
          <a:xfrm>
            <a:off x="3646850" y="835950"/>
            <a:ext cx="5217600" cy="11400"/>
          </a:xfrm>
          <a:prstGeom prst="straightConnector1">
            <a:avLst/>
          </a:prstGeom>
          <a:noFill/>
          <a:ln cap="flat" cmpd="sng" w="28575">
            <a:solidFill>
              <a:srgbClr val="CC4125"/>
            </a:solidFill>
            <a:prstDash val="solid"/>
            <a:round/>
            <a:headEnd len="med" w="med" type="none"/>
            <a:tailEnd len="med" w="med" type="none"/>
          </a:ln>
        </p:spPr>
      </p:cxnSp>
      <p:sp>
        <p:nvSpPr>
          <p:cNvPr id="454" name="Google Shape;454;p5"/>
          <p:cNvSpPr/>
          <p:nvPr/>
        </p:nvSpPr>
        <p:spPr>
          <a:xfrm>
            <a:off x="21875" y="5230850"/>
            <a:ext cx="1275900" cy="15459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8" name="Shape 458"/>
        <p:cNvGrpSpPr/>
        <p:nvPr/>
      </p:nvGrpSpPr>
      <p:grpSpPr>
        <a:xfrm>
          <a:off x="0" y="0"/>
          <a:ext cx="0" cy="0"/>
          <a:chOff x="0" y="0"/>
          <a:chExt cx="0" cy="0"/>
        </a:xfrm>
      </p:grpSpPr>
      <p:sp>
        <p:nvSpPr>
          <p:cNvPr id="459" name="Google Shape;459;gc788faeade_1_1107"/>
          <p:cNvSpPr/>
          <p:nvPr/>
        </p:nvSpPr>
        <p:spPr>
          <a:xfrm>
            <a:off x="0" y="4200"/>
            <a:ext cx="12192000" cy="68496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60" name="Google Shape;460;gc788faeade_1_1107"/>
          <p:cNvSpPr/>
          <p:nvPr/>
        </p:nvSpPr>
        <p:spPr>
          <a:xfrm>
            <a:off x="1613800" y="1200500"/>
            <a:ext cx="10124100" cy="5333400"/>
          </a:xfrm>
          <a:prstGeom prst="rect">
            <a:avLst/>
          </a:prstGeom>
          <a:solidFill>
            <a:srgbClr val="FFFFFF"/>
          </a:solidFill>
          <a:ln cap="flat" cmpd="sng" w="9525">
            <a:solidFill>
              <a:srgbClr val="B7B7B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1" name="Google Shape;461;gc788faeade_1_1107"/>
          <p:cNvPicPr preferRelativeResize="0"/>
          <p:nvPr/>
        </p:nvPicPr>
        <p:blipFill>
          <a:blip r:embed="rId4">
            <a:alphaModFix/>
          </a:blip>
          <a:stretch>
            <a:fillRect/>
          </a:stretch>
        </p:blipFill>
        <p:spPr>
          <a:xfrm>
            <a:off x="240875" y="3599288"/>
            <a:ext cx="921725" cy="921725"/>
          </a:xfrm>
          <a:prstGeom prst="rect">
            <a:avLst/>
          </a:prstGeom>
          <a:noFill/>
          <a:ln>
            <a:noFill/>
          </a:ln>
        </p:spPr>
      </p:pic>
      <p:sp>
        <p:nvSpPr>
          <p:cNvPr id="462" name="Google Shape;462;gc788faeade_1_1107"/>
          <p:cNvSpPr/>
          <p:nvPr/>
        </p:nvSpPr>
        <p:spPr>
          <a:xfrm>
            <a:off x="21863" y="0"/>
            <a:ext cx="1275900" cy="34368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pic>
        <p:nvPicPr>
          <p:cNvPr id="463" name="Google Shape;463;gc788faeade_1_1107"/>
          <p:cNvPicPr preferRelativeResize="0"/>
          <p:nvPr/>
        </p:nvPicPr>
        <p:blipFill>
          <a:blip r:embed="rId5">
            <a:alphaModFix/>
          </a:blip>
          <a:stretch>
            <a:fillRect/>
          </a:stretch>
        </p:blipFill>
        <p:spPr>
          <a:xfrm>
            <a:off x="198963" y="5230850"/>
            <a:ext cx="1005550" cy="1005550"/>
          </a:xfrm>
          <a:prstGeom prst="rect">
            <a:avLst/>
          </a:prstGeom>
          <a:noFill/>
          <a:ln>
            <a:noFill/>
          </a:ln>
        </p:spPr>
      </p:pic>
      <p:sp>
        <p:nvSpPr>
          <p:cNvPr id="464" name="Google Shape;464;gc788faeade_1_1107"/>
          <p:cNvSpPr txBox="1"/>
          <p:nvPr/>
        </p:nvSpPr>
        <p:spPr>
          <a:xfrm>
            <a:off x="22788" y="4552025"/>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Voting</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Predictions</a:t>
            </a:r>
            <a:endParaRPr b="1" sz="900">
              <a:solidFill>
                <a:srgbClr val="FFFFFF"/>
              </a:solidFill>
            </a:endParaRPr>
          </a:p>
        </p:txBody>
      </p:sp>
      <p:sp>
        <p:nvSpPr>
          <p:cNvPr id="465" name="Google Shape;465;gc788faeade_1_1107"/>
          <p:cNvSpPr txBox="1"/>
          <p:nvPr/>
        </p:nvSpPr>
        <p:spPr>
          <a:xfrm>
            <a:off x="86588" y="6348475"/>
            <a:ext cx="1230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Summary</a:t>
            </a:r>
            <a:endParaRPr b="1" sz="900">
              <a:solidFill>
                <a:srgbClr val="FFFFFF"/>
              </a:solidFill>
            </a:endParaRPr>
          </a:p>
        </p:txBody>
      </p:sp>
      <p:pic>
        <p:nvPicPr>
          <p:cNvPr id="466" name="Google Shape;466;gc788faeade_1_1107"/>
          <p:cNvPicPr preferRelativeResize="0"/>
          <p:nvPr/>
        </p:nvPicPr>
        <p:blipFill>
          <a:blip r:embed="rId6">
            <a:alphaModFix/>
          </a:blip>
          <a:stretch>
            <a:fillRect/>
          </a:stretch>
        </p:blipFill>
        <p:spPr>
          <a:xfrm>
            <a:off x="157050" y="108738"/>
            <a:ext cx="1005550" cy="1097975"/>
          </a:xfrm>
          <a:prstGeom prst="rect">
            <a:avLst/>
          </a:prstGeom>
          <a:noFill/>
          <a:ln>
            <a:noFill/>
          </a:ln>
        </p:spPr>
      </p:pic>
      <p:pic>
        <p:nvPicPr>
          <p:cNvPr id="467" name="Google Shape;467;gc788faeade_1_1107"/>
          <p:cNvPicPr preferRelativeResize="0"/>
          <p:nvPr/>
        </p:nvPicPr>
        <p:blipFill>
          <a:blip r:embed="rId7">
            <a:alphaModFix/>
          </a:blip>
          <a:stretch>
            <a:fillRect/>
          </a:stretch>
        </p:blipFill>
        <p:spPr>
          <a:xfrm>
            <a:off x="88987" y="1883900"/>
            <a:ext cx="1005550" cy="1005571"/>
          </a:xfrm>
          <a:prstGeom prst="rect">
            <a:avLst/>
          </a:prstGeom>
          <a:noFill/>
          <a:ln>
            <a:noFill/>
          </a:ln>
        </p:spPr>
      </p:pic>
      <p:sp>
        <p:nvSpPr>
          <p:cNvPr id="468" name="Google Shape;468;gc788faeade_1_1107"/>
          <p:cNvSpPr/>
          <p:nvPr/>
        </p:nvSpPr>
        <p:spPr>
          <a:xfrm>
            <a:off x="21875" y="0"/>
            <a:ext cx="1275900" cy="6849600"/>
          </a:xfrm>
          <a:prstGeom prst="rect">
            <a:avLst/>
          </a:prstGeom>
          <a:solidFill>
            <a:srgbClr val="7F7F7F">
              <a:alpha val="258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69" name="Google Shape;469;gc788faeade_1_1107"/>
          <p:cNvSpPr txBox="1"/>
          <p:nvPr/>
        </p:nvSpPr>
        <p:spPr>
          <a:xfrm>
            <a:off x="44675" y="1093350"/>
            <a:ext cx="1230300" cy="5232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IN">
                <a:solidFill>
                  <a:srgbClr val="FFFFFF"/>
                </a:solidFill>
                <a:latin typeface="Calibri"/>
                <a:ea typeface="Calibri"/>
                <a:cs typeface="Calibri"/>
                <a:sym typeface="Calibri"/>
              </a:rPr>
              <a:t>Classification</a:t>
            </a:r>
            <a:br>
              <a:rPr b="1" lang="en-IN">
                <a:solidFill>
                  <a:srgbClr val="FFFFFF"/>
                </a:solidFill>
                <a:latin typeface="Calibri"/>
                <a:ea typeface="Calibri"/>
                <a:cs typeface="Calibri"/>
                <a:sym typeface="Calibri"/>
              </a:rPr>
            </a:br>
            <a:r>
              <a:rPr b="1" lang="en-IN">
                <a:solidFill>
                  <a:srgbClr val="FFFFFF"/>
                </a:solidFill>
                <a:latin typeface="Calibri"/>
                <a:ea typeface="Calibri"/>
                <a:cs typeface="Calibri"/>
                <a:sym typeface="Calibri"/>
              </a:rPr>
              <a:t>Models</a:t>
            </a:r>
            <a:endParaRPr b="1">
              <a:solidFill>
                <a:srgbClr val="FFFFFF"/>
              </a:solidFill>
              <a:latin typeface="Calibri"/>
              <a:ea typeface="Calibri"/>
              <a:cs typeface="Calibri"/>
              <a:sym typeface="Calibri"/>
            </a:endParaRPr>
          </a:p>
        </p:txBody>
      </p:sp>
      <p:sp>
        <p:nvSpPr>
          <p:cNvPr id="470" name="Google Shape;470;gc788faeade_1_1107"/>
          <p:cNvSpPr txBox="1"/>
          <p:nvPr/>
        </p:nvSpPr>
        <p:spPr>
          <a:xfrm>
            <a:off x="44680" y="2944263"/>
            <a:ext cx="1230300" cy="4926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IN" sz="1300">
                <a:solidFill>
                  <a:srgbClr val="FFFFFF"/>
                </a:solidFill>
                <a:latin typeface="Calibri"/>
                <a:ea typeface="Calibri"/>
                <a:cs typeface="Calibri"/>
                <a:sym typeface="Calibri"/>
              </a:rPr>
              <a:t>Revenue </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Constraint</a:t>
            </a:r>
            <a:endParaRPr b="1">
              <a:solidFill>
                <a:srgbClr val="FFFFFF"/>
              </a:solidFill>
              <a:latin typeface="Calibri"/>
              <a:ea typeface="Calibri"/>
              <a:cs typeface="Calibri"/>
              <a:sym typeface="Calibri"/>
            </a:endParaRPr>
          </a:p>
        </p:txBody>
      </p:sp>
      <p:sp>
        <p:nvSpPr>
          <p:cNvPr id="471" name="Google Shape;471;gc788faeade_1_1107"/>
          <p:cNvSpPr/>
          <p:nvPr/>
        </p:nvSpPr>
        <p:spPr>
          <a:xfrm>
            <a:off x="21863" y="0"/>
            <a:ext cx="1275900" cy="50643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472" name="Google Shape;472;gc788faeade_1_1107"/>
          <p:cNvSpPr txBox="1"/>
          <p:nvPr/>
        </p:nvSpPr>
        <p:spPr>
          <a:xfrm>
            <a:off x="1674575" y="303000"/>
            <a:ext cx="9295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2000">
                <a:solidFill>
                  <a:schemeClr val="lt1"/>
                </a:solidFill>
                <a:latin typeface="Calibri"/>
                <a:ea typeface="Calibri"/>
                <a:cs typeface="Calibri"/>
                <a:sym typeface="Calibri"/>
              </a:rPr>
              <a:t>Summary</a:t>
            </a:r>
            <a:endParaRPr/>
          </a:p>
        </p:txBody>
      </p:sp>
      <p:cxnSp>
        <p:nvCxnSpPr>
          <p:cNvPr id="473" name="Google Shape;473;gc788faeade_1_1107"/>
          <p:cNvCxnSpPr/>
          <p:nvPr/>
        </p:nvCxnSpPr>
        <p:spPr>
          <a:xfrm>
            <a:off x="3646850" y="251275"/>
            <a:ext cx="5217600" cy="11400"/>
          </a:xfrm>
          <a:prstGeom prst="straightConnector1">
            <a:avLst/>
          </a:prstGeom>
          <a:noFill/>
          <a:ln cap="flat" cmpd="sng" w="28575">
            <a:solidFill>
              <a:srgbClr val="CC4125"/>
            </a:solidFill>
            <a:prstDash val="solid"/>
            <a:round/>
            <a:headEnd len="med" w="med" type="none"/>
            <a:tailEnd len="med" w="med" type="none"/>
          </a:ln>
        </p:spPr>
      </p:cxnSp>
      <p:cxnSp>
        <p:nvCxnSpPr>
          <p:cNvPr id="474" name="Google Shape;474;gc788faeade_1_1107"/>
          <p:cNvCxnSpPr/>
          <p:nvPr/>
        </p:nvCxnSpPr>
        <p:spPr>
          <a:xfrm>
            <a:off x="3646850" y="835950"/>
            <a:ext cx="5217600" cy="11400"/>
          </a:xfrm>
          <a:prstGeom prst="straightConnector1">
            <a:avLst/>
          </a:prstGeom>
          <a:noFill/>
          <a:ln cap="flat" cmpd="sng" w="28575">
            <a:solidFill>
              <a:srgbClr val="CC4125"/>
            </a:solidFill>
            <a:prstDash val="solid"/>
            <a:round/>
            <a:headEnd len="med" w="med" type="none"/>
            <a:tailEnd len="med" w="med" type="none"/>
          </a:ln>
        </p:spPr>
      </p:cxnSp>
      <p:sp>
        <p:nvSpPr>
          <p:cNvPr id="475" name="Google Shape;475;gc788faeade_1_1107"/>
          <p:cNvSpPr txBox="1"/>
          <p:nvPr/>
        </p:nvSpPr>
        <p:spPr>
          <a:xfrm>
            <a:off x="1929125" y="5169200"/>
            <a:ext cx="22956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1600">
                <a:latin typeface="Calibri"/>
                <a:ea typeface="Calibri"/>
                <a:cs typeface="Calibri"/>
                <a:sym typeface="Calibri"/>
              </a:rPr>
              <a:t> Incorporating new features like Year_bin, Month_bin, etc</a:t>
            </a:r>
            <a:endParaRPr sz="1600">
              <a:latin typeface="Calibri"/>
              <a:ea typeface="Calibri"/>
              <a:cs typeface="Calibri"/>
              <a:sym typeface="Calibri"/>
            </a:endParaRPr>
          </a:p>
        </p:txBody>
      </p:sp>
      <p:sp>
        <p:nvSpPr>
          <p:cNvPr id="476" name="Google Shape;476;gc788faeade_1_1107"/>
          <p:cNvSpPr txBox="1"/>
          <p:nvPr/>
        </p:nvSpPr>
        <p:spPr>
          <a:xfrm>
            <a:off x="4396475" y="5169200"/>
            <a:ext cx="22956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1600">
                <a:latin typeface="Calibri"/>
                <a:ea typeface="Calibri"/>
                <a:cs typeface="Calibri"/>
                <a:sym typeface="Calibri"/>
              </a:rPr>
              <a:t>Applied classifiers of different types like bagging , boosting etc</a:t>
            </a:r>
            <a:endParaRPr sz="1600">
              <a:latin typeface="Calibri"/>
              <a:ea typeface="Calibri"/>
              <a:cs typeface="Calibri"/>
              <a:sym typeface="Calibri"/>
            </a:endParaRPr>
          </a:p>
        </p:txBody>
      </p:sp>
      <p:sp>
        <p:nvSpPr>
          <p:cNvPr id="477" name="Google Shape;477;gc788faeade_1_1107"/>
          <p:cNvSpPr txBox="1"/>
          <p:nvPr/>
        </p:nvSpPr>
        <p:spPr>
          <a:xfrm>
            <a:off x="6863825" y="5169200"/>
            <a:ext cx="22956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1600">
                <a:latin typeface="Calibri"/>
                <a:ea typeface="Calibri"/>
                <a:cs typeface="Calibri"/>
                <a:sym typeface="Calibri"/>
              </a:rPr>
              <a:t>No individual model performed well across all 5 categories</a:t>
            </a:r>
            <a:endParaRPr sz="1600">
              <a:latin typeface="Calibri"/>
              <a:ea typeface="Calibri"/>
              <a:cs typeface="Calibri"/>
              <a:sym typeface="Calibri"/>
            </a:endParaRPr>
          </a:p>
        </p:txBody>
      </p:sp>
      <p:sp>
        <p:nvSpPr>
          <p:cNvPr id="478" name="Google Shape;478;gc788faeade_1_1107"/>
          <p:cNvSpPr txBox="1"/>
          <p:nvPr/>
        </p:nvSpPr>
        <p:spPr>
          <a:xfrm>
            <a:off x="9214175" y="5169200"/>
            <a:ext cx="22956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1600">
                <a:latin typeface="Calibri"/>
                <a:ea typeface="Calibri"/>
                <a:cs typeface="Calibri"/>
                <a:sym typeface="Calibri"/>
              </a:rPr>
              <a:t> Voting Classifier using the different models gave the best result</a:t>
            </a:r>
            <a:endParaRPr sz="1600">
              <a:latin typeface="Calibri"/>
              <a:ea typeface="Calibri"/>
              <a:cs typeface="Calibri"/>
              <a:sym typeface="Calibri"/>
            </a:endParaRPr>
          </a:p>
        </p:txBody>
      </p:sp>
      <p:pic>
        <p:nvPicPr>
          <p:cNvPr id="479" name="Google Shape;479;gc788faeade_1_1107"/>
          <p:cNvPicPr preferRelativeResize="0"/>
          <p:nvPr/>
        </p:nvPicPr>
        <p:blipFill>
          <a:blip r:embed="rId8">
            <a:alphaModFix/>
          </a:blip>
          <a:stretch>
            <a:fillRect/>
          </a:stretch>
        </p:blipFill>
        <p:spPr>
          <a:xfrm>
            <a:off x="1841900" y="1556113"/>
            <a:ext cx="9667875" cy="3552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3" name="Shape 483"/>
        <p:cNvGrpSpPr/>
        <p:nvPr/>
      </p:nvGrpSpPr>
      <p:grpSpPr>
        <a:xfrm>
          <a:off x="0" y="0"/>
          <a:ext cx="0" cy="0"/>
          <a:chOff x="0" y="0"/>
          <a:chExt cx="0" cy="0"/>
        </a:xfrm>
      </p:grpSpPr>
      <p:sp>
        <p:nvSpPr>
          <p:cNvPr id="484" name="Google Shape;484;p11"/>
          <p:cNvSpPr/>
          <p:nvPr/>
        </p:nvSpPr>
        <p:spPr>
          <a:xfrm>
            <a:off x="0" y="-75175"/>
            <a:ext cx="12192000" cy="6858000"/>
          </a:xfrm>
          <a:prstGeom prst="rect">
            <a:avLst/>
          </a:prstGeom>
          <a:solidFill>
            <a:schemeClr val="dk1">
              <a:alpha val="6274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5" name="Google Shape;485;p11"/>
          <p:cNvSpPr txBox="1"/>
          <p:nvPr>
            <p:ph type="ctrTitle"/>
          </p:nvPr>
        </p:nvSpPr>
        <p:spPr>
          <a:xfrm>
            <a:off x="2245402" y="2552700"/>
            <a:ext cx="7701195" cy="147637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8800"/>
              <a:buFont typeface="Calibri"/>
              <a:buNone/>
            </a:pPr>
            <a:r>
              <a:rPr lang="en-IN" sz="8800">
                <a:solidFill>
                  <a:srgbClr val="FFFFFF"/>
                </a:solidFill>
              </a:rPr>
              <a:t>THANK YOU</a:t>
            </a:r>
            <a:endParaRPr/>
          </a:p>
        </p:txBody>
      </p:sp>
      <p:cxnSp>
        <p:nvCxnSpPr>
          <p:cNvPr id="486" name="Google Shape;486;p11"/>
          <p:cNvCxnSpPr/>
          <p:nvPr/>
        </p:nvCxnSpPr>
        <p:spPr>
          <a:xfrm>
            <a:off x="3487200" y="4029075"/>
            <a:ext cx="5217600" cy="11400"/>
          </a:xfrm>
          <a:prstGeom prst="straightConnector1">
            <a:avLst/>
          </a:prstGeom>
          <a:noFill/>
          <a:ln cap="flat" cmpd="sng" w="28575">
            <a:solidFill>
              <a:srgbClr val="CC4125"/>
            </a:solidFill>
            <a:prstDash val="solid"/>
            <a:round/>
            <a:headEnd len="med" w="med" type="none"/>
            <a:tailEnd len="med" w="med" type="none"/>
          </a:ln>
        </p:spPr>
      </p:cxnSp>
      <p:cxnSp>
        <p:nvCxnSpPr>
          <p:cNvPr id="487" name="Google Shape;487;p11"/>
          <p:cNvCxnSpPr/>
          <p:nvPr/>
        </p:nvCxnSpPr>
        <p:spPr>
          <a:xfrm>
            <a:off x="3413225" y="2745425"/>
            <a:ext cx="5217600" cy="11400"/>
          </a:xfrm>
          <a:prstGeom prst="straightConnector1">
            <a:avLst/>
          </a:prstGeom>
          <a:noFill/>
          <a:ln cap="flat" cmpd="sng" w="28575">
            <a:solidFill>
              <a:srgbClr val="CC4125"/>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1" name="Shape 491"/>
        <p:cNvGrpSpPr/>
        <p:nvPr/>
      </p:nvGrpSpPr>
      <p:grpSpPr>
        <a:xfrm>
          <a:off x="0" y="0"/>
          <a:ext cx="0" cy="0"/>
          <a:chOff x="0" y="0"/>
          <a:chExt cx="0" cy="0"/>
        </a:xfrm>
      </p:grpSpPr>
      <p:sp>
        <p:nvSpPr>
          <p:cNvPr id="492" name="Google Shape;492;gc8e8bf4bd6_8_0"/>
          <p:cNvSpPr/>
          <p:nvPr/>
        </p:nvSpPr>
        <p:spPr>
          <a:xfrm>
            <a:off x="0" y="0"/>
            <a:ext cx="12192000" cy="68580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3" name="Google Shape;493;gc8e8bf4bd6_8_0"/>
          <p:cNvSpPr txBox="1"/>
          <p:nvPr>
            <p:ph type="ctrTitle"/>
          </p:nvPr>
        </p:nvSpPr>
        <p:spPr>
          <a:xfrm>
            <a:off x="2357425" y="476550"/>
            <a:ext cx="6687000" cy="4074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8800"/>
              <a:buFont typeface="Calibri"/>
              <a:buNone/>
            </a:pPr>
            <a:r>
              <a:rPr b="1" lang="en-IN" sz="2100">
                <a:solidFill>
                  <a:srgbClr val="FFFFFF"/>
                </a:solidFill>
              </a:rPr>
              <a:t>Backup Slides</a:t>
            </a:r>
            <a:endParaRPr b="1" sz="2100"/>
          </a:p>
        </p:txBody>
      </p:sp>
      <p:cxnSp>
        <p:nvCxnSpPr>
          <p:cNvPr id="494" name="Google Shape;494;gc8e8bf4bd6_8_0"/>
          <p:cNvCxnSpPr/>
          <p:nvPr/>
        </p:nvCxnSpPr>
        <p:spPr>
          <a:xfrm>
            <a:off x="2984613" y="987925"/>
            <a:ext cx="5217600" cy="11400"/>
          </a:xfrm>
          <a:prstGeom prst="straightConnector1">
            <a:avLst/>
          </a:prstGeom>
          <a:noFill/>
          <a:ln cap="flat" cmpd="sng" w="28575">
            <a:solidFill>
              <a:srgbClr val="CC4125"/>
            </a:solidFill>
            <a:prstDash val="solid"/>
            <a:round/>
            <a:headEnd len="med" w="med" type="none"/>
            <a:tailEnd len="med" w="med" type="none"/>
          </a:ln>
        </p:spPr>
      </p:cxnSp>
      <p:cxnSp>
        <p:nvCxnSpPr>
          <p:cNvPr id="495" name="Google Shape;495;gc8e8bf4bd6_8_0"/>
          <p:cNvCxnSpPr/>
          <p:nvPr/>
        </p:nvCxnSpPr>
        <p:spPr>
          <a:xfrm>
            <a:off x="2984625" y="361175"/>
            <a:ext cx="5217600" cy="11400"/>
          </a:xfrm>
          <a:prstGeom prst="straightConnector1">
            <a:avLst/>
          </a:prstGeom>
          <a:noFill/>
          <a:ln cap="flat" cmpd="sng" w="28575">
            <a:solidFill>
              <a:srgbClr val="CC4125"/>
            </a:solidFill>
            <a:prstDash val="solid"/>
            <a:round/>
            <a:headEnd len="med" w="med" type="none"/>
            <a:tailEnd len="med" w="med" type="none"/>
          </a:ln>
        </p:spPr>
      </p:cxnSp>
      <p:sp>
        <p:nvSpPr>
          <p:cNvPr id="496" name="Google Shape;496;gc8e8bf4bd6_8_0"/>
          <p:cNvSpPr/>
          <p:nvPr/>
        </p:nvSpPr>
        <p:spPr>
          <a:xfrm>
            <a:off x="3825625" y="1428175"/>
            <a:ext cx="3750600" cy="1058100"/>
          </a:xfrm>
          <a:prstGeom prst="roundRect">
            <a:avLst>
              <a:gd fmla="val 16667" name="adj"/>
            </a:avLst>
          </a:prstGeom>
          <a:solidFill>
            <a:srgbClr val="CC412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IN" sz="1700">
                <a:solidFill>
                  <a:srgbClr val="FFFFFF"/>
                </a:solidFill>
              </a:rPr>
              <a:t>Dealing imbalance using SMOTE</a:t>
            </a:r>
            <a:endParaRPr b="1" sz="1700">
              <a:solidFill>
                <a:srgbClr val="FFFFFF"/>
              </a:solidFill>
            </a:endParaRPr>
          </a:p>
        </p:txBody>
      </p:sp>
      <p:sp>
        <p:nvSpPr>
          <p:cNvPr id="497" name="Google Shape;497;gc8e8bf4bd6_8_0"/>
          <p:cNvSpPr/>
          <p:nvPr/>
        </p:nvSpPr>
        <p:spPr>
          <a:xfrm>
            <a:off x="3825625" y="2577988"/>
            <a:ext cx="3750600" cy="1058100"/>
          </a:xfrm>
          <a:prstGeom prst="roundRect">
            <a:avLst>
              <a:gd fmla="val 16667" name="adj"/>
            </a:avLst>
          </a:prstGeom>
          <a:solidFill>
            <a:srgbClr val="CC412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IN" sz="1700">
                <a:solidFill>
                  <a:srgbClr val="FFFFFF"/>
                </a:solidFill>
              </a:rPr>
              <a:t> XGB vs LightGBM</a:t>
            </a:r>
            <a:endParaRPr b="1" sz="1700">
              <a:solidFill>
                <a:srgbClr val="FFFFFF"/>
              </a:solidFill>
            </a:endParaRPr>
          </a:p>
        </p:txBody>
      </p:sp>
      <p:sp>
        <p:nvSpPr>
          <p:cNvPr id="498" name="Google Shape;498;gc8e8bf4bd6_8_0"/>
          <p:cNvSpPr/>
          <p:nvPr/>
        </p:nvSpPr>
        <p:spPr>
          <a:xfrm>
            <a:off x="3825625" y="3777963"/>
            <a:ext cx="3750600" cy="1058100"/>
          </a:xfrm>
          <a:prstGeom prst="roundRect">
            <a:avLst>
              <a:gd fmla="val 16667" name="adj"/>
            </a:avLst>
          </a:prstGeom>
          <a:solidFill>
            <a:srgbClr val="CC412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IN" sz="1700">
                <a:solidFill>
                  <a:srgbClr val="FFFFFF"/>
                </a:solidFill>
              </a:rPr>
              <a:t>Gridsearch parameters</a:t>
            </a:r>
            <a:endParaRPr b="1" sz="1700">
              <a:solidFill>
                <a:srgbClr val="FFFFFF"/>
              </a:solidFill>
            </a:endParaRPr>
          </a:p>
        </p:txBody>
      </p:sp>
      <p:sp>
        <p:nvSpPr>
          <p:cNvPr id="499" name="Google Shape;499;gc8e8bf4bd6_8_0"/>
          <p:cNvSpPr/>
          <p:nvPr/>
        </p:nvSpPr>
        <p:spPr>
          <a:xfrm>
            <a:off x="3825625" y="4939350"/>
            <a:ext cx="3750600" cy="1058100"/>
          </a:xfrm>
          <a:prstGeom prst="roundRect">
            <a:avLst>
              <a:gd fmla="val 16667" name="adj"/>
            </a:avLst>
          </a:prstGeom>
          <a:solidFill>
            <a:srgbClr val="CC412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IN" sz="1700">
                <a:solidFill>
                  <a:srgbClr val="FFFFFF"/>
                </a:solidFill>
              </a:rPr>
              <a:t>Intuition behind class_weights for RMF</a:t>
            </a:r>
            <a:endParaRPr b="1" sz="1700">
              <a:solidFill>
                <a:srgbClr val="FFFFFF"/>
              </a:solidFill>
            </a:endParaRPr>
          </a:p>
        </p:txBody>
      </p:sp>
      <p:sp>
        <p:nvSpPr>
          <p:cNvPr id="500" name="Google Shape;500;gc8e8bf4bd6_8_0"/>
          <p:cNvSpPr/>
          <p:nvPr/>
        </p:nvSpPr>
        <p:spPr>
          <a:xfrm>
            <a:off x="2984625" y="1754675"/>
            <a:ext cx="524700" cy="495600"/>
          </a:xfrm>
          <a:prstGeom prst="ellipse">
            <a:avLst/>
          </a:prstGeom>
          <a:solidFill>
            <a:srgbClr val="CC412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IN">
                <a:solidFill>
                  <a:srgbClr val="FFFFFF"/>
                </a:solidFill>
              </a:rPr>
              <a:t>1</a:t>
            </a:r>
            <a:endParaRPr>
              <a:solidFill>
                <a:srgbClr val="FFFFFF"/>
              </a:solidFill>
            </a:endParaRPr>
          </a:p>
        </p:txBody>
      </p:sp>
      <p:sp>
        <p:nvSpPr>
          <p:cNvPr id="501" name="Google Shape;501;gc8e8bf4bd6_8_0"/>
          <p:cNvSpPr/>
          <p:nvPr/>
        </p:nvSpPr>
        <p:spPr>
          <a:xfrm>
            <a:off x="2984625" y="2901438"/>
            <a:ext cx="524700" cy="495600"/>
          </a:xfrm>
          <a:prstGeom prst="ellipse">
            <a:avLst/>
          </a:prstGeom>
          <a:solidFill>
            <a:srgbClr val="CC412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IN">
                <a:solidFill>
                  <a:srgbClr val="FFFFFF"/>
                </a:solidFill>
              </a:rPr>
              <a:t>2</a:t>
            </a:r>
            <a:endParaRPr>
              <a:solidFill>
                <a:srgbClr val="FFFFFF"/>
              </a:solidFill>
            </a:endParaRPr>
          </a:p>
        </p:txBody>
      </p:sp>
      <p:sp>
        <p:nvSpPr>
          <p:cNvPr id="502" name="Google Shape;502;gc8e8bf4bd6_8_0"/>
          <p:cNvSpPr/>
          <p:nvPr/>
        </p:nvSpPr>
        <p:spPr>
          <a:xfrm>
            <a:off x="2984625" y="4036763"/>
            <a:ext cx="524700" cy="495600"/>
          </a:xfrm>
          <a:prstGeom prst="ellipse">
            <a:avLst/>
          </a:prstGeom>
          <a:solidFill>
            <a:srgbClr val="CC412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IN">
                <a:solidFill>
                  <a:srgbClr val="FFFFFF"/>
                </a:solidFill>
              </a:rPr>
              <a:t>3</a:t>
            </a:r>
            <a:endParaRPr>
              <a:solidFill>
                <a:srgbClr val="FFFFFF"/>
              </a:solidFill>
            </a:endParaRPr>
          </a:p>
        </p:txBody>
      </p:sp>
      <p:sp>
        <p:nvSpPr>
          <p:cNvPr id="503" name="Google Shape;503;gc8e8bf4bd6_8_0"/>
          <p:cNvSpPr/>
          <p:nvPr/>
        </p:nvSpPr>
        <p:spPr>
          <a:xfrm>
            <a:off x="2984625" y="5172100"/>
            <a:ext cx="524700" cy="495600"/>
          </a:xfrm>
          <a:prstGeom prst="ellipse">
            <a:avLst/>
          </a:prstGeom>
          <a:solidFill>
            <a:srgbClr val="CC412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IN">
                <a:solidFill>
                  <a:srgbClr val="FFFFFF"/>
                </a:solidFill>
              </a:rPr>
              <a:t>4</a:t>
            </a:r>
            <a:endParaRPr>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07" name="Shape 507"/>
        <p:cNvGrpSpPr/>
        <p:nvPr/>
      </p:nvGrpSpPr>
      <p:grpSpPr>
        <a:xfrm>
          <a:off x="0" y="0"/>
          <a:ext cx="0" cy="0"/>
          <a:chOff x="0" y="0"/>
          <a:chExt cx="0" cy="0"/>
        </a:xfrm>
      </p:grpSpPr>
      <p:sp>
        <p:nvSpPr>
          <p:cNvPr id="508" name="Google Shape;508;gc788faeade_7_54"/>
          <p:cNvSpPr/>
          <p:nvPr/>
        </p:nvSpPr>
        <p:spPr>
          <a:xfrm>
            <a:off x="0" y="-21000"/>
            <a:ext cx="12192000" cy="68580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9" name="Google Shape;509;gc788faeade_7_54"/>
          <p:cNvSpPr txBox="1"/>
          <p:nvPr/>
        </p:nvSpPr>
        <p:spPr>
          <a:xfrm>
            <a:off x="1217900" y="1253325"/>
            <a:ext cx="98727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600">
                <a:solidFill>
                  <a:srgbClr val="FFFFFF"/>
                </a:solidFill>
              </a:rPr>
              <a:t>SMOTE (Synthetic Minority Oversampling Technique) is a common method of dealing with the problem of imbalanced classes.</a:t>
            </a:r>
            <a:br>
              <a:rPr b="1" lang="en-IN" sz="1600">
                <a:solidFill>
                  <a:srgbClr val="FFFFFF"/>
                </a:solidFill>
              </a:rPr>
            </a:br>
            <a:br>
              <a:rPr b="1" lang="en-IN" sz="1600">
                <a:solidFill>
                  <a:srgbClr val="FFFFFF"/>
                </a:solidFill>
              </a:rPr>
            </a:br>
            <a:r>
              <a:rPr b="1" lang="en-IN" sz="1600">
                <a:solidFill>
                  <a:srgbClr val="FFFFFF"/>
                </a:solidFill>
              </a:rPr>
              <a:t>It is an oversampling technique where the synthetic samples are generated for the minority class. </a:t>
            </a:r>
            <a:endParaRPr b="1" sz="1600">
              <a:solidFill>
                <a:srgbClr val="FFFFFF"/>
              </a:solidFill>
            </a:endParaRPr>
          </a:p>
          <a:p>
            <a:pPr indent="0" lvl="0" marL="0" rtl="0" algn="l">
              <a:spcBef>
                <a:spcPts val="0"/>
              </a:spcBef>
              <a:spcAft>
                <a:spcPts val="0"/>
              </a:spcAft>
              <a:buNone/>
            </a:pPr>
            <a:r>
              <a:t/>
            </a:r>
            <a:endParaRPr b="1" sz="1600">
              <a:solidFill>
                <a:srgbClr val="FFFFFF"/>
              </a:solidFill>
            </a:endParaRPr>
          </a:p>
          <a:p>
            <a:pPr indent="0" lvl="0" marL="0" rtl="0" algn="l">
              <a:spcBef>
                <a:spcPts val="0"/>
              </a:spcBef>
              <a:spcAft>
                <a:spcPts val="0"/>
              </a:spcAft>
              <a:buClr>
                <a:schemeClr val="dk1"/>
              </a:buClr>
              <a:buSzPts val="1100"/>
              <a:buFont typeface="Arial"/>
              <a:buNone/>
            </a:pPr>
            <a:r>
              <a:rPr b="1" lang="en-IN" sz="1600">
                <a:solidFill>
                  <a:srgbClr val="FFFFFF"/>
                </a:solidFill>
              </a:rPr>
              <a:t>This algorithm helps to overcome the overfitting problem posed by random oversampling. It focuses on the feature space to generate new instances with the help of interpolation between the positive instances that lie together.</a:t>
            </a:r>
            <a:endParaRPr b="1" sz="1600">
              <a:solidFill>
                <a:srgbClr val="FFFFFF"/>
              </a:solidFill>
            </a:endParaRPr>
          </a:p>
          <a:p>
            <a:pPr indent="0" lvl="0" marL="0" rtl="0" algn="l">
              <a:spcBef>
                <a:spcPts val="0"/>
              </a:spcBef>
              <a:spcAft>
                <a:spcPts val="0"/>
              </a:spcAft>
              <a:buClr>
                <a:schemeClr val="dk1"/>
              </a:buClr>
              <a:buSzPts val="1100"/>
              <a:buFont typeface="Arial"/>
              <a:buNone/>
            </a:pPr>
            <a:r>
              <a:t/>
            </a:r>
            <a:endParaRPr b="1" sz="1600">
              <a:solidFill>
                <a:srgbClr val="FFFFFF"/>
              </a:solidFill>
            </a:endParaRPr>
          </a:p>
        </p:txBody>
      </p:sp>
      <p:sp>
        <p:nvSpPr>
          <p:cNvPr id="510" name="Google Shape;510;gc788faeade_7_54"/>
          <p:cNvSpPr txBox="1"/>
          <p:nvPr/>
        </p:nvSpPr>
        <p:spPr>
          <a:xfrm>
            <a:off x="1391900" y="434400"/>
            <a:ext cx="9295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2000">
                <a:solidFill>
                  <a:schemeClr val="lt1"/>
                </a:solidFill>
                <a:latin typeface="Calibri"/>
                <a:ea typeface="Calibri"/>
                <a:cs typeface="Calibri"/>
                <a:sym typeface="Calibri"/>
              </a:rPr>
              <a:t>Balancing Dataset using SMOTE</a:t>
            </a:r>
            <a:endParaRPr/>
          </a:p>
        </p:txBody>
      </p:sp>
      <p:cxnSp>
        <p:nvCxnSpPr>
          <p:cNvPr id="511" name="Google Shape;511;gc788faeade_7_54"/>
          <p:cNvCxnSpPr/>
          <p:nvPr/>
        </p:nvCxnSpPr>
        <p:spPr>
          <a:xfrm>
            <a:off x="3487200" y="382650"/>
            <a:ext cx="5217600" cy="11400"/>
          </a:xfrm>
          <a:prstGeom prst="straightConnector1">
            <a:avLst/>
          </a:prstGeom>
          <a:noFill/>
          <a:ln cap="flat" cmpd="sng" w="28575">
            <a:solidFill>
              <a:srgbClr val="CC4125"/>
            </a:solidFill>
            <a:prstDash val="solid"/>
            <a:round/>
            <a:headEnd len="med" w="med" type="none"/>
            <a:tailEnd len="med" w="med" type="none"/>
          </a:ln>
        </p:spPr>
      </p:cxnSp>
      <p:cxnSp>
        <p:nvCxnSpPr>
          <p:cNvPr id="512" name="Google Shape;512;gc788faeade_7_54"/>
          <p:cNvCxnSpPr/>
          <p:nvPr/>
        </p:nvCxnSpPr>
        <p:spPr>
          <a:xfrm>
            <a:off x="3487200" y="967350"/>
            <a:ext cx="5217600" cy="11400"/>
          </a:xfrm>
          <a:prstGeom prst="straightConnector1">
            <a:avLst/>
          </a:prstGeom>
          <a:noFill/>
          <a:ln cap="flat" cmpd="sng" w="28575">
            <a:solidFill>
              <a:srgbClr val="CC4125"/>
            </a:solidFill>
            <a:prstDash val="solid"/>
            <a:round/>
            <a:headEnd len="med" w="med" type="none"/>
            <a:tailEnd len="med" w="med" type="none"/>
          </a:ln>
        </p:spPr>
      </p:cxnSp>
      <p:pic>
        <p:nvPicPr>
          <p:cNvPr id="513" name="Google Shape;513;gc788faeade_7_54"/>
          <p:cNvPicPr preferRelativeResize="0"/>
          <p:nvPr/>
        </p:nvPicPr>
        <p:blipFill>
          <a:blip r:embed="rId4">
            <a:alphaModFix/>
          </a:blip>
          <a:stretch>
            <a:fillRect/>
          </a:stretch>
        </p:blipFill>
        <p:spPr>
          <a:xfrm>
            <a:off x="2905400" y="3838600"/>
            <a:ext cx="2724150" cy="2590800"/>
          </a:xfrm>
          <a:prstGeom prst="rect">
            <a:avLst/>
          </a:prstGeom>
          <a:noFill/>
          <a:ln>
            <a:noFill/>
          </a:ln>
        </p:spPr>
      </p:pic>
      <p:pic>
        <p:nvPicPr>
          <p:cNvPr id="514" name="Google Shape;514;gc788faeade_7_54"/>
          <p:cNvPicPr preferRelativeResize="0"/>
          <p:nvPr/>
        </p:nvPicPr>
        <p:blipFill>
          <a:blip r:embed="rId5">
            <a:alphaModFix/>
          </a:blip>
          <a:stretch>
            <a:fillRect/>
          </a:stretch>
        </p:blipFill>
        <p:spPr>
          <a:xfrm>
            <a:off x="7594425" y="3838600"/>
            <a:ext cx="2743200" cy="2590800"/>
          </a:xfrm>
          <a:prstGeom prst="rect">
            <a:avLst/>
          </a:prstGeom>
          <a:noFill/>
          <a:ln>
            <a:noFill/>
          </a:ln>
        </p:spPr>
      </p:pic>
      <p:sp>
        <p:nvSpPr>
          <p:cNvPr id="515" name="Google Shape;515;gc788faeade_7_54"/>
          <p:cNvSpPr/>
          <p:nvPr/>
        </p:nvSpPr>
        <p:spPr>
          <a:xfrm>
            <a:off x="6270800" y="5178325"/>
            <a:ext cx="688200" cy="262200"/>
          </a:xfrm>
          <a:prstGeom prst="rightArrow">
            <a:avLst>
              <a:gd fmla="val 50000" name="adj1"/>
              <a:gd fmla="val 50000" name="adj2"/>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9" name="Shape 519"/>
        <p:cNvGrpSpPr/>
        <p:nvPr/>
      </p:nvGrpSpPr>
      <p:grpSpPr>
        <a:xfrm>
          <a:off x="0" y="0"/>
          <a:ext cx="0" cy="0"/>
          <a:chOff x="0" y="0"/>
          <a:chExt cx="0" cy="0"/>
        </a:xfrm>
      </p:grpSpPr>
      <p:sp>
        <p:nvSpPr>
          <p:cNvPr id="520" name="Google Shape;520;gc8e8bf4bd6_6_23"/>
          <p:cNvSpPr/>
          <p:nvPr/>
        </p:nvSpPr>
        <p:spPr>
          <a:xfrm>
            <a:off x="0" y="0"/>
            <a:ext cx="12192000" cy="68580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1" name="Google Shape;521;gc8e8bf4bd6_6_23"/>
          <p:cNvSpPr/>
          <p:nvPr/>
        </p:nvSpPr>
        <p:spPr>
          <a:xfrm>
            <a:off x="414750" y="1286650"/>
            <a:ext cx="5691000" cy="5357100"/>
          </a:xfrm>
          <a:prstGeom prst="roundRect">
            <a:avLst>
              <a:gd fmla="val 16667" name="adj"/>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gc8e8bf4bd6_6_23"/>
          <p:cNvSpPr txBox="1"/>
          <p:nvPr/>
        </p:nvSpPr>
        <p:spPr>
          <a:xfrm>
            <a:off x="614400" y="1996200"/>
            <a:ext cx="5291700" cy="384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b="1" lang="en-IN" sz="1900">
                <a:solidFill>
                  <a:srgbClr val="FFFFFF"/>
                </a:solidFill>
                <a:latin typeface="Calibri"/>
                <a:ea typeface="Calibri"/>
                <a:cs typeface="Calibri"/>
                <a:sym typeface="Calibri"/>
              </a:rPr>
              <a:t>LightGBM uses a novel technique of Gradient-based One-Side Sampling (GOSS) to filter out the data instances for finding a split value.</a:t>
            </a:r>
            <a:endParaRPr b="1" sz="1900">
              <a:solidFill>
                <a:srgbClr val="FFFFFF"/>
              </a:solidFill>
              <a:latin typeface="Calibri"/>
              <a:ea typeface="Calibri"/>
              <a:cs typeface="Calibri"/>
              <a:sym typeface="Calibri"/>
            </a:endParaRPr>
          </a:p>
          <a:p>
            <a:pPr indent="0" lvl="0" marL="0" rtl="0" algn="ctr">
              <a:lnSpc>
                <a:spcPct val="115000"/>
              </a:lnSpc>
              <a:spcBef>
                <a:spcPts val="0"/>
              </a:spcBef>
              <a:spcAft>
                <a:spcPts val="0"/>
              </a:spcAft>
              <a:buClr>
                <a:schemeClr val="dk1"/>
              </a:buClr>
              <a:buSzPts val="1100"/>
              <a:buFont typeface="Arial"/>
              <a:buNone/>
            </a:pPr>
            <a:r>
              <a:t/>
            </a:r>
            <a:endParaRPr b="1" sz="1900">
              <a:solidFill>
                <a:srgbClr val="FFFFFF"/>
              </a:solidFill>
              <a:latin typeface="Calibri"/>
              <a:ea typeface="Calibri"/>
              <a:cs typeface="Calibri"/>
              <a:sym typeface="Calibri"/>
            </a:endParaRPr>
          </a:p>
          <a:p>
            <a:pPr indent="0" lvl="0" marL="0" rtl="0" algn="ctr">
              <a:lnSpc>
                <a:spcPct val="115000"/>
              </a:lnSpc>
              <a:spcBef>
                <a:spcPts val="0"/>
              </a:spcBef>
              <a:spcAft>
                <a:spcPts val="0"/>
              </a:spcAft>
              <a:buClr>
                <a:schemeClr val="dk1"/>
              </a:buClr>
              <a:buSzPts val="1100"/>
              <a:buFont typeface="Arial"/>
              <a:buNone/>
            </a:pPr>
            <a:r>
              <a:rPr b="1" lang="en-IN" sz="1900">
                <a:solidFill>
                  <a:schemeClr val="lt1"/>
                </a:solidFill>
                <a:latin typeface="Calibri"/>
                <a:ea typeface="Calibri"/>
                <a:cs typeface="Calibri"/>
                <a:sym typeface="Calibri"/>
              </a:rPr>
              <a:t>LightGBM uses leaf-wise (best-first) tree growth. It chooses to grow the leaf that minimizes the loss, allowing a growth of an imbalanced tree.</a:t>
            </a:r>
            <a:endParaRPr b="1" sz="1900">
              <a:solidFill>
                <a:srgbClr val="FFFFFF"/>
              </a:solidFill>
              <a:latin typeface="Calibri"/>
              <a:ea typeface="Calibri"/>
              <a:cs typeface="Calibri"/>
              <a:sym typeface="Calibri"/>
            </a:endParaRPr>
          </a:p>
          <a:p>
            <a:pPr indent="0" lvl="0" marL="0" rtl="0" algn="ctr">
              <a:lnSpc>
                <a:spcPct val="115000"/>
              </a:lnSpc>
              <a:spcBef>
                <a:spcPts val="0"/>
              </a:spcBef>
              <a:spcAft>
                <a:spcPts val="0"/>
              </a:spcAft>
              <a:buClr>
                <a:schemeClr val="dk1"/>
              </a:buClr>
              <a:buSzPts val="1100"/>
              <a:buFont typeface="Arial"/>
              <a:buNone/>
            </a:pPr>
            <a:r>
              <a:t/>
            </a:r>
            <a:endParaRPr b="1" sz="1900">
              <a:solidFill>
                <a:srgbClr val="FFFFFF"/>
              </a:solidFill>
              <a:latin typeface="Calibri"/>
              <a:ea typeface="Calibri"/>
              <a:cs typeface="Calibri"/>
              <a:sym typeface="Calibri"/>
            </a:endParaRPr>
          </a:p>
          <a:p>
            <a:pPr indent="0" lvl="0" marL="0" rtl="0" algn="ctr">
              <a:lnSpc>
                <a:spcPct val="115000"/>
              </a:lnSpc>
              <a:spcBef>
                <a:spcPts val="0"/>
              </a:spcBef>
              <a:spcAft>
                <a:spcPts val="0"/>
              </a:spcAft>
              <a:buNone/>
            </a:pPr>
            <a:r>
              <a:rPr b="1" lang="en-IN" sz="1900">
                <a:solidFill>
                  <a:srgbClr val="FFFFFF"/>
                </a:solidFill>
                <a:latin typeface="Calibri"/>
                <a:ea typeface="Calibri"/>
                <a:cs typeface="Calibri"/>
                <a:sym typeface="Calibri"/>
              </a:rPr>
              <a:t>Histogram-based algorithm splits all the data points for a feature into discrete bins and uses these bins to find the split value of the histogram. </a:t>
            </a:r>
            <a:endParaRPr b="1" sz="1900">
              <a:solidFill>
                <a:srgbClr val="FFFFFF"/>
              </a:solidFill>
              <a:latin typeface="Calibri"/>
              <a:ea typeface="Calibri"/>
              <a:cs typeface="Calibri"/>
              <a:sym typeface="Calibri"/>
            </a:endParaRPr>
          </a:p>
        </p:txBody>
      </p:sp>
      <p:sp>
        <p:nvSpPr>
          <p:cNvPr id="523" name="Google Shape;523;gc8e8bf4bd6_6_23"/>
          <p:cNvSpPr txBox="1"/>
          <p:nvPr/>
        </p:nvSpPr>
        <p:spPr>
          <a:xfrm>
            <a:off x="1682275" y="460288"/>
            <a:ext cx="9295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2000">
                <a:solidFill>
                  <a:schemeClr val="lt1"/>
                </a:solidFill>
                <a:latin typeface="Calibri"/>
                <a:ea typeface="Calibri"/>
                <a:cs typeface="Calibri"/>
                <a:sym typeface="Calibri"/>
              </a:rPr>
              <a:t>XGBoost vs LightGBM</a:t>
            </a:r>
            <a:endParaRPr/>
          </a:p>
        </p:txBody>
      </p:sp>
      <p:cxnSp>
        <p:nvCxnSpPr>
          <p:cNvPr id="524" name="Google Shape;524;gc8e8bf4bd6_6_23"/>
          <p:cNvCxnSpPr/>
          <p:nvPr/>
        </p:nvCxnSpPr>
        <p:spPr>
          <a:xfrm>
            <a:off x="3646850" y="382675"/>
            <a:ext cx="5217600" cy="11400"/>
          </a:xfrm>
          <a:prstGeom prst="straightConnector1">
            <a:avLst/>
          </a:prstGeom>
          <a:noFill/>
          <a:ln cap="flat" cmpd="sng" w="28575">
            <a:solidFill>
              <a:srgbClr val="CC4125"/>
            </a:solidFill>
            <a:prstDash val="solid"/>
            <a:round/>
            <a:headEnd len="med" w="med" type="none"/>
            <a:tailEnd len="med" w="med" type="none"/>
          </a:ln>
        </p:spPr>
      </p:cxnSp>
      <p:cxnSp>
        <p:nvCxnSpPr>
          <p:cNvPr id="525" name="Google Shape;525;gc8e8bf4bd6_6_23"/>
          <p:cNvCxnSpPr/>
          <p:nvPr/>
        </p:nvCxnSpPr>
        <p:spPr>
          <a:xfrm>
            <a:off x="3646850" y="967350"/>
            <a:ext cx="5217600" cy="11400"/>
          </a:xfrm>
          <a:prstGeom prst="straightConnector1">
            <a:avLst/>
          </a:prstGeom>
          <a:noFill/>
          <a:ln cap="flat" cmpd="sng" w="28575">
            <a:solidFill>
              <a:srgbClr val="CC4125"/>
            </a:solidFill>
            <a:prstDash val="solid"/>
            <a:round/>
            <a:headEnd len="med" w="med" type="none"/>
            <a:tailEnd len="med" w="med" type="none"/>
          </a:ln>
        </p:spPr>
      </p:cxnSp>
      <p:sp>
        <p:nvSpPr>
          <p:cNvPr id="526" name="Google Shape;526;gc8e8bf4bd6_6_23"/>
          <p:cNvSpPr/>
          <p:nvPr/>
        </p:nvSpPr>
        <p:spPr>
          <a:xfrm>
            <a:off x="6334850" y="1210450"/>
            <a:ext cx="5691000" cy="5357100"/>
          </a:xfrm>
          <a:prstGeom prst="roundRect">
            <a:avLst>
              <a:gd fmla="val 16667" name="adj"/>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gc8e8bf4bd6_6_23"/>
          <p:cNvSpPr txBox="1"/>
          <p:nvPr/>
        </p:nvSpPr>
        <p:spPr>
          <a:xfrm>
            <a:off x="6571550" y="1800700"/>
            <a:ext cx="5217600" cy="4176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IN" sz="1900">
                <a:solidFill>
                  <a:schemeClr val="lt1"/>
                </a:solidFill>
                <a:latin typeface="Calibri"/>
                <a:ea typeface="Calibri"/>
                <a:cs typeface="Calibri"/>
                <a:sym typeface="Calibri"/>
              </a:rPr>
              <a:t> XGBoost uses pre-sorted algorithm &amp; Histogram-based algorithm for computing the best split. </a:t>
            </a:r>
            <a:endParaRPr b="1" sz="1900">
              <a:solidFill>
                <a:schemeClr val="lt1"/>
              </a:solidFill>
              <a:latin typeface="Calibri"/>
              <a:ea typeface="Calibri"/>
              <a:cs typeface="Calibri"/>
              <a:sym typeface="Calibri"/>
            </a:endParaRPr>
          </a:p>
          <a:p>
            <a:pPr indent="0" lvl="0" marL="0" rtl="0" algn="ctr">
              <a:lnSpc>
                <a:spcPct val="115000"/>
              </a:lnSpc>
              <a:spcBef>
                <a:spcPts val="0"/>
              </a:spcBef>
              <a:spcAft>
                <a:spcPts val="0"/>
              </a:spcAft>
              <a:buNone/>
            </a:pPr>
            <a:r>
              <a:t/>
            </a:r>
            <a:endParaRPr b="1" sz="1900">
              <a:solidFill>
                <a:schemeClr val="lt1"/>
              </a:solidFill>
              <a:latin typeface="Calibri"/>
              <a:ea typeface="Calibri"/>
              <a:cs typeface="Calibri"/>
              <a:sym typeface="Calibri"/>
            </a:endParaRPr>
          </a:p>
          <a:p>
            <a:pPr indent="0" lvl="0" marL="0" rtl="0" algn="ctr">
              <a:lnSpc>
                <a:spcPct val="115000"/>
              </a:lnSpc>
              <a:spcBef>
                <a:spcPts val="0"/>
              </a:spcBef>
              <a:spcAft>
                <a:spcPts val="0"/>
              </a:spcAft>
              <a:buNone/>
            </a:pPr>
            <a:r>
              <a:rPr b="1" lang="en-IN" sz="1900">
                <a:solidFill>
                  <a:schemeClr val="lt1"/>
                </a:solidFill>
                <a:latin typeface="Calibri"/>
                <a:ea typeface="Calibri"/>
                <a:cs typeface="Calibri"/>
                <a:sym typeface="Calibri"/>
              </a:rPr>
              <a:t>XGboost splits up to the specified max_depth hyperparameter and then starts pruning the tree backwards and removes splits beyond which there is no positive gain.</a:t>
            </a:r>
            <a:endParaRPr b="1" sz="1900">
              <a:solidFill>
                <a:schemeClr val="lt1"/>
              </a:solidFill>
              <a:latin typeface="Calibri"/>
              <a:ea typeface="Calibri"/>
              <a:cs typeface="Calibri"/>
              <a:sym typeface="Calibri"/>
            </a:endParaRPr>
          </a:p>
          <a:p>
            <a:pPr indent="0" lvl="0" marL="0" rtl="0" algn="ctr">
              <a:lnSpc>
                <a:spcPct val="115000"/>
              </a:lnSpc>
              <a:spcBef>
                <a:spcPts val="0"/>
              </a:spcBef>
              <a:spcAft>
                <a:spcPts val="0"/>
              </a:spcAft>
              <a:buNone/>
            </a:pPr>
            <a:r>
              <a:t/>
            </a:r>
            <a:endParaRPr b="1" sz="1900">
              <a:solidFill>
                <a:schemeClr val="lt1"/>
              </a:solidFill>
              <a:latin typeface="Calibri"/>
              <a:ea typeface="Calibri"/>
              <a:cs typeface="Calibri"/>
              <a:sym typeface="Calibri"/>
            </a:endParaRPr>
          </a:p>
          <a:p>
            <a:pPr indent="0" lvl="0" marL="0" rtl="0" algn="ctr">
              <a:lnSpc>
                <a:spcPct val="115000"/>
              </a:lnSpc>
              <a:spcBef>
                <a:spcPts val="0"/>
              </a:spcBef>
              <a:spcAft>
                <a:spcPts val="0"/>
              </a:spcAft>
              <a:buNone/>
            </a:pPr>
            <a:r>
              <a:rPr b="1" lang="en-IN" sz="1900">
                <a:solidFill>
                  <a:schemeClr val="lt1"/>
                </a:solidFill>
                <a:latin typeface="Calibri"/>
                <a:ea typeface="Calibri"/>
                <a:cs typeface="Calibri"/>
                <a:sym typeface="Calibri"/>
              </a:rPr>
              <a:t>In both LightGBM and XGBoost missing values will be allocated to the side that reduces the loss in each split.</a:t>
            </a:r>
            <a:endParaRPr b="1" sz="1900">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 name="Shape 31"/>
        <p:cNvGrpSpPr/>
        <p:nvPr/>
      </p:nvGrpSpPr>
      <p:grpSpPr>
        <a:xfrm>
          <a:off x="0" y="0"/>
          <a:ext cx="0" cy="0"/>
          <a:chOff x="0" y="0"/>
          <a:chExt cx="0" cy="0"/>
        </a:xfrm>
      </p:grpSpPr>
      <p:sp>
        <p:nvSpPr>
          <p:cNvPr id="32" name="Google Shape;32;gc788faeade_1_1381"/>
          <p:cNvSpPr/>
          <p:nvPr/>
        </p:nvSpPr>
        <p:spPr>
          <a:xfrm>
            <a:off x="6089100" y="0"/>
            <a:ext cx="6102900" cy="68580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33" name="Google Shape;33;gc788faeade_1_1381"/>
          <p:cNvPicPr preferRelativeResize="0"/>
          <p:nvPr/>
        </p:nvPicPr>
        <p:blipFill>
          <a:blip r:embed="rId4">
            <a:alphaModFix/>
          </a:blip>
          <a:stretch>
            <a:fillRect/>
          </a:stretch>
        </p:blipFill>
        <p:spPr>
          <a:xfrm>
            <a:off x="8366775" y="766400"/>
            <a:ext cx="615625" cy="615646"/>
          </a:xfrm>
          <a:prstGeom prst="rect">
            <a:avLst/>
          </a:prstGeom>
          <a:noFill/>
          <a:ln>
            <a:noFill/>
          </a:ln>
        </p:spPr>
      </p:pic>
      <p:pic>
        <p:nvPicPr>
          <p:cNvPr id="34" name="Google Shape;34;gc788faeade_1_1381"/>
          <p:cNvPicPr preferRelativeResize="0"/>
          <p:nvPr/>
        </p:nvPicPr>
        <p:blipFill>
          <a:blip r:embed="rId5">
            <a:alphaModFix/>
          </a:blip>
          <a:stretch>
            <a:fillRect/>
          </a:stretch>
        </p:blipFill>
        <p:spPr>
          <a:xfrm>
            <a:off x="8366776" y="1841125"/>
            <a:ext cx="615625" cy="615625"/>
          </a:xfrm>
          <a:prstGeom prst="rect">
            <a:avLst/>
          </a:prstGeom>
          <a:noFill/>
          <a:ln>
            <a:noFill/>
          </a:ln>
        </p:spPr>
      </p:pic>
      <p:pic>
        <p:nvPicPr>
          <p:cNvPr id="35" name="Google Shape;35;gc788faeade_1_1381"/>
          <p:cNvPicPr preferRelativeResize="0"/>
          <p:nvPr/>
        </p:nvPicPr>
        <p:blipFill>
          <a:blip r:embed="rId6">
            <a:alphaModFix/>
          </a:blip>
          <a:stretch>
            <a:fillRect/>
          </a:stretch>
        </p:blipFill>
        <p:spPr>
          <a:xfrm>
            <a:off x="8366775" y="2791470"/>
            <a:ext cx="615625" cy="672195"/>
          </a:xfrm>
          <a:prstGeom prst="rect">
            <a:avLst/>
          </a:prstGeom>
          <a:noFill/>
          <a:ln>
            <a:noFill/>
          </a:ln>
        </p:spPr>
      </p:pic>
      <p:pic>
        <p:nvPicPr>
          <p:cNvPr id="36" name="Google Shape;36;gc788faeade_1_1381"/>
          <p:cNvPicPr preferRelativeResize="0"/>
          <p:nvPr/>
        </p:nvPicPr>
        <p:blipFill>
          <a:blip r:embed="rId7">
            <a:alphaModFix/>
          </a:blip>
          <a:stretch>
            <a:fillRect/>
          </a:stretch>
        </p:blipFill>
        <p:spPr>
          <a:xfrm>
            <a:off x="8366776" y="3798399"/>
            <a:ext cx="615625" cy="615625"/>
          </a:xfrm>
          <a:prstGeom prst="rect">
            <a:avLst/>
          </a:prstGeom>
          <a:noFill/>
          <a:ln>
            <a:noFill/>
          </a:ln>
        </p:spPr>
      </p:pic>
      <p:pic>
        <p:nvPicPr>
          <p:cNvPr id="37" name="Google Shape;37;gc788faeade_1_1381"/>
          <p:cNvPicPr preferRelativeResize="0"/>
          <p:nvPr/>
        </p:nvPicPr>
        <p:blipFill>
          <a:blip r:embed="rId8">
            <a:alphaModFix/>
          </a:blip>
          <a:stretch>
            <a:fillRect/>
          </a:stretch>
        </p:blipFill>
        <p:spPr>
          <a:xfrm>
            <a:off x="8384038" y="4891834"/>
            <a:ext cx="615625" cy="615625"/>
          </a:xfrm>
          <a:prstGeom prst="rect">
            <a:avLst/>
          </a:prstGeom>
          <a:noFill/>
          <a:ln>
            <a:noFill/>
          </a:ln>
        </p:spPr>
      </p:pic>
      <p:pic>
        <p:nvPicPr>
          <p:cNvPr id="38" name="Google Shape;38;gc788faeade_1_1381"/>
          <p:cNvPicPr preferRelativeResize="0"/>
          <p:nvPr/>
        </p:nvPicPr>
        <p:blipFill>
          <a:blip r:embed="rId9">
            <a:alphaModFix/>
          </a:blip>
          <a:stretch>
            <a:fillRect/>
          </a:stretch>
        </p:blipFill>
        <p:spPr>
          <a:xfrm>
            <a:off x="8384050" y="5985250"/>
            <a:ext cx="615625" cy="615625"/>
          </a:xfrm>
          <a:prstGeom prst="rect">
            <a:avLst/>
          </a:prstGeom>
          <a:noFill/>
          <a:ln>
            <a:noFill/>
          </a:ln>
        </p:spPr>
      </p:pic>
      <p:sp>
        <p:nvSpPr>
          <p:cNvPr id="39" name="Google Shape;39;gc788faeade_1_1381"/>
          <p:cNvSpPr txBox="1"/>
          <p:nvPr/>
        </p:nvSpPr>
        <p:spPr>
          <a:xfrm>
            <a:off x="5572800" y="874125"/>
            <a:ext cx="20370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IN">
                <a:solidFill>
                  <a:srgbClr val="FFFFFF"/>
                </a:solidFill>
                <a:latin typeface="Calibri"/>
                <a:ea typeface="Calibri"/>
                <a:cs typeface="Calibri"/>
                <a:sym typeface="Calibri"/>
              </a:rPr>
              <a:t>Exploratory </a:t>
            </a:r>
            <a:endParaRPr b="1">
              <a:solidFill>
                <a:srgbClr val="FFFFFF"/>
              </a:solidFill>
              <a:latin typeface="Calibri"/>
              <a:ea typeface="Calibri"/>
              <a:cs typeface="Calibri"/>
              <a:sym typeface="Calibri"/>
            </a:endParaRPr>
          </a:p>
          <a:p>
            <a:pPr indent="0" lvl="0" marL="0" rtl="0" algn="r">
              <a:spcBef>
                <a:spcPts val="0"/>
              </a:spcBef>
              <a:spcAft>
                <a:spcPts val="0"/>
              </a:spcAft>
              <a:buNone/>
            </a:pPr>
            <a:r>
              <a:rPr b="1" lang="en-IN">
                <a:solidFill>
                  <a:srgbClr val="FFFFFF"/>
                </a:solidFill>
                <a:latin typeface="Calibri"/>
                <a:ea typeface="Calibri"/>
                <a:cs typeface="Calibri"/>
                <a:sym typeface="Calibri"/>
              </a:rPr>
              <a:t>Data Analysis</a:t>
            </a:r>
            <a:endParaRPr b="1">
              <a:solidFill>
                <a:srgbClr val="FFFFFF"/>
              </a:solidFill>
              <a:latin typeface="Calibri"/>
              <a:ea typeface="Calibri"/>
              <a:cs typeface="Calibri"/>
              <a:sym typeface="Calibri"/>
            </a:endParaRPr>
          </a:p>
        </p:txBody>
      </p:sp>
      <p:cxnSp>
        <p:nvCxnSpPr>
          <p:cNvPr id="40" name="Google Shape;40;gc788faeade_1_1381"/>
          <p:cNvCxnSpPr/>
          <p:nvPr/>
        </p:nvCxnSpPr>
        <p:spPr>
          <a:xfrm flipH="1">
            <a:off x="7678275" y="1068525"/>
            <a:ext cx="688500" cy="2400"/>
          </a:xfrm>
          <a:prstGeom prst="straightConnector1">
            <a:avLst/>
          </a:prstGeom>
          <a:noFill/>
          <a:ln cap="flat" cmpd="sng" w="19050">
            <a:solidFill>
              <a:srgbClr val="E6B8AF"/>
            </a:solidFill>
            <a:prstDash val="solid"/>
            <a:round/>
            <a:headEnd len="sm" w="sm" type="none"/>
            <a:tailEnd len="med" w="med" type="oval"/>
          </a:ln>
        </p:spPr>
      </p:cxnSp>
      <p:cxnSp>
        <p:nvCxnSpPr>
          <p:cNvPr id="41" name="Google Shape;41;gc788faeade_1_1381"/>
          <p:cNvCxnSpPr>
            <a:stCxn id="34" idx="3"/>
          </p:cNvCxnSpPr>
          <p:nvPr/>
        </p:nvCxnSpPr>
        <p:spPr>
          <a:xfrm>
            <a:off x="8982401" y="2148937"/>
            <a:ext cx="643800" cy="4200"/>
          </a:xfrm>
          <a:prstGeom prst="straightConnector1">
            <a:avLst/>
          </a:prstGeom>
          <a:noFill/>
          <a:ln cap="flat" cmpd="sng" w="19050">
            <a:solidFill>
              <a:srgbClr val="DD7E6B"/>
            </a:solidFill>
            <a:prstDash val="solid"/>
            <a:round/>
            <a:headEnd len="sm" w="sm" type="none"/>
            <a:tailEnd len="med" w="med" type="oval"/>
          </a:ln>
        </p:spPr>
      </p:cxnSp>
      <p:cxnSp>
        <p:nvCxnSpPr>
          <p:cNvPr id="42" name="Google Shape;42;gc788faeade_1_1381"/>
          <p:cNvCxnSpPr/>
          <p:nvPr/>
        </p:nvCxnSpPr>
        <p:spPr>
          <a:xfrm flipH="1">
            <a:off x="7678275" y="3191750"/>
            <a:ext cx="688500" cy="2400"/>
          </a:xfrm>
          <a:prstGeom prst="straightConnector1">
            <a:avLst/>
          </a:prstGeom>
          <a:noFill/>
          <a:ln cap="flat" cmpd="sng" w="19050">
            <a:solidFill>
              <a:srgbClr val="CC4125"/>
            </a:solidFill>
            <a:prstDash val="solid"/>
            <a:round/>
            <a:headEnd len="sm" w="sm" type="none"/>
            <a:tailEnd len="med" w="med" type="oval"/>
          </a:ln>
        </p:spPr>
      </p:cxnSp>
      <p:cxnSp>
        <p:nvCxnSpPr>
          <p:cNvPr id="43" name="Google Shape;43;gc788faeade_1_1381"/>
          <p:cNvCxnSpPr>
            <a:stCxn id="33" idx="2"/>
            <a:endCxn id="34" idx="0"/>
          </p:cNvCxnSpPr>
          <p:nvPr/>
        </p:nvCxnSpPr>
        <p:spPr>
          <a:xfrm>
            <a:off x="8674588" y="1382046"/>
            <a:ext cx="0" cy="459000"/>
          </a:xfrm>
          <a:prstGeom prst="straightConnector1">
            <a:avLst/>
          </a:prstGeom>
          <a:noFill/>
          <a:ln cap="flat" cmpd="sng" w="38100">
            <a:solidFill>
              <a:srgbClr val="FFFFFF"/>
            </a:solidFill>
            <a:prstDash val="dot"/>
            <a:round/>
            <a:headEnd len="med" w="med" type="none"/>
            <a:tailEnd len="med" w="med" type="none"/>
          </a:ln>
        </p:spPr>
      </p:cxnSp>
      <p:cxnSp>
        <p:nvCxnSpPr>
          <p:cNvPr id="44" name="Google Shape;44;gc788faeade_1_1381"/>
          <p:cNvCxnSpPr/>
          <p:nvPr/>
        </p:nvCxnSpPr>
        <p:spPr>
          <a:xfrm>
            <a:off x="9115176" y="4032912"/>
            <a:ext cx="643800" cy="4200"/>
          </a:xfrm>
          <a:prstGeom prst="straightConnector1">
            <a:avLst/>
          </a:prstGeom>
          <a:noFill/>
          <a:ln cap="flat" cmpd="sng" w="19050">
            <a:solidFill>
              <a:srgbClr val="CC4125"/>
            </a:solidFill>
            <a:prstDash val="solid"/>
            <a:round/>
            <a:headEnd len="sm" w="sm" type="none"/>
            <a:tailEnd len="med" w="med" type="oval"/>
          </a:ln>
        </p:spPr>
      </p:cxnSp>
      <p:cxnSp>
        <p:nvCxnSpPr>
          <p:cNvPr id="45" name="Google Shape;45;gc788faeade_1_1381"/>
          <p:cNvCxnSpPr/>
          <p:nvPr/>
        </p:nvCxnSpPr>
        <p:spPr>
          <a:xfrm>
            <a:off x="9017051" y="6167512"/>
            <a:ext cx="643800" cy="4200"/>
          </a:xfrm>
          <a:prstGeom prst="straightConnector1">
            <a:avLst/>
          </a:prstGeom>
          <a:noFill/>
          <a:ln cap="flat" cmpd="sng" w="19050">
            <a:solidFill>
              <a:srgbClr val="85200C"/>
            </a:solidFill>
            <a:prstDash val="solid"/>
            <a:round/>
            <a:headEnd len="sm" w="sm" type="none"/>
            <a:tailEnd len="med" w="med" type="oval"/>
          </a:ln>
        </p:spPr>
      </p:cxnSp>
      <p:cxnSp>
        <p:nvCxnSpPr>
          <p:cNvPr id="46" name="Google Shape;46;gc788faeade_1_1381"/>
          <p:cNvCxnSpPr/>
          <p:nvPr/>
        </p:nvCxnSpPr>
        <p:spPr>
          <a:xfrm flipH="1">
            <a:off x="7678275" y="5111575"/>
            <a:ext cx="688500" cy="2400"/>
          </a:xfrm>
          <a:prstGeom prst="straightConnector1">
            <a:avLst/>
          </a:prstGeom>
          <a:noFill/>
          <a:ln cap="flat" cmpd="sng" w="19050">
            <a:solidFill>
              <a:srgbClr val="A61C00"/>
            </a:solidFill>
            <a:prstDash val="solid"/>
            <a:round/>
            <a:headEnd len="sm" w="sm" type="none"/>
            <a:tailEnd len="med" w="med" type="oval"/>
          </a:ln>
        </p:spPr>
      </p:cxnSp>
      <p:cxnSp>
        <p:nvCxnSpPr>
          <p:cNvPr id="47" name="Google Shape;47;gc788faeade_1_1381"/>
          <p:cNvCxnSpPr>
            <a:stCxn id="34" idx="2"/>
            <a:endCxn id="35" idx="0"/>
          </p:cNvCxnSpPr>
          <p:nvPr/>
        </p:nvCxnSpPr>
        <p:spPr>
          <a:xfrm>
            <a:off x="8674589" y="2456750"/>
            <a:ext cx="0" cy="334800"/>
          </a:xfrm>
          <a:prstGeom prst="straightConnector1">
            <a:avLst/>
          </a:prstGeom>
          <a:noFill/>
          <a:ln cap="flat" cmpd="sng" w="38100">
            <a:solidFill>
              <a:srgbClr val="FFFFFF"/>
            </a:solidFill>
            <a:prstDash val="dot"/>
            <a:round/>
            <a:headEnd len="med" w="med" type="none"/>
            <a:tailEnd len="med" w="med" type="none"/>
          </a:ln>
        </p:spPr>
      </p:cxnSp>
      <p:cxnSp>
        <p:nvCxnSpPr>
          <p:cNvPr id="48" name="Google Shape;48;gc788faeade_1_1381"/>
          <p:cNvCxnSpPr>
            <a:stCxn id="35" idx="2"/>
            <a:endCxn id="36" idx="0"/>
          </p:cNvCxnSpPr>
          <p:nvPr/>
        </p:nvCxnSpPr>
        <p:spPr>
          <a:xfrm>
            <a:off x="8674588" y="3463665"/>
            <a:ext cx="0" cy="334800"/>
          </a:xfrm>
          <a:prstGeom prst="straightConnector1">
            <a:avLst/>
          </a:prstGeom>
          <a:noFill/>
          <a:ln cap="flat" cmpd="sng" w="38100">
            <a:solidFill>
              <a:srgbClr val="FFFFFF"/>
            </a:solidFill>
            <a:prstDash val="dot"/>
            <a:round/>
            <a:headEnd len="med" w="med" type="none"/>
            <a:tailEnd len="med" w="med" type="none"/>
          </a:ln>
        </p:spPr>
      </p:cxnSp>
      <p:cxnSp>
        <p:nvCxnSpPr>
          <p:cNvPr id="49" name="Google Shape;49;gc788faeade_1_1381"/>
          <p:cNvCxnSpPr>
            <a:stCxn id="36" idx="2"/>
            <a:endCxn id="37" idx="0"/>
          </p:cNvCxnSpPr>
          <p:nvPr/>
        </p:nvCxnSpPr>
        <p:spPr>
          <a:xfrm>
            <a:off x="8674588" y="4414025"/>
            <a:ext cx="17400" cy="477900"/>
          </a:xfrm>
          <a:prstGeom prst="straightConnector1">
            <a:avLst/>
          </a:prstGeom>
          <a:noFill/>
          <a:ln cap="flat" cmpd="sng" w="38100">
            <a:solidFill>
              <a:srgbClr val="FFFFFF"/>
            </a:solidFill>
            <a:prstDash val="dot"/>
            <a:round/>
            <a:headEnd len="med" w="med" type="none"/>
            <a:tailEnd len="med" w="med" type="none"/>
          </a:ln>
        </p:spPr>
      </p:cxnSp>
      <p:sp>
        <p:nvSpPr>
          <p:cNvPr id="50" name="Google Shape;50;gc788faeade_1_1381"/>
          <p:cNvSpPr txBox="1"/>
          <p:nvPr/>
        </p:nvSpPr>
        <p:spPr>
          <a:xfrm>
            <a:off x="9684602" y="1841121"/>
            <a:ext cx="1877100" cy="523200"/>
          </a:xfrm>
          <a:prstGeom prst="rect">
            <a:avLst/>
          </a:prstGeom>
          <a:noFill/>
          <a:ln>
            <a:noFill/>
          </a:ln>
        </p:spPr>
        <p:txBody>
          <a:bodyPr anchorCtr="0" anchor="ctr" bIns="45700" lIns="0" spcFirstLastPara="1" rIns="0" wrap="square" tIns="45700">
            <a:spAutoFit/>
          </a:bodyPr>
          <a:lstStyle/>
          <a:p>
            <a:pPr indent="0" lvl="0" marL="0" marR="0" rtl="0" algn="l">
              <a:spcBef>
                <a:spcPts val="0"/>
              </a:spcBef>
              <a:spcAft>
                <a:spcPts val="0"/>
              </a:spcAft>
              <a:buNone/>
            </a:pPr>
            <a:r>
              <a:rPr b="1" lang="en-IN">
                <a:solidFill>
                  <a:srgbClr val="FFFFFF"/>
                </a:solidFill>
                <a:latin typeface="Calibri"/>
                <a:ea typeface="Calibri"/>
                <a:cs typeface="Calibri"/>
                <a:sym typeface="Calibri"/>
              </a:rPr>
              <a:t>Feature </a:t>
            </a:r>
            <a:br>
              <a:rPr b="1" lang="en-IN">
                <a:solidFill>
                  <a:srgbClr val="FFFFFF"/>
                </a:solidFill>
                <a:latin typeface="Calibri"/>
                <a:ea typeface="Calibri"/>
                <a:cs typeface="Calibri"/>
                <a:sym typeface="Calibri"/>
              </a:rPr>
            </a:br>
            <a:r>
              <a:rPr b="1" lang="en-IN">
                <a:solidFill>
                  <a:srgbClr val="FFFFFF"/>
                </a:solidFill>
                <a:latin typeface="Calibri"/>
                <a:ea typeface="Calibri"/>
                <a:cs typeface="Calibri"/>
                <a:sym typeface="Calibri"/>
              </a:rPr>
              <a:t>Engineering</a:t>
            </a:r>
            <a:endParaRPr b="1">
              <a:solidFill>
                <a:srgbClr val="FFFFFF"/>
              </a:solidFill>
            </a:endParaRPr>
          </a:p>
        </p:txBody>
      </p:sp>
      <p:sp>
        <p:nvSpPr>
          <p:cNvPr id="51" name="Google Shape;51;gc788faeade_1_1381"/>
          <p:cNvSpPr txBox="1"/>
          <p:nvPr/>
        </p:nvSpPr>
        <p:spPr>
          <a:xfrm>
            <a:off x="6288400" y="2950525"/>
            <a:ext cx="13077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IN">
                <a:solidFill>
                  <a:srgbClr val="FFFFFF"/>
                </a:solidFill>
                <a:latin typeface="Calibri"/>
                <a:ea typeface="Calibri"/>
                <a:cs typeface="Calibri"/>
                <a:sym typeface="Calibri"/>
              </a:rPr>
              <a:t>Classification</a:t>
            </a:r>
            <a:br>
              <a:rPr b="1" lang="en-IN">
                <a:solidFill>
                  <a:srgbClr val="FFFFFF"/>
                </a:solidFill>
                <a:latin typeface="Calibri"/>
                <a:ea typeface="Calibri"/>
                <a:cs typeface="Calibri"/>
                <a:sym typeface="Calibri"/>
              </a:rPr>
            </a:br>
            <a:r>
              <a:rPr b="1" lang="en-IN">
                <a:solidFill>
                  <a:srgbClr val="FFFFFF"/>
                </a:solidFill>
                <a:latin typeface="Calibri"/>
                <a:ea typeface="Calibri"/>
                <a:cs typeface="Calibri"/>
                <a:sym typeface="Calibri"/>
              </a:rPr>
              <a:t>Models</a:t>
            </a:r>
            <a:endParaRPr b="1">
              <a:solidFill>
                <a:srgbClr val="FFFFFF"/>
              </a:solidFill>
            </a:endParaRPr>
          </a:p>
        </p:txBody>
      </p:sp>
      <p:cxnSp>
        <p:nvCxnSpPr>
          <p:cNvPr id="52" name="Google Shape;52;gc788faeade_1_1381"/>
          <p:cNvCxnSpPr>
            <a:stCxn id="38" idx="0"/>
            <a:endCxn id="37" idx="2"/>
          </p:cNvCxnSpPr>
          <p:nvPr/>
        </p:nvCxnSpPr>
        <p:spPr>
          <a:xfrm rot="10800000">
            <a:off x="8691863" y="5507350"/>
            <a:ext cx="0" cy="477900"/>
          </a:xfrm>
          <a:prstGeom prst="straightConnector1">
            <a:avLst/>
          </a:prstGeom>
          <a:noFill/>
          <a:ln cap="flat" cmpd="sng" w="38100">
            <a:solidFill>
              <a:srgbClr val="FFFFFF"/>
            </a:solidFill>
            <a:prstDash val="dot"/>
            <a:round/>
            <a:headEnd len="med" w="med" type="none"/>
            <a:tailEnd len="med" w="med" type="none"/>
          </a:ln>
        </p:spPr>
      </p:cxnSp>
      <p:sp>
        <p:nvSpPr>
          <p:cNvPr id="53" name="Google Shape;53;gc788faeade_1_1381"/>
          <p:cNvSpPr txBox="1"/>
          <p:nvPr/>
        </p:nvSpPr>
        <p:spPr>
          <a:xfrm>
            <a:off x="9695505" y="6015705"/>
            <a:ext cx="1938900" cy="307800"/>
          </a:xfrm>
          <a:prstGeom prst="rect">
            <a:avLst/>
          </a:prstGeom>
          <a:noFill/>
          <a:ln>
            <a:noFill/>
          </a:ln>
        </p:spPr>
        <p:txBody>
          <a:bodyPr anchorCtr="0" anchor="ctr" bIns="45700" lIns="0" spcFirstLastPara="1" rIns="0" wrap="square" tIns="45700">
            <a:spAutoFit/>
          </a:bodyPr>
          <a:lstStyle/>
          <a:p>
            <a:pPr indent="0" lvl="0" marL="0" marR="0" rtl="0" algn="l">
              <a:spcBef>
                <a:spcPts val="0"/>
              </a:spcBef>
              <a:spcAft>
                <a:spcPts val="0"/>
              </a:spcAft>
              <a:buNone/>
            </a:pPr>
            <a:r>
              <a:rPr b="1" lang="en-IN">
                <a:solidFill>
                  <a:srgbClr val="FFFFFF"/>
                </a:solidFill>
                <a:latin typeface="Calibri"/>
                <a:ea typeface="Calibri"/>
                <a:cs typeface="Calibri"/>
                <a:sym typeface="Calibri"/>
              </a:rPr>
              <a:t>Summary</a:t>
            </a:r>
            <a:endParaRPr b="1">
              <a:solidFill>
                <a:srgbClr val="FFFFFF"/>
              </a:solidFill>
            </a:endParaRPr>
          </a:p>
        </p:txBody>
      </p:sp>
      <p:sp>
        <p:nvSpPr>
          <p:cNvPr id="54" name="Google Shape;54;gc788faeade_1_1381"/>
          <p:cNvSpPr txBox="1"/>
          <p:nvPr/>
        </p:nvSpPr>
        <p:spPr>
          <a:xfrm>
            <a:off x="9891755" y="3881105"/>
            <a:ext cx="1938900" cy="307800"/>
          </a:xfrm>
          <a:prstGeom prst="rect">
            <a:avLst/>
          </a:prstGeom>
          <a:noFill/>
          <a:ln>
            <a:noFill/>
          </a:ln>
        </p:spPr>
        <p:txBody>
          <a:bodyPr anchorCtr="0" anchor="ctr" bIns="45700" lIns="0" spcFirstLastPara="1" rIns="0" wrap="square" tIns="45700">
            <a:spAutoFit/>
          </a:bodyPr>
          <a:lstStyle/>
          <a:p>
            <a:pPr indent="0" lvl="0" marL="0" marR="0" rtl="0" algn="l">
              <a:spcBef>
                <a:spcPts val="0"/>
              </a:spcBef>
              <a:spcAft>
                <a:spcPts val="0"/>
              </a:spcAft>
              <a:buNone/>
            </a:pPr>
            <a:r>
              <a:rPr b="1" lang="en-IN">
                <a:solidFill>
                  <a:srgbClr val="FFFFFF"/>
                </a:solidFill>
                <a:latin typeface="Calibri"/>
                <a:ea typeface="Calibri"/>
                <a:cs typeface="Calibri"/>
                <a:sym typeface="Calibri"/>
              </a:rPr>
              <a:t>Revenue Constraint</a:t>
            </a:r>
            <a:endParaRPr b="1">
              <a:solidFill>
                <a:srgbClr val="FFFFFF"/>
              </a:solidFill>
            </a:endParaRPr>
          </a:p>
        </p:txBody>
      </p:sp>
      <p:sp>
        <p:nvSpPr>
          <p:cNvPr id="55" name="Google Shape;55;gc788faeade_1_1381"/>
          <p:cNvSpPr txBox="1"/>
          <p:nvPr/>
        </p:nvSpPr>
        <p:spPr>
          <a:xfrm>
            <a:off x="5621840" y="4938030"/>
            <a:ext cx="1938900" cy="523200"/>
          </a:xfrm>
          <a:prstGeom prst="rect">
            <a:avLst/>
          </a:prstGeom>
          <a:noFill/>
          <a:ln>
            <a:noFill/>
          </a:ln>
        </p:spPr>
        <p:txBody>
          <a:bodyPr anchorCtr="0" anchor="ctr" bIns="45700" lIns="0" spcFirstLastPara="1" rIns="0" wrap="square" tIns="45700">
            <a:spAutoFit/>
          </a:bodyPr>
          <a:lstStyle/>
          <a:p>
            <a:pPr indent="0" lvl="0" marL="0" marR="0" rtl="0" algn="r">
              <a:spcBef>
                <a:spcPts val="0"/>
              </a:spcBef>
              <a:spcAft>
                <a:spcPts val="0"/>
              </a:spcAft>
              <a:buNone/>
            </a:pPr>
            <a:r>
              <a:rPr b="1" lang="en-IN">
                <a:solidFill>
                  <a:srgbClr val="FFFFFF"/>
                </a:solidFill>
                <a:latin typeface="Calibri"/>
                <a:ea typeface="Calibri"/>
                <a:cs typeface="Calibri"/>
                <a:sym typeface="Calibri"/>
              </a:rPr>
              <a:t>Voting </a:t>
            </a:r>
            <a:endParaRPr b="1">
              <a:solidFill>
                <a:srgbClr val="FFFFFF"/>
              </a:solidFill>
              <a:latin typeface="Calibri"/>
              <a:ea typeface="Calibri"/>
              <a:cs typeface="Calibri"/>
              <a:sym typeface="Calibri"/>
            </a:endParaRPr>
          </a:p>
          <a:p>
            <a:pPr indent="0" lvl="0" marL="0" marR="0" rtl="0" algn="r">
              <a:spcBef>
                <a:spcPts val="0"/>
              </a:spcBef>
              <a:spcAft>
                <a:spcPts val="0"/>
              </a:spcAft>
              <a:buNone/>
            </a:pPr>
            <a:r>
              <a:rPr b="1" lang="en-IN">
                <a:solidFill>
                  <a:srgbClr val="FFFFFF"/>
                </a:solidFill>
                <a:latin typeface="Calibri"/>
                <a:ea typeface="Calibri"/>
                <a:cs typeface="Calibri"/>
                <a:sym typeface="Calibri"/>
              </a:rPr>
              <a:t>Predictions</a:t>
            </a:r>
            <a:endParaRPr b="1">
              <a:solidFill>
                <a:srgbClr val="FFFFFF"/>
              </a:solidFill>
            </a:endParaRPr>
          </a:p>
        </p:txBody>
      </p:sp>
      <p:cxnSp>
        <p:nvCxnSpPr>
          <p:cNvPr id="56" name="Google Shape;56;gc788faeade_1_1381"/>
          <p:cNvCxnSpPr/>
          <p:nvPr/>
        </p:nvCxnSpPr>
        <p:spPr>
          <a:xfrm>
            <a:off x="8691875" y="415121"/>
            <a:ext cx="0" cy="459000"/>
          </a:xfrm>
          <a:prstGeom prst="straightConnector1">
            <a:avLst/>
          </a:prstGeom>
          <a:noFill/>
          <a:ln cap="flat" cmpd="sng" w="38100">
            <a:solidFill>
              <a:srgbClr val="FFFFFF"/>
            </a:solidFill>
            <a:prstDash val="dot"/>
            <a:round/>
            <a:headEnd len="med" w="med" type="none"/>
            <a:tailEnd len="med" w="med" type="none"/>
          </a:ln>
        </p:spPr>
      </p:cxnSp>
      <p:sp>
        <p:nvSpPr>
          <p:cNvPr id="57" name="Google Shape;57;gc788faeade_1_1381"/>
          <p:cNvSpPr txBox="1"/>
          <p:nvPr/>
        </p:nvSpPr>
        <p:spPr>
          <a:xfrm>
            <a:off x="1491975" y="1014800"/>
            <a:ext cx="28302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2600">
                <a:solidFill>
                  <a:srgbClr val="FFFFFF"/>
                </a:solidFill>
                <a:latin typeface="Calibri"/>
                <a:ea typeface="Calibri"/>
                <a:cs typeface="Calibri"/>
                <a:sym typeface="Calibri"/>
              </a:rPr>
              <a:t>AGENDA</a:t>
            </a:r>
            <a:endParaRPr b="1" sz="2800">
              <a:solidFill>
                <a:srgbClr val="FFFFFF"/>
              </a:solidFill>
              <a:latin typeface="Calibri"/>
              <a:ea typeface="Calibri"/>
              <a:cs typeface="Calibri"/>
              <a:sym typeface="Calibri"/>
            </a:endParaRPr>
          </a:p>
        </p:txBody>
      </p:sp>
      <p:cxnSp>
        <p:nvCxnSpPr>
          <p:cNvPr id="58" name="Google Shape;58;gc788faeade_1_1381"/>
          <p:cNvCxnSpPr/>
          <p:nvPr/>
        </p:nvCxnSpPr>
        <p:spPr>
          <a:xfrm flipH="1">
            <a:off x="6089100" y="763075"/>
            <a:ext cx="13800" cy="5736000"/>
          </a:xfrm>
          <a:prstGeom prst="straightConnector1">
            <a:avLst/>
          </a:prstGeom>
          <a:noFill/>
          <a:ln cap="flat" cmpd="sng" w="28575">
            <a:solidFill>
              <a:srgbClr val="FFFFFF"/>
            </a:solidFill>
            <a:prstDash val="solid"/>
            <a:round/>
            <a:headEnd len="med" w="med" type="none"/>
            <a:tailEnd len="med" w="med" type="none"/>
          </a:ln>
        </p:spPr>
      </p:cxnSp>
      <p:cxnSp>
        <p:nvCxnSpPr>
          <p:cNvPr id="59" name="Google Shape;59;gc788faeade_1_1381"/>
          <p:cNvCxnSpPr/>
          <p:nvPr/>
        </p:nvCxnSpPr>
        <p:spPr>
          <a:xfrm>
            <a:off x="1189425" y="1727875"/>
            <a:ext cx="3435300" cy="12600"/>
          </a:xfrm>
          <a:prstGeom prst="straightConnector1">
            <a:avLst/>
          </a:prstGeom>
          <a:noFill/>
          <a:ln cap="flat" cmpd="sng" w="28575">
            <a:solidFill>
              <a:srgbClr val="CC4125"/>
            </a:solidFill>
            <a:prstDash val="solid"/>
            <a:round/>
            <a:headEnd len="med" w="med" type="none"/>
            <a:tailEnd len="med" w="med" type="none"/>
          </a:ln>
        </p:spPr>
      </p:cxnSp>
      <p:cxnSp>
        <p:nvCxnSpPr>
          <p:cNvPr id="60" name="Google Shape;60;gc788faeade_1_1381"/>
          <p:cNvCxnSpPr/>
          <p:nvPr/>
        </p:nvCxnSpPr>
        <p:spPr>
          <a:xfrm>
            <a:off x="1189425" y="874125"/>
            <a:ext cx="3435300" cy="12600"/>
          </a:xfrm>
          <a:prstGeom prst="straightConnector1">
            <a:avLst/>
          </a:prstGeom>
          <a:noFill/>
          <a:ln cap="flat" cmpd="sng" w="28575">
            <a:solidFill>
              <a:srgbClr val="CC4125"/>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1" name="Shape 531"/>
        <p:cNvGrpSpPr/>
        <p:nvPr/>
      </p:nvGrpSpPr>
      <p:grpSpPr>
        <a:xfrm>
          <a:off x="0" y="0"/>
          <a:ext cx="0" cy="0"/>
          <a:chOff x="0" y="0"/>
          <a:chExt cx="0" cy="0"/>
        </a:xfrm>
      </p:grpSpPr>
      <p:sp>
        <p:nvSpPr>
          <p:cNvPr id="532" name="Google Shape;532;gc788faeade_4_4"/>
          <p:cNvSpPr/>
          <p:nvPr/>
        </p:nvSpPr>
        <p:spPr>
          <a:xfrm>
            <a:off x="0" y="-21000"/>
            <a:ext cx="12192000" cy="68580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3" name="Google Shape;533;gc788faeade_4_4"/>
          <p:cNvSpPr txBox="1"/>
          <p:nvPr/>
        </p:nvSpPr>
        <p:spPr>
          <a:xfrm>
            <a:off x="991800" y="1171500"/>
            <a:ext cx="10178700" cy="2419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n-IN" sz="1800">
                <a:solidFill>
                  <a:srgbClr val="FFFFFF"/>
                </a:solidFill>
                <a:latin typeface="Calibri"/>
                <a:ea typeface="Calibri"/>
                <a:cs typeface="Calibri"/>
                <a:sym typeface="Calibri"/>
              </a:rPr>
              <a:t>A machine learning model has multiple parameters that are not trained by the training set. These parameters control the accuracy of the model. These parameters, referred to as the hyperparameters are particularly important in data science projects as they directly influence the model performance. Grid search is a tuning technique that attempts to compute the optimum values of hyperparameters. It is an exhaustive search that is performed on the specific parameter values of a model. </a:t>
            </a:r>
            <a:r>
              <a:rPr lang="en-IN" sz="1800">
                <a:solidFill>
                  <a:srgbClr val="FFFFFF"/>
                </a:solidFill>
                <a:latin typeface="Calibri"/>
                <a:ea typeface="Calibri"/>
                <a:cs typeface="Calibri"/>
                <a:sym typeface="Calibri"/>
              </a:rPr>
              <a:t>The model is also known as an estimator. </a:t>
            </a:r>
            <a:r>
              <a:rPr lang="en-IN" sz="1800">
                <a:solidFill>
                  <a:srgbClr val="FFFFFF"/>
                </a:solidFill>
                <a:latin typeface="Calibri"/>
                <a:ea typeface="Calibri"/>
                <a:cs typeface="Calibri"/>
                <a:sym typeface="Calibri"/>
              </a:rPr>
              <a:t>Here, we present the parameters returned by grid search on the models we have trained:</a:t>
            </a:r>
            <a:endParaRPr sz="1800">
              <a:solidFill>
                <a:srgbClr val="FFFFFF"/>
              </a:solidFill>
              <a:latin typeface="Calibri"/>
              <a:ea typeface="Calibri"/>
              <a:cs typeface="Calibri"/>
              <a:sym typeface="Calibri"/>
            </a:endParaRPr>
          </a:p>
          <a:p>
            <a:pPr indent="0" lvl="0" marL="0" rtl="0" algn="ctr">
              <a:spcBef>
                <a:spcPts val="0"/>
              </a:spcBef>
              <a:spcAft>
                <a:spcPts val="0"/>
              </a:spcAft>
              <a:buNone/>
            </a:pPr>
            <a:r>
              <a:t/>
            </a:r>
            <a:endParaRPr sz="2100">
              <a:solidFill>
                <a:srgbClr val="FFFFFF"/>
              </a:solidFill>
              <a:latin typeface="Calibri"/>
              <a:ea typeface="Calibri"/>
              <a:cs typeface="Calibri"/>
              <a:sym typeface="Calibri"/>
            </a:endParaRPr>
          </a:p>
        </p:txBody>
      </p:sp>
      <p:graphicFrame>
        <p:nvGraphicFramePr>
          <p:cNvPr id="534" name="Google Shape;534;gc788faeade_4_4"/>
          <p:cNvGraphicFramePr/>
          <p:nvPr/>
        </p:nvGraphicFramePr>
        <p:xfrm>
          <a:off x="807275" y="3394900"/>
          <a:ext cx="3000000" cy="3000000"/>
        </p:xfrm>
        <a:graphic>
          <a:graphicData uri="http://schemas.openxmlformats.org/drawingml/2006/table">
            <a:tbl>
              <a:tblPr>
                <a:noFill/>
                <a:tableStyleId>{2E2959B2-19EC-44C3-BD11-46194E905D3B}</a:tableStyleId>
              </a:tblPr>
              <a:tblGrid>
                <a:gridCol w="5197075"/>
                <a:gridCol w="5197075"/>
              </a:tblGrid>
              <a:tr h="409450">
                <a:tc>
                  <a:txBody>
                    <a:bodyPr/>
                    <a:lstStyle/>
                    <a:p>
                      <a:pPr indent="0" lvl="0" marL="0" rtl="0" algn="ctr">
                        <a:spcBef>
                          <a:spcPts val="0"/>
                        </a:spcBef>
                        <a:spcAft>
                          <a:spcPts val="0"/>
                        </a:spcAft>
                        <a:buNone/>
                      </a:pPr>
                      <a:r>
                        <a:rPr b="1" lang="en-IN" sz="1500">
                          <a:solidFill>
                            <a:schemeClr val="lt1"/>
                          </a:solidFill>
                          <a:latin typeface="Calibri"/>
                          <a:ea typeface="Calibri"/>
                          <a:cs typeface="Calibri"/>
                          <a:sym typeface="Calibri"/>
                        </a:rPr>
                        <a:t>Estimator</a:t>
                      </a:r>
                      <a:endParaRPr b="1" sz="1500">
                        <a:solidFill>
                          <a:schemeClr val="lt1"/>
                        </a:solidFill>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b="1" lang="en-IN" sz="1500">
                          <a:solidFill>
                            <a:schemeClr val="lt1"/>
                          </a:solidFill>
                          <a:latin typeface="Calibri"/>
                          <a:ea typeface="Calibri"/>
                          <a:cs typeface="Calibri"/>
                          <a:sym typeface="Calibri"/>
                        </a:rPr>
                        <a:t>Parameters</a:t>
                      </a:r>
                      <a:endParaRPr b="1" sz="1500">
                        <a:solidFill>
                          <a:schemeClr val="lt1"/>
                        </a:solidFill>
                        <a:latin typeface="Calibri"/>
                        <a:ea typeface="Calibri"/>
                        <a:cs typeface="Calibri"/>
                        <a:sym typeface="Calibri"/>
                      </a:endParaRPr>
                    </a:p>
                  </a:txBody>
                  <a:tcPr marT="91425" marB="91425" marR="91425" marL="91425" anchor="ctr"/>
                </a:tc>
              </a:tr>
              <a:tr h="482450">
                <a:tc>
                  <a:txBody>
                    <a:bodyPr/>
                    <a:lstStyle/>
                    <a:p>
                      <a:pPr indent="0" lvl="0" marL="0" rtl="0" algn="ctr">
                        <a:spcBef>
                          <a:spcPts val="0"/>
                        </a:spcBef>
                        <a:spcAft>
                          <a:spcPts val="0"/>
                        </a:spcAft>
                        <a:buNone/>
                      </a:pPr>
                      <a:r>
                        <a:rPr b="1" lang="en-IN" sz="1500">
                          <a:solidFill>
                            <a:schemeClr val="lt1"/>
                          </a:solidFill>
                          <a:latin typeface="Calibri"/>
                          <a:ea typeface="Calibri"/>
                          <a:cs typeface="Calibri"/>
                          <a:sym typeface="Calibri"/>
                        </a:rPr>
                        <a:t>Random Forest Classifier</a:t>
                      </a:r>
                      <a:endParaRPr b="1" sz="1500">
                        <a:solidFill>
                          <a:schemeClr val="lt1"/>
                        </a:solidFill>
                        <a:latin typeface="Calibri"/>
                        <a:ea typeface="Calibri"/>
                        <a:cs typeface="Calibri"/>
                        <a:sym typeface="Calibri"/>
                      </a:endParaRPr>
                    </a:p>
                  </a:txBody>
                  <a:tcPr marT="91425" marB="91425" marR="91425" marL="91425" anchor="ctr"/>
                </a:tc>
                <a:tc>
                  <a:txBody>
                    <a:bodyPr/>
                    <a:lstStyle/>
                    <a:p>
                      <a:pPr indent="0" lvl="0" marL="0" rtl="0" algn="l">
                        <a:spcBef>
                          <a:spcPts val="0"/>
                        </a:spcBef>
                        <a:spcAft>
                          <a:spcPts val="0"/>
                        </a:spcAft>
                        <a:buNone/>
                      </a:pPr>
                      <a:r>
                        <a:rPr b="1" lang="en-IN" sz="1500">
                          <a:solidFill>
                            <a:schemeClr val="lt1"/>
                          </a:solidFill>
                          <a:latin typeface="Calibri"/>
                          <a:ea typeface="Calibri"/>
                          <a:cs typeface="Calibri"/>
                          <a:sym typeface="Calibri"/>
                        </a:rPr>
                        <a:t>n_estimators=500,min_samples_leaf=5, max_features=sqrt,</a:t>
                      </a:r>
                      <a:endParaRPr b="1" sz="1500">
                        <a:solidFill>
                          <a:schemeClr val="lt1"/>
                        </a:solidFill>
                        <a:latin typeface="Calibri"/>
                        <a:ea typeface="Calibri"/>
                        <a:cs typeface="Calibri"/>
                        <a:sym typeface="Calibri"/>
                      </a:endParaRPr>
                    </a:p>
                    <a:p>
                      <a:pPr indent="0" lvl="0" marL="0" rtl="0" algn="l">
                        <a:spcBef>
                          <a:spcPts val="0"/>
                        </a:spcBef>
                        <a:spcAft>
                          <a:spcPts val="0"/>
                        </a:spcAft>
                        <a:buNone/>
                      </a:pPr>
                      <a:r>
                        <a:rPr b="1" lang="en-IN" sz="1500">
                          <a:solidFill>
                            <a:schemeClr val="lt1"/>
                          </a:solidFill>
                          <a:latin typeface="Calibri"/>
                          <a:ea typeface="Calibri"/>
                          <a:cs typeface="Calibri"/>
                          <a:sym typeface="Calibri"/>
                        </a:rPr>
                        <a:t>class_weight = {0:3, 1:3, 2:4, 3:7, 4:38}</a:t>
                      </a:r>
                      <a:endParaRPr b="1" sz="1500">
                        <a:solidFill>
                          <a:schemeClr val="lt1"/>
                        </a:solidFill>
                        <a:latin typeface="Calibri"/>
                        <a:ea typeface="Calibri"/>
                        <a:cs typeface="Calibri"/>
                        <a:sym typeface="Calibri"/>
                      </a:endParaRPr>
                    </a:p>
                  </a:txBody>
                  <a:tcPr marT="91425" marB="91425" marR="91425" marL="91425" anchor="ctr"/>
                </a:tc>
              </a:tr>
              <a:tr h="482450">
                <a:tc>
                  <a:txBody>
                    <a:bodyPr/>
                    <a:lstStyle/>
                    <a:p>
                      <a:pPr indent="0" lvl="0" marL="0" rtl="0" algn="ctr">
                        <a:spcBef>
                          <a:spcPts val="0"/>
                        </a:spcBef>
                        <a:spcAft>
                          <a:spcPts val="0"/>
                        </a:spcAft>
                        <a:buNone/>
                      </a:pPr>
                      <a:r>
                        <a:rPr b="1" lang="en-IN" sz="1500">
                          <a:solidFill>
                            <a:schemeClr val="lt1"/>
                          </a:solidFill>
                          <a:latin typeface="Calibri"/>
                          <a:ea typeface="Calibri"/>
                          <a:cs typeface="Calibri"/>
                          <a:sym typeface="Calibri"/>
                        </a:rPr>
                        <a:t>Support Vector Classifier</a:t>
                      </a:r>
                      <a:endParaRPr b="1" sz="1500">
                        <a:solidFill>
                          <a:schemeClr val="lt1"/>
                        </a:solidFill>
                        <a:latin typeface="Calibri"/>
                        <a:ea typeface="Calibri"/>
                        <a:cs typeface="Calibri"/>
                        <a:sym typeface="Calibri"/>
                      </a:endParaRPr>
                    </a:p>
                  </a:txBody>
                  <a:tcPr marT="91425" marB="91425" marR="91425" marL="91425" anchor="ctr"/>
                </a:tc>
                <a:tc>
                  <a:txBody>
                    <a:bodyPr/>
                    <a:lstStyle/>
                    <a:p>
                      <a:pPr indent="0" lvl="0" marL="0" rtl="0" algn="l">
                        <a:spcBef>
                          <a:spcPts val="0"/>
                        </a:spcBef>
                        <a:spcAft>
                          <a:spcPts val="0"/>
                        </a:spcAft>
                        <a:buNone/>
                      </a:pPr>
                      <a:r>
                        <a:rPr b="1" lang="en-IN" sz="1500">
                          <a:solidFill>
                            <a:schemeClr val="lt1"/>
                          </a:solidFill>
                          <a:latin typeface="Calibri"/>
                          <a:ea typeface="Calibri"/>
                          <a:cs typeface="Calibri"/>
                          <a:sym typeface="Calibri"/>
                        </a:rPr>
                        <a:t>C=100,kernel="rbf",gamma =0.1, probability = True , class_weight={0:4, 1:4, 2:4, 3:5, 4:25}</a:t>
                      </a:r>
                      <a:endParaRPr b="1" sz="1500">
                        <a:solidFill>
                          <a:schemeClr val="lt1"/>
                        </a:solidFill>
                        <a:latin typeface="Calibri"/>
                        <a:ea typeface="Calibri"/>
                        <a:cs typeface="Calibri"/>
                        <a:sym typeface="Calibri"/>
                      </a:endParaRPr>
                    </a:p>
                  </a:txBody>
                  <a:tcPr marT="91425" marB="91425" marR="91425" marL="91425" anchor="ctr"/>
                </a:tc>
              </a:tr>
              <a:tr h="482450">
                <a:tc>
                  <a:txBody>
                    <a:bodyPr/>
                    <a:lstStyle/>
                    <a:p>
                      <a:pPr indent="0" lvl="0" marL="0" rtl="0" algn="ctr">
                        <a:spcBef>
                          <a:spcPts val="0"/>
                        </a:spcBef>
                        <a:spcAft>
                          <a:spcPts val="0"/>
                        </a:spcAft>
                        <a:buNone/>
                      </a:pPr>
                      <a:r>
                        <a:rPr b="1" lang="en-IN" sz="1500">
                          <a:solidFill>
                            <a:schemeClr val="lt1"/>
                          </a:solidFill>
                          <a:latin typeface="Calibri"/>
                          <a:ea typeface="Calibri"/>
                          <a:cs typeface="Calibri"/>
                          <a:sym typeface="Calibri"/>
                        </a:rPr>
                        <a:t>Light GBM</a:t>
                      </a:r>
                      <a:endParaRPr b="1" sz="1500">
                        <a:solidFill>
                          <a:schemeClr val="lt1"/>
                        </a:solidFill>
                        <a:latin typeface="Calibri"/>
                        <a:ea typeface="Calibri"/>
                        <a:cs typeface="Calibri"/>
                        <a:sym typeface="Calibri"/>
                      </a:endParaRPr>
                    </a:p>
                  </a:txBody>
                  <a:tcPr marT="91425" marB="91425" marR="91425" marL="91425" anchor="ctr"/>
                </a:tc>
                <a:tc>
                  <a:txBody>
                    <a:bodyPr/>
                    <a:lstStyle/>
                    <a:p>
                      <a:pPr indent="0" lvl="0" marL="0" rtl="0" algn="l">
                        <a:spcBef>
                          <a:spcPts val="0"/>
                        </a:spcBef>
                        <a:spcAft>
                          <a:spcPts val="0"/>
                        </a:spcAft>
                        <a:buNone/>
                      </a:pPr>
                      <a:r>
                        <a:rPr b="1" lang="en-IN" sz="1500">
                          <a:solidFill>
                            <a:schemeClr val="lt1"/>
                          </a:solidFill>
                          <a:latin typeface="Calibri"/>
                          <a:ea typeface="Calibri"/>
                          <a:cs typeface="Calibri"/>
                          <a:sym typeface="Calibri"/>
                        </a:rPr>
                        <a:t>lambda_l1=1.5, lambda_l2= 0, min_data_in_leaf = 30, num_leaves= 31, reg_alpha=0.1</a:t>
                      </a:r>
                      <a:endParaRPr b="1" sz="1500">
                        <a:solidFill>
                          <a:schemeClr val="lt1"/>
                        </a:solidFill>
                        <a:latin typeface="Calibri"/>
                        <a:ea typeface="Calibri"/>
                        <a:cs typeface="Calibri"/>
                        <a:sym typeface="Calibri"/>
                      </a:endParaRPr>
                    </a:p>
                  </a:txBody>
                  <a:tcPr marT="91425" marB="91425" marR="91425" marL="91425" anchor="ctr"/>
                </a:tc>
              </a:tr>
              <a:tr h="482450">
                <a:tc>
                  <a:txBody>
                    <a:bodyPr/>
                    <a:lstStyle/>
                    <a:p>
                      <a:pPr indent="0" lvl="0" marL="0" rtl="0" algn="ctr">
                        <a:spcBef>
                          <a:spcPts val="0"/>
                        </a:spcBef>
                        <a:spcAft>
                          <a:spcPts val="0"/>
                        </a:spcAft>
                        <a:buNone/>
                      </a:pPr>
                      <a:r>
                        <a:rPr b="1" lang="en-IN" sz="1500">
                          <a:solidFill>
                            <a:schemeClr val="lt1"/>
                          </a:solidFill>
                          <a:latin typeface="Calibri"/>
                          <a:ea typeface="Calibri"/>
                          <a:cs typeface="Calibri"/>
                          <a:sym typeface="Calibri"/>
                        </a:rPr>
                        <a:t>Decision Trees</a:t>
                      </a:r>
                      <a:endParaRPr b="1" sz="1500">
                        <a:solidFill>
                          <a:schemeClr val="lt1"/>
                        </a:solidFill>
                        <a:latin typeface="Calibri"/>
                        <a:ea typeface="Calibri"/>
                        <a:cs typeface="Calibri"/>
                        <a:sym typeface="Calibri"/>
                      </a:endParaRPr>
                    </a:p>
                  </a:txBody>
                  <a:tcPr marT="91425" marB="91425" marR="91425" marL="91425" anchor="ctr"/>
                </a:tc>
                <a:tc>
                  <a:txBody>
                    <a:bodyPr/>
                    <a:lstStyle/>
                    <a:p>
                      <a:pPr indent="0" lvl="0" marL="0" rtl="0" algn="l">
                        <a:spcBef>
                          <a:spcPts val="0"/>
                        </a:spcBef>
                        <a:spcAft>
                          <a:spcPts val="0"/>
                        </a:spcAft>
                        <a:buNone/>
                      </a:pPr>
                      <a:r>
                        <a:rPr b="1" lang="en-IN" sz="1500">
                          <a:solidFill>
                            <a:schemeClr val="lt1"/>
                          </a:solidFill>
                          <a:latin typeface="Calibri"/>
                          <a:ea typeface="Calibri"/>
                          <a:cs typeface="Calibri"/>
                          <a:sym typeface="Calibri"/>
                        </a:rPr>
                        <a:t>ccp_alpha=0.001, criterion = 'entropy', max_depth = 10, max_features = 0.9, min_samples_leaf = 6, min_samples_split = 15</a:t>
                      </a:r>
                      <a:endParaRPr b="1" sz="1500">
                        <a:solidFill>
                          <a:schemeClr val="lt1"/>
                        </a:solidFill>
                        <a:latin typeface="Calibri"/>
                        <a:ea typeface="Calibri"/>
                        <a:cs typeface="Calibri"/>
                        <a:sym typeface="Calibri"/>
                      </a:endParaRPr>
                    </a:p>
                  </a:txBody>
                  <a:tcPr marT="91425" marB="91425" marR="91425" marL="91425" anchor="ctr"/>
                </a:tc>
              </a:tr>
            </a:tbl>
          </a:graphicData>
        </a:graphic>
      </p:graphicFrame>
      <p:sp>
        <p:nvSpPr>
          <p:cNvPr id="535" name="Google Shape;535;gc788faeade_4_4"/>
          <p:cNvSpPr txBox="1"/>
          <p:nvPr/>
        </p:nvSpPr>
        <p:spPr>
          <a:xfrm>
            <a:off x="1682275" y="460288"/>
            <a:ext cx="9295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2000">
                <a:solidFill>
                  <a:schemeClr val="lt1"/>
                </a:solidFill>
                <a:latin typeface="Calibri"/>
                <a:ea typeface="Calibri"/>
                <a:cs typeface="Calibri"/>
                <a:sym typeface="Calibri"/>
              </a:rPr>
              <a:t>GridSearch Parameters</a:t>
            </a:r>
            <a:endParaRPr/>
          </a:p>
        </p:txBody>
      </p:sp>
      <p:cxnSp>
        <p:nvCxnSpPr>
          <p:cNvPr id="536" name="Google Shape;536;gc788faeade_4_4"/>
          <p:cNvCxnSpPr/>
          <p:nvPr/>
        </p:nvCxnSpPr>
        <p:spPr>
          <a:xfrm>
            <a:off x="3646850" y="382675"/>
            <a:ext cx="5217600" cy="11400"/>
          </a:xfrm>
          <a:prstGeom prst="straightConnector1">
            <a:avLst/>
          </a:prstGeom>
          <a:noFill/>
          <a:ln cap="flat" cmpd="sng" w="28575">
            <a:solidFill>
              <a:srgbClr val="CC4125"/>
            </a:solidFill>
            <a:prstDash val="solid"/>
            <a:round/>
            <a:headEnd len="med" w="med" type="none"/>
            <a:tailEnd len="med" w="med" type="none"/>
          </a:ln>
        </p:spPr>
      </p:cxnSp>
      <p:cxnSp>
        <p:nvCxnSpPr>
          <p:cNvPr id="537" name="Google Shape;537;gc788faeade_4_4"/>
          <p:cNvCxnSpPr/>
          <p:nvPr/>
        </p:nvCxnSpPr>
        <p:spPr>
          <a:xfrm>
            <a:off x="3646850" y="967350"/>
            <a:ext cx="5217600" cy="11400"/>
          </a:xfrm>
          <a:prstGeom prst="straightConnector1">
            <a:avLst/>
          </a:prstGeom>
          <a:noFill/>
          <a:ln cap="flat" cmpd="sng" w="28575">
            <a:solidFill>
              <a:srgbClr val="CC4125"/>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41" name="Shape 541"/>
        <p:cNvGrpSpPr/>
        <p:nvPr/>
      </p:nvGrpSpPr>
      <p:grpSpPr>
        <a:xfrm>
          <a:off x="0" y="0"/>
          <a:ext cx="0" cy="0"/>
          <a:chOff x="0" y="0"/>
          <a:chExt cx="0" cy="0"/>
        </a:xfrm>
      </p:grpSpPr>
      <p:sp>
        <p:nvSpPr>
          <p:cNvPr id="542" name="Google Shape;542;gc788faeade_4_9"/>
          <p:cNvSpPr/>
          <p:nvPr/>
        </p:nvSpPr>
        <p:spPr>
          <a:xfrm>
            <a:off x="0" y="0"/>
            <a:ext cx="12192000" cy="68580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3" name="Google Shape;543;gc788faeade_4_9"/>
          <p:cNvSpPr txBox="1"/>
          <p:nvPr/>
        </p:nvSpPr>
        <p:spPr>
          <a:xfrm>
            <a:off x="1866850" y="563150"/>
            <a:ext cx="8755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2000">
                <a:solidFill>
                  <a:srgbClr val="FFFFFF"/>
                </a:solidFill>
                <a:latin typeface="Calibri"/>
                <a:ea typeface="Calibri"/>
                <a:cs typeface="Calibri"/>
                <a:sym typeface="Calibri"/>
              </a:rPr>
              <a:t>Intuition behind class weights for RMF</a:t>
            </a:r>
            <a:endParaRPr sz="2000">
              <a:solidFill>
                <a:srgbClr val="FFFFFF"/>
              </a:solidFill>
              <a:latin typeface="Calibri"/>
              <a:ea typeface="Calibri"/>
              <a:cs typeface="Calibri"/>
              <a:sym typeface="Calibri"/>
            </a:endParaRPr>
          </a:p>
        </p:txBody>
      </p:sp>
      <p:cxnSp>
        <p:nvCxnSpPr>
          <p:cNvPr id="544" name="Google Shape;544;gc788faeade_4_9"/>
          <p:cNvCxnSpPr/>
          <p:nvPr/>
        </p:nvCxnSpPr>
        <p:spPr>
          <a:xfrm>
            <a:off x="3435400" y="1055750"/>
            <a:ext cx="5217600" cy="11400"/>
          </a:xfrm>
          <a:prstGeom prst="straightConnector1">
            <a:avLst/>
          </a:prstGeom>
          <a:noFill/>
          <a:ln cap="flat" cmpd="sng" w="28575">
            <a:solidFill>
              <a:srgbClr val="CC4125"/>
            </a:solidFill>
            <a:prstDash val="solid"/>
            <a:round/>
            <a:headEnd len="med" w="med" type="none"/>
            <a:tailEnd len="med" w="med" type="none"/>
          </a:ln>
        </p:spPr>
      </p:cxnSp>
      <p:cxnSp>
        <p:nvCxnSpPr>
          <p:cNvPr id="545" name="Google Shape;545;gc788faeade_4_9"/>
          <p:cNvCxnSpPr/>
          <p:nvPr/>
        </p:nvCxnSpPr>
        <p:spPr>
          <a:xfrm>
            <a:off x="3487200" y="563150"/>
            <a:ext cx="5217600" cy="11400"/>
          </a:xfrm>
          <a:prstGeom prst="straightConnector1">
            <a:avLst/>
          </a:prstGeom>
          <a:noFill/>
          <a:ln cap="flat" cmpd="sng" w="28575">
            <a:solidFill>
              <a:srgbClr val="CC4125"/>
            </a:solidFill>
            <a:prstDash val="solid"/>
            <a:round/>
            <a:headEnd len="med" w="med" type="none"/>
            <a:tailEnd len="med" w="med" type="none"/>
          </a:ln>
        </p:spPr>
      </p:cxnSp>
      <p:sp>
        <p:nvSpPr>
          <p:cNvPr id="546" name="Google Shape;546;gc788faeade_4_9"/>
          <p:cNvSpPr txBox="1"/>
          <p:nvPr/>
        </p:nvSpPr>
        <p:spPr>
          <a:xfrm>
            <a:off x="941150" y="1618125"/>
            <a:ext cx="10584000" cy="438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IN" sz="2000">
                <a:solidFill>
                  <a:srgbClr val="FFFFFF"/>
                </a:solidFill>
                <a:latin typeface="Calibri"/>
                <a:ea typeface="Calibri"/>
                <a:cs typeface="Calibri"/>
                <a:sym typeface="Calibri"/>
              </a:rPr>
              <a:t>A simple technique for modifying a decision tree for imbalanced classification is to change the weight that each class has when calculating the “impurity” score of a chosen split point.</a:t>
            </a:r>
            <a:endParaRPr sz="2000">
              <a:solidFill>
                <a:srgbClr val="FFFFFF"/>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2000">
              <a:solidFill>
                <a:srgbClr val="FFFFFF"/>
              </a:solidFill>
              <a:latin typeface="Calibri"/>
              <a:ea typeface="Calibri"/>
              <a:cs typeface="Calibri"/>
              <a:sym typeface="Calibri"/>
            </a:endParaRPr>
          </a:p>
          <a:p>
            <a:pPr indent="0" lvl="0" marL="0" rtl="0" algn="l">
              <a:lnSpc>
                <a:spcPct val="115000"/>
              </a:lnSpc>
              <a:spcBef>
                <a:spcPts val="0"/>
              </a:spcBef>
              <a:spcAft>
                <a:spcPts val="0"/>
              </a:spcAft>
              <a:buNone/>
            </a:pPr>
            <a:r>
              <a:rPr lang="en-IN" sz="2000">
                <a:solidFill>
                  <a:srgbClr val="FFFFFF"/>
                </a:solidFill>
                <a:latin typeface="Calibri"/>
                <a:ea typeface="Calibri"/>
                <a:cs typeface="Calibri"/>
                <a:sym typeface="Calibri"/>
              </a:rPr>
              <a:t>This modification of random forest is referred to as Weighted Random Forest and can be achieved by setting the class_weight argument on the RandomForestClassifier class.</a:t>
            </a:r>
            <a:endParaRPr sz="2000">
              <a:solidFill>
                <a:srgbClr val="FFFFFF"/>
              </a:solidFill>
              <a:latin typeface="Calibri"/>
              <a:ea typeface="Calibri"/>
              <a:cs typeface="Calibri"/>
              <a:sym typeface="Calibri"/>
            </a:endParaRPr>
          </a:p>
          <a:p>
            <a:pPr indent="0" lvl="0" marL="0" rtl="0" algn="l">
              <a:lnSpc>
                <a:spcPct val="115000"/>
              </a:lnSpc>
              <a:spcBef>
                <a:spcPts val="0"/>
              </a:spcBef>
              <a:spcAft>
                <a:spcPts val="0"/>
              </a:spcAft>
              <a:buNone/>
            </a:pPr>
            <a:r>
              <a:t/>
            </a:r>
            <a:endParaRPr sz="2000">
              <a:solidFill>
                <a:srgbClr val="FFFFFF"/>
              </a:solidFill>
              <a:latin typeface="Calibri"/>
              <a:ea typeface="Calibri"/>
              <a:cs typeface="Calibri"/>
              <a:sym typeface="Calibri"/>
            </a:endParaRPr>
          </a:p>
          <a:p>
            <a:pPr indent="0" lvl="0" marL="0" rtl="0" algn="l">
              <a:lnSpc>
                <a:spcPct val="115000"/>
              </a:lnSpc>
              <a:spcBef>
                <a:spcPts val="0"/>
              </a:spcBef>
              <a:spcAft>
                <a:spcPts val="0"/>
              </a:spcAft>
              <a:buNone/>
            </a:pPr>
            <a:r>
              <a:rPr lang="en-IN" sz="2000">
                <a:solidFill>
                  <a:srgbClr val="FFFFFF"/>
                </a:solidFill>
                <a:latin typeface="Calibri"/>
                <a:ea typeface="Calibri"/>
                <a:cs typeface="Calibri"/>
                <a:sym typeface="Calibri"/>
              </a:rPr>
              <a:t>From the confusion matrices, we observed that even after using the ‘balanced’ function, very few observations were being labelled as ‘very high’. This is a concern for us, as these are the songs which will generate highest revenue, this stems originally from the lesser number of “very high” labelled songs in the dataset.</a:t>
            </a:r>
            <a:endParaRPr sz="2000">
              <a:solidFill>
                <a:srgbClr val="FFFFFF"/>
              </a:solidFill>
              <a:latin typeface="Calibri"/>
              <a:ea typeface="Calibri"/>
              <a:cs typeface="Calibri"/>
              <a:sym typeface="Calibri"/>
            </a:endParaRPr>
          </a:p>
          <a:p>
            <a:pPr indent="0" lvl="0" marL="0" rtl="0" algn="l">
              <a:lnSpc>
                <a:spcPct val="115000"/>
              </a:lnSpc>
              <a:spcBef>
                <a:spcPts val="0"/>
              </a:spcBef>
              <a:spcAft>
                <a:spcPts val="0"/>
              </a:spcAft>
              <a:buNone/>
            </a:pPr>
            <a:r>
              <a:t/>
            </a:r>
            <a:endParaRPr sz="2000">
              <a:solidFill>
                <a:srgbClr val="FFFFFF"/>
              </a:solidFill>
              <a:latin typeface="Calibri"/>
              <a:ea typeface="Calibri"/>
              <a:cs typeface="Calibri"/>
              <a:sym typeface="Calibri"/>
            </a:endParaRPr>
          </a:p>
          <a:p>
            <a:pPr indent="0" lvl="0" marL="0" rtl="0" algn="ctr">
              <a:lnSpc>
                <a:spcPct val="115000"/>
              </a:lnSpc>
              <a:spcBef>
                <a:spcPts val="0"/>
              </a:spcBef>
              <a:spcAft>
                <a:spcPts val="0"/>
              </a:spcAft>
              <a:buClr>
                <a:schemeClr val="dk1"/>
              </a:buClr>
              <a:buSzPts val="1100"/>
              <a:buFont typeface="Arial"/>
              <a:buNone/>
            </a:pPr>
            <a:r>
              <a:rPr lang="en-IN" sz="2000">
                <a:solidFill>
                  <a:srgbClr val="FFFFFF"/>
                </a:solidFill>
                <a:latin typeface="Calibri"/>
                <a:ea typeface="Calibri"/>
                <a:cs typeface="Calibri"/>
                <a:sym typeface="Calibri"/>
              </a:rPr>
              <a:t>The final chosen weights were: class_weight = {0:4, 1:4, 2:4, 3:7, 4:35}</a:t>
            </a:r>
            <a:endParaRPr sz="2000">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4" name="Shape 64"/>
        <p:cNvGrpSpPr/>
        <p:nvPr/>
      </p:nvGrpSpPr>
      <p:grpSpPr>
        <a:xfrm>
          <a:off x="0" y="0"/>
          <a:ext cx="0" cy="0"/>
          <a:chOff x="0" y="0"/>
          <a:chExt cx="0" cy="0"/>
        </a:xfrm>
      </p:grpSpPr>
      <p:sp>
        <p:nvSpPr>
          <p:cNvPr id="65" name="Google Shape;65;gc998fc1b45_0_137"/>
          <p:cNvSpPr/>
          <p:nvPr/>
        </p:nvSpPr>
        <p:spPr>
          <a:xfrm>
            <a:off x="1275900" y="516100"/>
            <a:ext cx="10835400" cy="60897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IN">
                <a:solidFill>
                  <a:schemeClr val="lt1"/>
                </a:solidFill>
                <a:latin typeface="Calibri"/>
                <a:ea typeface="Calibri"/>
                <a:cs typeface="Calibri"/>
                <a:sym typeface="Calibri"/>
              </a:rPr>
              <a:t> </a:t>
            </a:r>
            <a:endParaRPr b="1">
              <a:solidFill>
                <a:schemeClr val="lt1"/>
              </a:solidFill>
              <a:latin typeface="Calibri"/>
              <a:ea typeface="Calibri"/>
              <a:cs typeface="Calibri"/>
              <a:sym typeface="Calibri"/>
            </a:endParaRPr>
          </a:p>
        </p:txBody>
      </p:sp>
      <p:sp>
        <p:nvSpPr>
          <p:cNvPr id="66" name="Google Shape;66;gc998fc1b45_0_137"/>
          <p:cNvSpPr/>
          <p:nvPr/>
        </p:nvSpPr>
        <p:spPr>
          <a:xfrm>
            <a:off x="0" y="0"/>
            <a:ext cx="1275900" cy="6849600"/>
          </a:xfrm>
          <a:prstGeom prst="rect">
            <a:avLst/>
          </a:prstGeom>
          <a:solidFill>
            <a:srgbClr val="7F7F7F">
              <a:alpha val="258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7" name="Google Shape;67;gc998fc1b45_0_137"/>
          <p:cNvSpPr txBox="1"/>
          <p:nvPr/>
        </p:nvSpPr>
        <p:spPr>
          <a:xfrm>
            <a:off x="-23400" y="1256600"/>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1300" u="none" cap="none" strike="noStrike">
                <a:solidFill>
                  <a:srgbClr val="FFFFFF"/>
                </a:solidFill>
                <a:latin typeface="Calibri"/>
                <a:ea typeface="Calibri"/>
                <a:cs typeface="Calibri"/>
                <a:sym typeface="Calibri"/>
              </a:rPr>
              <a:t>Exploratory</a:t>
            </a:r>
            <a:endParaRPr b="1" sz="1300">
              <a:solidFill>
                <a:srgbClr val="FFFFFF"/>
              </a:solidFill>
              <a:latin typeface="Calibri"/>
              <a:ea typeface="Calibri"/>
              <a:cs typeface="Calibri"/>
              <a:sym typeface="Calibri"/>
            </a:endParaRPr>
          </a:p>
          <a:p>
            <a:pPr indent="0" lvl="0" marL="0" marR="0" rtl="0" algn="ctr">
              <a:spcBef>
                <a:spcPts val="0"/>
              </a:spcBef>
              <a:spcAft>
                <a:spcPts val="0"/>
              </a:spcAft>
              <a:buNone/>
            </a:pPr>
            <a:r>
              <a:rPr b="1" i="0" lang="en-IN" sz="1300" u="none" cap="none" strike="noStrike">
                <a:solidFill>
                  <a:srgbClr val="FFFFFF"/>
                </a:solidFill>
                <a:latin typeface="Calibri"/>
                <a:ea typeface="Calibri"/>
                <a:cs typeface="Calibri"/>
                <a:sym typeface="Calibri"/>
              </a:rPr>
              <a:t>Data Analysis</a:t>
            </a:r>
            <a:endParaRPr b="1" sz="900">
              <a:solidFill>
                <a:srgbClr val="FFFFFF"/>
              </a:solidFill>
            </a:endParaRPr>
          </a:p>
        </p:txBody>
      </p:sp>
      <p:sp>
        <p:nvSpPr>
          <p:cNvPr id="68" name="Google Shape;68;gc998fc1b45_0_137"/>
          <p:cNvSpPr txBox="1"/>
          <p:nvPr/>
        </p:nvSpPr>
        <p:spPr>
          <a:xfrm>
            <a:off x="-23395" y="2956275"/>
            <a:ext cx="12303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a:solidFill>
                  <a:srgbClr val="FFFFFF"/>
                </a:solidFill>
                <a:latin typeface="Calibri"/>
                <a:ea typeface="Calibri"/>
                <a:cs typeface="Calibri"/>
                <a:sym typeface="Calibri"/>
              </a:rPr>
              <a:t>Feature </a:t>
            </a:r>
            <a:br>
              <a:rPr b="1" lang="en-IN">
                <a:solidFill>
                  <a:srgbClr val="FFFFFF"/>
                </a:solidFill>
                <a:latin typeface="Calibri"/>
                <a:ea typeface="Calibri"/>
                <a:cs typeface="Calibri"/>
                <a:sym typeface="Calibri"/>
              </a:rPr>
            </a:br>
            <a:r>
              <a:rPr b="1" lang="en-IN">
                <a:solidFill>
                  <a:srgbClr val="FFFFFF"/>
                </a:solidFill>
                <a:latin typeface="Calibri"/>
                <a:ea typeface="Calibri"/>
                <a:cs typeface="Calibri"/>
                <a:sym typeface="Calibri"/>
              </a:rPr>
              <a:t>Engineering</a:t>
            </a:r>
            <a:endParaRPr b="1">
              <a:solidFill>
                <a:srgbClr val="FFFFFF"/>
              </a:solidFill>
              <a:latin typeface="Calibri"/>
              <a:ea typeface="Calibri"/>
              <a:cs typeface="Calibri"/>
              <a:sym typeface="Calibri"/>
            </a:endParaRPr>
          </a:p>
        </p:txBody>
      </p:sp>
      <p:pic>
        <p:nvPicPr>
          <p:cNvPr id="69" name="Google Shape;69;gc998fc1b45_0_137"/>
          <p:cNvPicPr preferRelativeResize="0"/>
          <p:nvPr/>
        </p:nvPicPr>
        <p:blipFill>
          <a:blip r:embed="rId4">
            <a:alphaModFix/>
          </a:blip>
          <a:stretch>
            <a:fillRect/>
          </a:stretch>
        </p:blipFill>
        <p:spPr>
          <a:xfrm>
            <a:off x="88975" y="156200"/>
            <a:ext cx="1005550" cy="1005577"/>
          </a:xfrm>
          <a:prstGeom prst="rect">
            <a:avLst/>
          </a:prstGeom>
          <a:noFill/>
          <a:ln>
            <a:noFill/>
          </a:ln>
        </p:spPr>
      </p:pic>
      <p:pic>
        <p:nvPicPr>
          <p:cNvPr id="70" name="Google Shape;70;gc998fc1b45_0_137"/>
          <p:cNvPicPr preferRelativeResize="0"/>
          <p:nvPr/>
        </p:nvPicPr>
        <p:blipFill>
          <a:blip r:embed="rId5">
            <a:alphaModFix/>
          </a:blip>
          <a:stretch>
            <a:fillRect/>
          </a:stretch>
        </p:blipFill>
        <p:spPr>
          <a:xfrm>
            <a:off x="174820" y="1935788"/>
            <a:ext cx="833875" cy="833900"/>
          </a:xfrm>
          <a:prstGeom prst="rect">
            <a:avLst/>
          </a:prstGeom>
          <a:noFill/>
          <a:ln>
            <a:noFill/>
          </a:ln>
        </p:spPr>
      </p:pic>
      <p:pic>
        <p:nvPicPr>
          <p:cNvPr id="71" name="Google Shape;71;gc998fc1b45_0_137"/>
          <p:cNvPicPr preferRelativeResize="0"/>
          <p:nvPr/>
        </p:nvPicPr>
        <p:blipFill>
          <a:blip r:embed="rId6">
            <a:alphaModFix/>
          </a:blip>
          <a:stretch>
            <a:fillRect/>
          </a:stretch>
        </p:blipFill>
        <p:spPr>
          <a:xfrm>
            <a:off x="88975" y="3454063"/>
            <a:ext cx="1005550" cy="1097975"/>
          </a:xfrm>
          <a:prstGeom prst="rect">
            <a:avLst/>
          </a:prstGeom>
          <a:noFill/>
          <a:ln>
            <a:noFill/>
          </a:ln>
        </p:spPr>
      </p:pic>
      <p:sp>
        <p:nvSpPr>
          <p:cNvPr id="72" name="Google Shape;72;gc998fc1b45_0_137"/>
          <p:cNvSpPr txBox="1"/>
          <p:nvPr/>
        </p:nvSpPr>
        <p:spPr>
          <a:xfrm>
            <a:off x="22788" y="4552025"/>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Classification</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Models</a:t>
            </a:r>
            <a:endParaRPr b="1" sz="900">
              <a:solidFill>
                <a:srgbClr val="FFFFFF"/>
              </a:solidFill>
            </a:endParaRPr>
          </a:p>
        </p:txBody>
      </p:sp>
      <p:pic>
        <p:nvPicPr>
          <p:cNvPr id="73" name="Google Shape;73;gc998fc1b45_0_137"/>
          <p:cNvPicPr preferRelativeResize="0"/>
          <p:nvPr/>
        </p:nvPicPr>
        <p:blipFill>
          <a:blip r:embed="rId7">
            <a:alphaModFix/>
          </a:blip>
          <a:stretch>
            <a:fillRect/>
          </a:stretch>
        </p:blipFill>
        <p:spPr>
          <a:xfrm>
            <a:off x="3137" y="5173750"/>
            <a:ext cx="1005550" cy="1005571"/>
          </a:xfrm>
          <a:prstGeom prst="rect">
            <a:avLst/>
          </a:prstGeom>
          <a:noFill/>
          <a:ln>
            <a:noFill/>
          </a:ln>
        </p:spPr>
      </p:pic>
      <p:sp>
        <p:nvSpPr>
          <p:cNvPr id="74" name="Google Shape;74;gc998fc1b45_0_137"/>
          <p:cNvSpPr txBox="1"/>
          <p:nvPr/>
        </p:nvSpPr>
        <p:spPr>
          <a:xfrm>
            <a:off x="22788" y="6308450"/>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Revenue</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Constraint</a:t>
            </a:r>
            <a:endParaRPr b="1" sz="900">
              <a:solidFill>
                <a:srgbClr val="FFFFFF"/>
              </a:solidFill>
            </a:endParaRPr>
          </a:p>
        </p:txBody>
      </p:sp>
      <p:sp>
        <p:nvSpPr>
          <p:cNvPr id="75" name="Google Shape;75;gc998fc1b45_0_137"/>
          <p:cNvSpPr/>
          <p:nvPr/>
        </p:nvSpPr>
        <p:spPr>
          <a:xfrm>
            <a:off x="45575" y="1844025"/>
            <a:ext cx="1230300" cy="49569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76" name="Google Shape;76;gc998fc1b45_0_137"/>
          <p:cNvSpPr/>
          <p:nvPr/>
        </p:nvSpPr>
        <p:spPr>
          <a:xfrm>
            <a:off x="3546325" y="1786800"/>
            <a:ext cx="419400" cy="1734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gc998fc1b45_0_137"/>
          <p:cNvSpPr txBox="1"/>
          <p:nvPr/>
        </p:nvSpPr>
        <p:spPr>
          <a:xfrm>
            <a:off x="1527588" y="2368413"/>
            <a:ext cx="2033100" cy="646500"/>
          </a:xfrm>
          <a:prstGeom prst="rect">
            <a:avLst/>
          </a:prstGeom>
          <a:solidFill>
            <a:srgbClr val="0000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1500">
                <a:solidFill>
                  <a:srgbClr val="FFFFFF"/>
                </a:solidFill>
                <a:latin typeface="Calibri"/>
                <a:ea typeface="Calibri"/>
                <a:cs typeface="Calibri"/>
                <a:sym typeface="Calibri"/>
              </a:rPr>
              <a:t> Music belonging </a:t>
            </a:r>
            <a:endParaRPr b="1" sz="1500">
              <a:solidFill>
                <a:srgbClr val="FFFFFF"/>
              </a:solidFill>
              <a:latin typeface="Calibri"/>
              <a:ea typeface="Calibri"/>
              <a:cs typeface="Calibri"/>
              <a:sym typeface="Calibri"/>
            </a:endParaRPr>
          </a:p>
          <a:p>
            <a:pPr indent="0" lvl="0" marL="0" rtl="0" algn="ctr">
              <a:spcBef>
                <a:spcPts val="0"/>
              </a:spcBef>
              <a:spcAft>
                <a:spcPts val="0"/>
              </a:spcAft>
              <a:buNone/>
            </a:pPr>
            <a:r>
              <a:rPr b="1" lang="en-IN" sz="1500">
                <a:solidFill>
                  <a:srgbClr val="FFFFFF"/>
                </a:solidFill>
                <a:latin typeface="Calibri"/>
                <a:ea typeface="Calibri"/>
                <a:cs typeface="Calibri"/>
                <a:sym typeface="Calibri"/>
              </a:rPr>
              <a:t>5 categories</a:t>
            </a:r>
            <a:endParaRPr b="1" sz="1500">
              <a:solidFill>
                <a:srgbClr val="FFFFFF"/>
              </a:solidFill>
              <a:latin typeface="Calibri"/>
              <a:ea typeface="Calibri"/>
              <a:cs typeface="Calibri"/>
              <a:sym typeface="Calibri"/>
            </a:endParaRPr>
          </a:p>
        </p:txBody>
      </p:sp>
      <p:pic>
        <p:nvPicPr>
          <p:cNvPr id="78" name="Google Shape;78;gc998fc1b45_0_137"/>
          <p:cNvPicPr preferRelativeResize="0"/>
          <p:nvPr/>
        </p:nvPicPr>
        <p:blipFill>
          <a:blip r:embed="rId8">
            <a:alphaModFix/>
          </a:blip>
          <a:stretch>
            <a:fillRect/>
          </a:stretch>
        </p:blipFill>
        <p:spPr>
          <a:xfrm>
            <a:off x="4073775" y="1723950"/>
            <a:ext cx="709200" cy="709200"/>
          </a:xfrm>
          <a:prstGeom prst="rect">
            <a:avLst/>
          </a:prstGeom>
          <a:noFill/>
          <a:ln>
            <a:noFill/>
          </a:ln>
        </p:spPr>
      </p:pic>
      <p:pic>
        <p:nvPicPr>
          <p:cNvPr id="79" name="Google Shape;79;gc998fc1b45_0_137"/>
          <p:cNvPicPr preferRelativeResize="0"/>
          <p:nvPr/>
        </p:nvPicPr>
        <p:blipFill>
          <a:blip r:embed="rId9">
            <a:alphaModFix/>
          </a:blip>
          <a:stretch>
            <a:fillRect/>
          </a:stretch>
        </p:blipFill>
        <p:spPr>
          <a:xfrm>
            <a:off x="4947063" y="1816950"/>
            <a:ext cx="523200" cy="523200"/>
          </a:xfrm>
          <a:prstGeom prst="rect">
            <a:avLst/>
          </a:prstGeom>
          <a:noFill/>
          <a:ln>
            <a:noFill/>
          </a:ln>
        </p:spPr>
      </p:pic>
      <p:pic>
        <p:nvPicPr>
          <p:cNvPr id="80" name="Google Shape;80;gc998fc1b45_0_137"/>
          <p:cNvPicPr preferRelativeResize="0"/>
          <p:nvPr/>
        </p:nvPicPr>
        <p:blipFill>
          <a:blip r:embed="rId10">
            <a:alphaModFix/>
          </a:blip>
          <a:stretch>
            <a:fillRect/>
          </a:stretch>
        </p:blipFill>
        <p:spPr>
          <a:xfrm>
            <a:off x="4991238" y="1226363"/>
            <a:ext cx="523200" cy="523200"/>
          </a:xfrm>
          <a:prstGeom prst="rect">
            <a:avLst/>
          </a:prstGeom>
          <a:noFill/>
          <a:ln>
            <a:noFill/>
          </a:ln>
        </p:spPr>
      </p:pic>
      <p:pic>
        <p:nvPicPr>
          <p:cNvPr id="81" name="Google Shape;81;gc998fc1b45_0_137"/>
          <p:cNvPicPr preferRelativeResize="0"/>
          <p:nvPr/>
        </p:nvPicPr>
        <p:blipFill>
          <a:blip r:embed="rId11">
            <a:alphaModFix/>
          </a:blip>
          <a:stretch>
            <a:fillRect/>
          </a:stretch>
        </p:blipFill>
        <p:spPr>
          <a:xfrm>
            <a:off x="1976900" y="1110775"/>
            <a:ext cx="591900" cy="591900"/>
          </a:xfrm>
          <a:prstGeom prst="rect">
            <a:avLst/>
          </a:prstGeom>
          <a:noFill/>
          <a:ln>
            <a:noFill/>
          </a:ln>
        </p:spPr>
      </p:pic>
      <p:pic>
        <p:nvPicPr>
          <p:cNvPr id="82" name="Google Shape;82;gc998fc1b45_0_137"/>
          <p:cNvPicPr preferRelativeResize="0"/>
          <p:nvPr/>
        </p:nvPicPr>
        <p:blipFill>
          <a:blip r:embed="rId11">
            <a:alphaModFix/>
          </a:blip>
          <a:stretch>
            <a:fillRect/>
          </a:stretch>
        </p:blipFill>
        <p:spPr>
          <a:xfrm>
            <a:off x="2612926" y="1110774"/>
            <a:ext cx="591900" cy="591900"/>
          </a:xfrm>
          <a:prstGeom prst="rect">
            <a:avLst/>
          </a:prstGeom>
          <a:noFill/>
          <a:ln>
            <a:noFill/>
          </a:ln>
        </p:spPr>
      </p:pic>
      <p:pic>
        <p:nvPicPr>
          <p:cNvPr id="83" name="Google Shape;83;gc998fc1b45_0_137"/>
          <p:cNvPicPr preferRelativeResize="0"/>
          <p:nvPr/>
        </p:nvPicPr>
        <p:blipFill>
          <a:blip r:embed="rId11">
            <a:alphaModFix/>
          </a:blip>
          <a:stretch>
            <a:fillRect/>
          </a:stretch>
        </p:blipFill>
        <p:spPr>
          <a:xfrm>
            <a:off x="2846400" y="1723851"/>
            <a:ext cx="591900" cy="591900"/>
          </a:xfrm>
          <a:prstGeom prst="rect">
            <a:avLst/>
          </a:prstGeom>
          <a:noFill/>
          <a:ln>
            <a:noFill/>
          </a:ln>
        </p:spPr>
      </p:pic>
      <p:pic>
        <p:nvPicPr>
          <p:cNvPr id="84" name="Google Shape;84;gc998fc1b45_0_137"/>
          <p:cNvPicPr preferRelativeResize="0"/>
          <p:nvPr/>
        </p:nvPicPr>
        <p:blipFill>
          <a:blip r:embed="rId11">
            <a:alphaModFix/>
          </a:blip>
          <a:stretch>
            <a:fillRect/>
          </a:stretch>
        </p:blipFill>
        <p:spPr>
          <a:xfrm>
            <a:off x="2239000" y="1723875"/>
            <a:ext cx="591900" cy="591872"/>
          </a:xfrm>
          <a:prstGeom prst="rect">
            <a:avLst/>
          </a:prstGeom>
          <a:noFill/>
          <a:ln>
            <a:noFill/>
          </a:ln>
        </p:spPr>
      </p:pic>
      <p:pic>
        <p:nvPicPr>
          <p:cNvPr id="85" name="Google Shape;85;gc998fc1b45_0_137"/>
          <p:cNvPicPr preferRelativeResize="0"/>
          <p:nvPr/>
        </p:nvPicPr>
        <p:blipFill>
          <a:blip r:embed="rId11">
            <a:alphaModFix/>
          </a:blip>
          <a:stretch>
            <a:fillRect/>
          </a:stretch>
        </p:blipFill>
        <p:spPr>
          <a:xfrm>
            <a:off x="1631598" y="1702675"/>
            <a:ext cx="591900" cy="591921"/>
          </a:xfrm>
          <a:prstGeom prst="rect">
            <a:avLst/>
          </a:prstGeom>
          <a:noFill/>
          <a:ln>
            <a:noFill/>
          </a:ln>
        </p:spPr>
      </p:pic>
      <p:pic>
        <p:nvPicPr>
          <p:cNvPr id="86" name="Google Shape;86;gc998fc1b45_0_137"/>
          <p:cNvPicPr preferRelativeResize="0"/>
          <p:nvPr/>
        </p:nvPicPr>
        <p:blipFill>
          <a:blip r:embed="rId12">
            <a:alphaModFix/>
          </a:blip>
          <a:stretch>
            <a:fillRect/>
          </a:stretch>
        </p:blipFill>
        <p:spPr>
          <a:xfrm>
            <a:off x="4242288" y="1188813"/>
            <a:ext cx="591900" cy="591900"/>
          </a:xfrm>
          <a:prstGeom prst="rect">
            <a:avLst/>
          </a:prstGeom>
          <a:noFill/>
          <a:ln>
            <a:noFill/>
          </a:ln>
        </p:spPr>
      </p:pic>
      <p:sp>
        <p:nvSpPr>
          <p:cNvPr id="87" name="Google Shape;87;gc998fc1b45_0_137"/>
          <p:cNvSpPr txBox="1"/>
          <p:nvPr/>
        </p:nvSpPr>
        <p:spPr>
          <a:xfrm>
            <a:off x="3965725" y="2380613"/>
            <a:ext cx="1891200" cy="6465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500">
                <a:solidFill>
                  <a:srgbClr val="FFFFFF"/>
                </a:solidFill>
                <a:latin typeface="Calibri"/>
                <a:ea typeface="Calibri"/>
                <a:cs typeface="Calibri"/>
                <a:sym typeface="Calibri"/>
              </a:rPr>
              <a:t>Audio Characteristics</a:t>
            </a:r>
            <a:endParaRPr b="1" sz="1500">
              <a:solidFill>
                <a:srgbClr val="FFFFFF"/>
              </a:solidFill>
              <a:latin typeface="Calibri"/>
              <a:ea typeface="Calibri"/>
              <a:cs typeface="Calibri"/>
              <a:sym typeface="Calibri"/>
            </a:endParaRPr>
          </a:p>
          <a:p>
            <a:pPr indent="0" lvl="0" marL="0" rtl="0" algn="l">
              <a:spcBef>
                <a:spcPts val="0"/>
              </a:spcBef>
              <a:spcAft>
                <a:spcPts val="0"/>
              </a:spcAft>
              <a:buNone/>
            </a:pPr>
            <a:r>
              <a:rPr b="1" lang="en-IN" sz="1500">
                <a:solidFill>
                  <a:srgbClr val="FFFFFF"/>
                </a:solidFill>
                <a:latin typeface="Calibri"/>
                <a:ea typeface="Calibri"/>
                <a:cs typeface="Calibri"/>
                <a:sym typeface="Calibri"/>
              </a:rPr>
              <a:t>          (features)</a:t>
            </a:r>
            <a:endParaRPr b="1" sz="1500">
              <a:solidFill>
                <a:srgbClr val="FFFFFF"/>
              </a:solidFill>
              <a:latin typeface="Calibri"/>
              <a:ea typeface="Calibri"/>
              <a:cs typeface="Calibri"/>
              <a:sym typeface="Calibri"/>
            </a:endParaRPr>
          </a:p>
        </p:txBody>
      </p:sp>
      <p:pic>
        <p:nvPicPr>
          <p:cNvPr id="88" name="Google Shape;88;gc998fc1b45_0_137"/>
          <p:cNvPicPr preferRelativeResize="0"/>
          <p:nvPr/>
        </p:nvPicPr>
        <p:blipFill>
          <a:blip r:embed="rId13">
            <a:alphaModFix/>
          </a:blip>
          <a:stretch>
            <a:fillRect/>
          </a:stretch>
        </p:blipFill>
        <p:spPr>
          <a:xfrm>
            <a:off x="6507675" y="1122950"/>
            <a:ext cx="1230300" cy="1230300"/>
          </a:xfrm>
          <a:prstGeom prst="rect">
            <a:avLst/>
          </a:prstGeom>
          <a:noFill/>
          <a:ln>
            <a:noFill/>
          </a:ln>
        </p:spPr>
      </p:pic>
      <p:sp>
        <p:nvSpPr>
          <p:cNvPr id="89" name="Google Shape;89;gc998fc1b45_0_137"/>
          <p:cNvSpPr txBox="1"/>
          <p:nvPr/>
        </p:nvSpPr>
        <p:spPr>
          <a:xfrm>
            <a:off x="6025859" y="2296550"/>
            <a:ext cx="2033100" cy="681000"/>
          </a:xfrm>
          <a:prstGeom prst="rect">
            <a:avLst/>
          </a:prstGeom>
          <a:solidFill>
            <a:srgbClr val="000000"/>
          </a:solidFill>
          <a:ln>
            <a:noFill/>
          </a:ln>
        </p:spPr>
        <p:txBody>
          <a:bodyPr anchorCtr="0" anchor="t" bIns="91425" lIns="91425" spcFirstLastPara="1" rIns="91425" wrap="square" tIns="91425">
            <a:spAutoFit/>
          </a:bodyPr>
          <a:lstStyle/>
          <a:p>
            <a:pPr indent="457200" lvl="0" marL="0" rtl="0" algn="l">
              <a:lnSpc>
                <a:spcPct val="115000"/>
              </a:lnSpc>
              <a:spcBef>
                <a:spcPts val="0"/>
              </a:spcBef>
              <a:spcAft>
                <a:spcPts val="0"/>
              </a:spcAft>
              <a:buNone/>
            </a:pPr>
            <a:r>
              <a:rPr b="1" lang="en-IN" sz="1500">
                <a:solidFill>
                  <a:srgbClr val="FFFFFF"/>
                </a:solidFill>
                <a:latin typeface="Calibri"/>
                <a:ea typeface="Calibri"/>
                <a:cs typeface="Calibri"/>
                <a:sym typeface="Calibri"/>
              </a:rPr>
              <a:t>Developing </a:t>
            </a:r>
            <a:endParaRPr b="1" sz="1500">
              <a:solidFill>
                <a:srgbClr val="FFFFFF"/>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IN" sz="1500">
                <a:solidFill>
                  <a:srgbClr val="FFFFFF"/>
                </a:solidFill>
                <a:latin typeface="Calibri"/>
                <a:ea typeface="Calibri"/>
                <a:cs typeface="Calibri"/>
                <a:sym typeface="Calibri"/>
              </a:rPr>
              <a:t>      forecasting model</a:t>
            </a:r>
            <a:endParaRPr b="1" sz="1800">
              <a:solidFill>
                <a:srgbClr val="FFFFFF"/>
              </a:solidFill>
              <a:latin typeface="Calibri"/>
              <a:ea typeface="Calibri"/>
              <a:cs typeface="Calibri"/>
              <a:sym typeface="Calibri"/>
            </a:endParaRPr>
          </a:p>
        </p:txBody>
      </p:sp>
      <p:pic>
        <p:nvPicPr>
          <p:cNvPr id="90" name="Google Shape;90;gc998fc1b45_0_137"/>
          <p:cNvPicPr preferRelativeResize="0"/>
          <p:nvPr/>
        </p:nvPicPr>
        <p:blipFill>
          <a:blip r:embed="rId14">
            <a:alphaModFix/>
          </a:blip>
          <a:stretch>
            <a:fillRect/>
          </a:stretch>
        </p:blipFill>
        <p:spPr>
          <a:xfrm>
            <a:off x="10441075" y="1189124"/>
            <a:ext cx="1097950" cy="1097950"/>
          </a:xfrm>
          <a:prstGeom prst="rect">
            <a:avLst/>
          </a:prstGeom>
          <a:noFill/>
          <a:ln>
            <a:noFill/>
          </a:ln>
        </p:spPr>
      </p:pic>
      <p:sp>
        <p:nvSpPr>
          <p:cNvPr id="91" name="Google Shape;91;gc998fc1b45_0_137"/>
          <p:cNvSpPr txBox="1"/>
          <p:nvPr/>
        </p:nvSpPr>
        <p:spPr>
          <a:xfrm>
            <a:off x="10049850" y="2429300"/>
            <a:ext cx="1802700" cy="4155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500">
                <a:solidFill>
                  <a:srgbClr val="FFFFFF"/>
                </a:solidFill>
                <a:latin typeface="Calibri"/>
                <a:ea typeface="Calibri"/>
                <a:cs typeface="Calibri"/>
                <a:sym typeface="Calibri"/>
              </a:rPr>
              <a:t>Maximizing revenue</a:t>
            </a:r>
            <a:endParaRPr b="1" sz="1500">
              <a:solidFill>
                <a:srgbClr val="FFFFFF"/>
              </a:solidFill>
              <a:latin typeface="Calibri"/>
              <a:ea typeface="Calibri"/>
              <a:cs typeface="Calibri"/>
              <a:sym typeface="Calibri"/>
            </a:endParaRPr>
          </a:p>
        </p:txBody>
      </p:sp>
      <p:sp>
        <p:nvSpPr>
          <p:cNvPr id="92" name="Google Shape;92;gc998fc1b45_0_137"/>
          <p:cNvSpPr txBox="1"/>
          <p:nvPr/>
        </p:nvSpPr>
        <p:spPr>
          <a:xfrm>
            <a:off x="3304550" y="219225"/>
            <a:ext cx="5433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IN" sz="2000">
                <a:solidFill>
                  <a:schemeClr val="lt1"/>
                </a:solidFill>
                <a:latin typeface="Calibri"/>
                <a:ea typeface="Calibri"/>
                <a:cs typeface="Calibri"/>
                <a:sym typeface="Calibri"/>
              </a:rPr>
              <a:t>Understanding the Data &amp; Problem Statement</a:t>
            </a:r>
            <a:endParaRPr>
              <a:latin typeface="Calibri"/>
              <a:ea typeface="Calibri"/>
              <a:cs typeface="Calibri"/>
              <a:sym typeface="Calibri"/>
            </a:endParaRPr>
          </a:p>
        </p:txBody>
      </p:sp>
      <p:sp>
        <p:nvSpPr>
          <p:cNvPr id="93" name="Google Shape;93;gc998fc1b45_0_137"/>
          <p:cNvSpPr/>
          <p:nvPr/>
        </p:nvSpPr>
        <p:spPr>
          <a:xfrm>
            <a:off x="2731425" y="3086288"/>
            <a:ext cx="3393900" cy="523200"/>
          </a:xfrm>
          <a:prstGeom prst="roundRect">
            <a:avLst>
              <a:gd fmla="val 16667" name="adj"/>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IN">
                <a:solidFill>
                  <a:srgbClr val="FFFFFF"/>
                </a:solidFill>
              </a:rPr>
              <a:t>Trends of a few audio characteristics</a:t>
            </a:r>
            <a:endParaRPr b="1">
              <a:solidFill>
                <a:srgbClr val="FFFFFF"/>
              </a:solidFill>
            </a:endParaRPr>
          </a:p>
        </p:txBody>
      </p:sp>
      <p:sp>
        <p:nvSpPr>
          <p:cNvPr id="94" name="Google Shape;94;gc998fc1b45_0_137"/>
          <p:cNvSpPr/>
          <p:nvPr/>
        </p:nvSpPr>
        <p:spPr>
          <a:xfrm>
            <a:off x="8738450" y="3067600"/>
            <a:ext cx="2648700" cy="523200"/>
          </a:xfrm>
          <a:prstGeom prst="roundRect">
            <a:avLst>
              <a:gd fmla="val 16667" name="adj"/>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pic>
        <p:nvPicPr>
          <p:cNvPr id="95" name="Google Shape;95;gc998fc1b45_0_137"/>
          <p:cNvPicPr preferRelativeResize="0"/>
          <p:nvPr/>
        </p:nvPicPr>
        <p:blipFill>
          <a:blip r:embed="rId15">
            <a:alphaModFix/>
          </a:blip>
          <a:stretch>
            <a:fillRect/>
          </a:stretch>
        </p:blipFill>
        <p:spPr>
          <a:xfrm>
            <a:off x="1682275" y="3757078"/>
            <a:ext cx="5607700" cy="2924947"/>
          </a:xfrm>
          <a:prstGeom prst="rect">
            <a:avLst/>
          </a:prstGeom>
          <a:noFill/>
          <a:ln>
            <a:noFill/>
          </a:ln>
        </p:spPr>
      </p:pic>
      <p:cxnSp>
        <p:nvCxnSpPr>
          <p:cNvPr id="96" name="Google Shape;96;gc998fc1b45_0_137"/>
          <p:cNvCxnSpPr/>
          <p:nvPr/>
        </p:nvCxnSpPr>
        <p:spPr>
          <a:xfrm>
            <a:off x="7696375" y="3690275"/>
            <a:ext cx="12900" cy="3003600"/>
          </a:xfrm>
          <a:prstGeom prst="straightConnector1">
            <a:avLst/>
          </a:prstGeom>
          <a:noFill/>
          <a:ln cap="flat" cmpd="sng" w="28575">
            <a:solidFill>
              <a:srgbClr val="FFFFFF"/>
            </a:solidFill>
            <a:prstDash val="solid"/>
            <a:round/>
            <a:headEnd len="med" w="med" type="none"/>
            <a:tailEnd len="med" w="med" type="none"/>
          </a:ln>
        </p:spPr>
      </p:cxnSp>
      <p:sp>
        <p:nvSpPr>
          <p:cNvPr id="97" name="Google Shape;97;gc998fc1b45_0_137"/>
          <p:cNvSpPr txBox="1"/>
          <p:nvPr/>
        </p:nvSpPr>
        <p:spPr>
          <a:xfrm>
            <a:off x="2504075" y="4493438"/>
            <a:ext cx="321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FFFF"/>
              </a:solidFill>
              <a:latin typeface="Calibri"/>
              <a:ea typeface="Calibri"/>
              <a:cs typeface="Calibri"/>
              <a:sym typeface="Calibri"/>
            </a:endParaRPr>
          </a:p>
        </p:txBody>
      </p:sp>
      <p:sp>
        <p:nvSpPr>
          <p:cNvPr id="98" name="Google Shape;98;gc998fc1b45_0_137"/>
          <p:cNvSpPr txBox="1"/>
          <p:nvPr/>
        </p:nvSpPr>
        <p:spPr>
          <a:xfrm>
            <a:off x="8841550" y="3121450"/>
            <a:ext cx="22962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1500">
                <a:solidFill>
                  <a:srgbClr val="FFFFFF"/>
                </a:solidFill>
                <a:latin typeface="Calibri"/>
                <a:ea typeface="Calibri"/>
                <a:cs typeface="Calibri"/>
                <a:sym typeface="Calibri"/>
              </a:rPr>
              <a:t>Insights</a:t>
            </a:r>
            <a:endParaRPr b="1" sz="1500">
              <a:solidFill>
                <a:srgbClr val="FFFFFF"/>
              </a:solidFill>
              <a:latin typeface="Calibri"/>
              <a:ea typeface="Calibri"/>
              <a:cs typeface="Calibri"/>
              <a:sym typeface="Calibri"/>
            </a:endParaRPr>
          </a:p>
        </p:txBody>
      </p:sp>
      <p:pic>
        <p:nvPicPr>
          <p:cNvPr id="99" name="Google Shape;99;gc998fc1b45_0_137"/>
          <p:cNvPicPr preferRelativeResize="0"/>
          <p:nvPr/>
        </p:nvPicPr>
        <p:blipFill>
          <a:blip r:embed="rId16">
            <a:alphaModFix/>
          </a:blip>
          <a:stretch>
            <a:fillRect/>
          </a:stretch>
        </p:blipFill>
        <p:spPr>
          <a:xfrm>
            <a:off x="8387000" y="1189125"/>
            <a:ext cx="1162400" cy="1097950"/>
          </a:xfrm>
          <a:prstGeom prst="rect">
            <a:avLst/>
          </a:prstGeom>
          <a:noFill/>
          <a:ln>
            <a:noFill/>
          </a:ln>
        </p:spPr>
      </p:pic>
      <p:sp>
        <p:nvSpPr>
          <p:cNvPr id="100" name="Google Shape;100;gc998fc1b45_0_137"/>
          <p:cNvSpPr/>
          <p:nvPr/>
        </p:nvSpPr>
        <p:spPr>
          <a:xfrm>
            <a:off x="9759088" y="1786800"/>
            <a:ext cx="419400" cy="1734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gc998fc1b45_0_137"/>
          <p:cNvSpPr/>
          <p:nvPr/>
        </p:nvSpPr>
        <p:spPr>
          <a:xfrm>
            <a:off x="7936900" y="1749200"/>
            <a:ext cx="419400" cy="1734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c998fc1b45_0_137"/>
          <p:cNvSpPr/>
          <p:nvPr/>
        </p:nvSpPr>
        <p:spPr>
          <a:xfrm>
            <a:off x="5889350" y="1749200"/>
            <a:ext cx="419400" cy="1734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c998fc1b45_0_137"/>
          <p:cNvSpPr txBox="1"/>
          <p:nvPr/>
        </p:nvSpPr>
        <p:spPr>
          <a:xfrm>
            <a:off x="8416450" y="2354075"/>
            <a:ext cx="1275900" cy="6465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500">
                <a:solidFill>
                  <a:srgbClr val="FFFFFF"/>
                </a:solidFill>
                <a:latin typeface="Calibri"/>
                <a:ea typeface="Calibri"/>
                <a:cs typeface="Calibri"/>
                <a:sym typeface="Calibri"/>
              </a:rPr>
              <a:t>Bidding on music track</a:t>
            </a:r>
            <a:endParaRPr b="1" sz="1500">
              <a:solidFill>
                <a:srgbClr val="FFFFFF"/>
              </a:solidFill>
              <a:latin typeface="Calibri"/>
              <a:ea typeface="Calibri"/>
              <a:cs typeface="Calibri"/>
              <a:sym typeface="Calibri"/>
            </a:endParaRPr>
          </a:p>
        </p:txBody>
      </p:sp>
      <p:cxnSp>
        <p:nvCxnSpPr>
          <p:cNvPr id="104" name="Google Shape;104;gc998fc1b45_0_137"/>
          <p:cNvCxnSpPr/>
          <p:nvPr/>
        </p:nvCxnSpPr>
        <p:spPr>
          <a:xfrm>
            <a:off x="3490250" y="207825"/>
            <a:ext cx="5217600" cy="11400"/>
          </a:xfrm>
          <a:prstGeom prst="straightConnector1">
            <a:avLst/>
          </a:prstGeom>
          <a:noFill/>
          <a:ln cap="flat" cmpd="sng" w="28575">
            <a:solidFill>
              <a:srgbClr val="CC4125"/>
            </a:solidFill>
            <a:prstDash val="solid"/>
            <a:round/>
            <a:headEnd len="med" w="med" type="none"/>
            <a:tailEnd len="med" w="med" type="none"/>
          </a:ln>
        </p:spPr>
      </p:cxnSp>
      <p:cxnSp>
        <p:nvCxnSpPr>
          <p:cNvPr id="105" name="Google Shape;105;gc998fc1b45_0_137"/>
          <p:cNvCxnSpPr/>
          <p:nvPr/>
        </p:nvCxnSpPr>
        <p:spPr>
          <a:xfrm>
            <a:off x="3546325" y="717088"/>
            <a:ext cx="5217600" cy="11400"/>
          </a:xfrm>
          <a:prstGeom prst="straightConnector1">
            <a:avLst/>
          </a:prstGeom>
          <a:noFill/>
          <a:ln cap="flat" cmpd="sng" w="28575">
            <a:solidFill>
              <a:srgbClr val="CC4125"/>
            </a:solidFill>
            <a:prstDash val="solid"/>
            <a:round/>
            <a:headEnd len="med" w="med" type="none"/>
            <a:tailEnd len="med" w="med" type="none"/>
          </a:ln>
        </p:spPr>
      </p:cxnSp>
      <p:sp>
        <p:nvSpPr>
          <p:cNvPr id="106" name="Google Shape;106;gc998fc1b45_0_137"/>
          <p:cNvSpPr txBox="1"/>
          <p:nvPr/>
        </p:nvSpPr>
        <p:spPr>
          <a:xfrm>
            <a:off x="8205150" y="3990100"/>
            <a:ext cx="35040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FFFFFF"/>
              </a:buClr>
              <a:buSzPts val="1800"/>
              <a:buFont typeface="Calibri"/>
              <a:buChar char="●"/>
            </a:pPr>
            <a:r>
              <a:rPr b="1" lang="en-IN" sz="1800">
                <a:solidFill>
                  <a:srgbClr val="FFFFFF"/>
                </a:solidFill>
                <a:latin typeface="Calibri"/>
                <a:ea typeface="Calibri"/>
                <a:cs typeface="Calibri"/>
                <a:sym typeface="Calibri"/>
              </a:rPr>
              <a:t>Some characteristics like Acousticness and Loudness have clearly visible trends</a:t>
            </a:r>
            <a:endParaRPr b="1" sz="1800">
              <a:solidFill>
                <a:srgbClr val="FFFFFF"/>
              </a:solidFill>
              <a:latin typeface="Calibri"/>
              <a:ea typeface="Calibri"/>
              <a:cs typeface="Calibri"/>
              <a:sym typeface="Calibri"/>
            </a:endParaRPr>
          </a:p>
          <a:p>
            <a:pPr indent="0" lvl="0" marL="457200" rtl="0" algn="l">
              <a:spcBef>
                <a:spcPts val="0"/>
              </a:spcBef>
              <a:spcAft>
                <a:spcPts val="0"/>
              </a:spcAft>
              <a:buNone/>
            </a:pPr>
            <a:r>
              <a:t/>
            </a:r>
            <a:endParaRPr b="1" sz="1800">
              <a:solidFill>
                <a:srgbClr val="FFFFFF"/>
              </a:solidFill>
              <a:latin typeface="Calibri"/>
              <a:ea typeface="Calibri"/>
              <a:cs typeface="Calibri"/>
              <a:sym typeface="Calibri"/>
            </a:endParaRPr>
          </a:p>
          <a:p>
            <a:pPr indent="-342900" lvl="0" marL="457200" rtl="0" algn="l">
              <a:spcBef>
                <a:spcPts val="0"/>
              </a:spcBef>
              <a:spcAft>
                <a:spcPts val="0"/>
              </a:spcAft>
              <a:buClr>
                <a:srgbClr val="FFFFFF"/>
              </a:buClr>
              <a:buSzPts val="1800"/>
              <a:buFont typeface="Calibri"/>
              <a:buChar char="●"/>
            </a:pPr>
            <a:r>
              <a:rPr b="1" lang="en-IN" sz="1800">
                <a:solidFill>
                  <a:srgbClr val="FFFFFF"/>
                </a:solidFill>
                <a:latin typeface="Calibri"/>
                <a:ea typeface="Calibri"/>
                <a:cs typeface="Calibri"/>
                <a:sym typeface="Calibri"/>
              </a:rPr>
              <a:t>Some other characteristics remain more or less static over time</a:t>
            </a:r>
            <a:endParaRPr b="1" sz="1800">
              <a:solidFill>
                <a:srgbClr val="FFFFF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gc9a29b9430_0_1"/>
          <p:cNvSpPr/>
          <p:nvPr/>
        </p:nvSpPr>
        <p:spPr>
          <a:xfrm>
            <a:off x="1275900" y="720425"/>
            <a:ext cx="10818000" cy="61359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a:solidFill>
                  <a:schemeClr val="lt1"/>
                </a:solidFill>
                <a:latin typeface="Calibri"/>
                <a:ea typeface="Calibri"/>
                <a:cs typeface="Calibri"/>
                <a:sym typeface="Calibri"/>
              </a:rPr>
              <a:t> </a:t>
            </a:r>
            <a:endParaRPr>
              <a:solidFill>
                <a:schemeClr val="lt1"/>
              </a:solidFill>
              <a:latin typeface="Calibri"/>
              <a:ea typeface="Calibri"/>
              <a:cs typeface="Calibri"/>
              <a:sym typeface="Calibri"/>
            </a:endParaRPr>
          </a:p>
        </p:txBody>
      </p:sp>
      <p:sp>
        <p:nvSpPr>
          <p:cNvPr id="112" name="Google Shape;112;gc9a29b9430_0_1"/>
          <p:cNvSpPr/>
          <p:nvPr/>
        </p:nvSpPr>
        <p:spPr>
          <a:xfrm>
            <a:off x="0" y="0"/>
            <a:ext cx="1275900" cy="6849600"/>
          </a:xfrm>
          <a:prstGeom prst="rect">
            <a:avLst/>
          </a:prstGeom>
          <a:solidFill>
            <a:srgbClr val="7F7F7F">
              <a:alpha val="258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3" name="Google Shape;113;gc9a29b9430_0_1"/>
          <p:cNvSpPr txBox="1"/>
          <p:nvPr/>
        </p:nvSpPr>
        <p:spPr>
          <a:xfrm>
            <a:off x="-23400" y="1256600"/>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1300" u="none" cap="none" strike="noStrike">
                <a:solidFill>
                  <a:srgbClr val="FFFFFF"/>
                </a:solidFill>
                <a:latin typeface="Calibri"/>
                <a:ea typeface="Calibri"/>
                <a:cs typeface="Calibri"/>
                <a:sym typeface="Calibri"/>
              </a:rPr>
              <a:t>Exploratory</a:t>
            </a:r>
            <a:endParaRPr b="1" sz="1300">
              <a:solidFill>
                <a:srgbClr val="FFFFFF"/>
              </a:solidFill>
              <a:latin typeface="Calibri"/>
              <a:ea typeface="Calibri"/>
              <a:cs typeface="Calibri"/>
              <a:sym typeface="Calibri"/>
            </a:endParaRPr>
          </a:p>
          <a:p>
            <a:pPr indent="0" lvl="0" marL="0" marR="0" rtl="0" algn="ctr">
              <a:spcBef>
                <a:spcPts val="0"/>
              </a:spcBef>
              <a:spcAft>
                <a:spcPts val="0"/>
              </a:spcAft>
              <a:buNone/>
            </a:pPr>
            <a:r>
              <a:rPr b="1" i="0" lang="en-IN" sz="1300" u="none" cap="none" strike="noStrike">
                <a:solidFill>
                  <a:srgbClr val="FFFFFF"/>
                </a:solidFill>
                <a:latin typeface="Calibri"/>
                <a:ea typeface="Calibri"/>
                <a:cs typeface="Calibri"/>
                <a:sym typeface="Calibri"/>
              </a:rPr>
              <a:t>Data Analysis</a:t>
            </a:r>
            <a:endParaRPr b="1" sz="900">
              <a:solidFill>
                <a:srgbClr val="FFFFFF"/>
              </a:solidFill>
            </a:endParaRPr>
          </a:p>
        </p:txBody>
      </p:sp>
      <p:sp>
        <p:nvSpPr>
          <p:cNvPr id="114" name="Google Shape;114;gc9a29b9430_0_1"/>
          <p:cNvSpPr txBox="1"/>
          <p:nvPr/>
        </p:nvSpPr>
        <p:spPr>
          <a:xfrm>
            <a:off x="-23395" y="2956275"/>
            <a:ext cx="12303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a:solidFill>
                  <a:srgbClr val="FFFFFF"/>
                </a:solidFill>
                <a:latin typeface="Calibri"/>
                <a:ea typeface="Calibri"/>
                <a:cs typeface="Calibri"/>
                <a:sym typeface="Calibri"/>
              </a:rPr>
              <a:t>Feature </a:t>
            </a:r>
            <a:br>
              <a:rPr b="1" lang="en-IN">
                <a:solidFill>
                  <a:srgbClr val="FFFFFF"/>
                </a:solidFill>
                <a:latin typeface="Calibri"/>
                <a:ea typeface="Calibri"/>
                <a:cs typeface="Calibri"/>
                <a:sym typeface="Calibri"/>
              </a:rPr>
            </a:br>
            <a:r>
              <a:rPr b="1" lang="en-IN">
                <a:solidFill>
                  <a:srgbClr val="FFFFFF"/>
                </a:solidFill>
                <a:latin typeface="Calibri"/>
                <a:ea typeface="Calibri"/>
                <a:cs typeface="Calibri"/>
                <a:sym typeface="Calibri"/>
              </a:rPr>
              <a:t>Engineering</a:t>
            </a:r>
            <a:endParaRPr b="1">
              <a:solidFill>
                <a:srgbClr val="FFFFFF"/>
              </a:solidFill>
              <a:latin typeface="Calibri"/>
              <a:ea typeface="Calibri"/>
              <a:cs typeface="Calibri"/>
              <a:sym typeface="Calibri"/>
            </a:endParaRPr>
          </a:p>
        </p:txBody>
      </p:sp>
      <p:sp>
        <p:nvSpPr>
          <p:cNvPr id="115" name="Google Shape;115;gc9a29b9430_0_1"/>
          <p:cNvSpPr txBox="1"/>
          <p:nvPr/>
        </p:nvSpPr>
        <p:spPr>
          <a:xfrm>
            <a:off x="3462438" y="93200"/>
            <a:ext cx="6561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2000">
                <a:solidFill>
                  <a:srgbClr val="FFFFFF"/>
                </a:solidFill>
                <a:latin typeface="Calibri"/>
                <a:ea typeface="Calibri"/>
                <a:cs typeface="Calibri"/>
                <a:sym typeface="Calibri"/>
              </a:rPr>
              <a:t>DATA VISUALISATION AND INSIGHTS</a:t>
            </a:r>
            <a:endParaRPr b="1" sz="2000">
              <a:solidFill>
                <a:srgbClr val="FFFFFF"/>
              </a:solidFill>
              <a:latin typeface="Calibri"/>
              <a:ea typeface="Calibri"/>
              <a:cs typeface="Calibri"/>
              <a:sym typeface="Calibri"/>
            </a:endParaRPr>
          </a:p>
        </p:txBody>
      </p:sp>
      <p:pic>
        <p:nvPicPr>
          <p:cNvPr id="116" name="Google Shape;116;gc9a29b9430_0_1"/>
          <p:cNvPicPr preferRelativeResize="0"/>
          <p:nvPr/>
        </p:nvPicPr>
        <p:blipFill>
          <a:blip r:embed="rId4">
            <a:alphaModFix/>
          </a:blip>
          <a:stretch>
            <a:fillRect/>
          </a:stretch>
        </p:blipFill>
        <p:spPr>
          <a:xfrm>
            <a:off x="88975" y="156200"/>
            <a:ext cx="1005550" cy="1005577"/>
          </a:xfrm>
          <a:prstGeom prst="rect">
            <a:avLst/>
          </a:prstGeom>
          <a:noFill/>
          <a:ln>
            <a:noFill/>
          </a:ln>
        </p:spPr>
      </p:pic>
      <p:pic>
        <p:nvPicPr>
          <p:cNvPr id="117" name="Google Shape;117;gc9a29b9430_0_1"/>
          <p:cNvPicPr preferRelativeResize="0"/>
          <p:nvPr/>
        </p:nvPicPr>
        <p:blipFill>
          <a:blip r:embed="rId5">
            <a:alphaModFix/>
          </a:blip>
          <a:stretch>
            <a:fillRect/>
          </a:stretch>
        </p:blipFill>
        <p:spPr>
          <a:xfrm>
            <a:off x="174820" y="1935788"/>
            <a:ext cx="833875" cy="833900"/>
          </a:xfrm>
          <a:prstGeom prst="rect">
            <a:avLst/>
          </a:prstGeom>
          <a:noFill/>
          <a:ln>
            <a:noFill/>
          </a:ln>
        </p:spPr>
      </p:pic>
      <p:pic>
        <p:nvPicPr>
          <p:cNvPr id="118" name="Google Shape;118;gc9a29b9430_0_1"/>
          <p:cNvPicPr preferRelativeResize="0"/>
          <p:nvPr/>
        </p:nvPicPr>
        <p:blipFill>
          <a:blip r:embed="rId6">
            <a:alphaModFix/>
          </a:blip>
          <a:stretch>
            <a:fillRect/>
          </a:stretch>
        </p:blipFill>
        <p:spPr>
          <a:xfrm>
            <a:off x="88975" y="3454063"/>
            <a:ext cx="1005550" cy="1097975"/>
          </a:xfrm>
          <a:prstGeom prst="rect">
            <a:avLst/>
          </a:prstGeom>
          <a:noFill/>
          <a:ln>
            <a:noFill/>
          </a:ln>
        </p:spPr>
      </p:pic>
      <p:sp>
        <p:nvSpPr>
          <p:cNvPr id="119" name="Google Shape;119;gc9a29b9430_0_1"/>
          <p:cNvSpPr txBox="1"/>
          <p:nvPr/>
        </p:nvSpPr>
        <p:spPr>
          <a:xfrm>
            <a:off x="22788" y="4552025"/>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Classification</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Models</a:t>
            </a:r>
            <a:endParaRPr b="1" sz="900">
              <a:solidFill>
                <a:srgbClr val="FFFFFF"/>
              </a:solidFill>
            </a:endParaRPr>
          </a:p>
        </p:txBody>
      </p:sp>
      <p:pic>
        <p:nvPicPr>
          <p:cNvPr id="120" name="Google Shape;120;gc9a29b9430_0_1"/>
          <p:cNvPicPr preferRelativeResize="0"/>
          <p:nvPr/>
        </p:nvPicPr>
        <p:blipFill>
          <a:blip r:embed="rId7">
            <a:alphaModFix/>
          </a:blip>
          <a:stretch>
            <a:fillRect/>
          </a:stretch>
        </p:blipFill>
        <p:spPr>
          <a:xfrm>
            <a:off x="3137" y="5173750"/>
            <a:ext cx="1005550" cy="1005571"/>
          </a:xfrm>
          <a:prstGeom prst="rect">
            <a:avLst/>
          </a:prstGeom>
          <a:noFill/>
          <a:ln>
            <a:noFill/>
          </a:ln>
        </p:spPr>
      </p:pic>
      <p:sp>
        <p:nvSpPr>
          <p:cNvPr id="121" name="Google Shape;121;gc9a29b9430_0_1"/>
          <p:cNvSpPr txBox="1"/>
          <p:nvPr/>
        </p:nvSpPr>
        <p:spPr>
          <a:xfrm>
            <a:off x="22788" y="6308450"/>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Revenue</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Constraint</a:t>
            </a:r>
            <a:endParaRPr b="1" sz="900">
              <a:solidFill>
                <a:srgbClr val="FFFFFF"/>
              </a:solidFill>
            </a:endParaRPr>
          </a:p>
        </p:txBody>
      </p:sp>
      <p:sp>
        <p:nvSpPr>
          <p:cNvPr id="122" name="Google Shape;122;gc9a29b9430_0_1"/>
          <p:cNvSpPr/>
          <p:nvPr/>
        </p:nvSpPr>
        <p:spPr>
          <a:xfrm>
            <a:off x="0" y="1844025"/>
            <a:ext cx="1275900" cy="49569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pic>
        <p:nvPicPr>
          <p:cNvPr id="123" name="Google Shape;123;gc9a29b9430_0_1"/>
          <p:cNvPicPr preferRelativeResize="0"/>
          <p:nvPr/>
        </p:nvPicPr>
        <p:blipFill rotWithShape="1">
          <a:blip r:embed="rId8">
            <a:alphaModFix/>
          </a:blip>
          <a:srcRect b="3166" l="0" r="0" t="0"/>
          <a:stretch/>
        </p:blipFill>
        <p:spPr>
          <a:xfrm>
            <a:off x="2273500" y="1379200"/>
            <a:ext cx="5108435" cy="2715225"/>
          </a:xfrm>
          <a:prstGeom prst="rect">
            <a:avLst/>
          </a:prstGeom>
          <a:noFill/>
          <a:ln>
            <a:noFill/>
          </a:ln>
        </p:spPr>
      </p:pic>
      <p:pic>
        <p:nvPicPr>
          <p:cNvPr id="124" name="Google Shape;124;gc9a29b9430_0_1"/>
          <p:cNvPicPr preferRelativeResize="0"/>
          <p:nvPr/>
        </p:nvPicPr>
        <p:blipFill>
          <a:blip r:embed="rId9">
            <a:alphaModFix/>
          </a:blip>
          <a:stretch>
            <a:fillRect/>
          </a:stretch>
        </p:blipFill>
        <p:spPr>
          <a:xfrm>
            <a:off x="1515863" y="4764125"/>
            <a:ext cx="2927425" cy="1931950"/>
          </a:xfrm>
          <a:prstGeom prst="rect">
            <a:avLst/>
          </a:prstGeom>
          <a:noFill/>
          <a:ln>
            <a:noFill/>
          </a:ln>
        </p:spPr>
      </p:pic>
      <p:pic>
        <p:nvPicPr>
          <p:cNvPr id="125" name="Google Shape;125;gc9a29b9430_0_1"/>
          <p:cNvPicPr preferRelativeResize="0"/>
          <p:nvPr/>
        </p:nvPicPr>
        <p:blipFill>
          <a:blip r:embed="rId10">
            <a:alphaModFix/>
          </a:blip>
          <a:stretch>
            <a:fillRect/>
          </a:stretch>
        </p:blipFill>
        <p:spPr>
          <a:xfrm>
            <a:off x="5033875" y="4757925"/>
            <a:ext cx="2978700" cy="1944342"/>
          </a:xfrm>
          <a:prstGeom prst="rect">
            <a:avLst/>
          </a:prstGeom>
          <a:noFill/>
          <a:ln>
            <a:noFill/>
          </a:ln>
        </p:spPr>
      </p:pic>
      <p:cxnSp>
        <p:nvCxnSpPr>
          <p:cNvPr id="126" name="Google Shape;126;gc9a29b9430_0_1"/>
          <p:cNvCxnSpPr/>
          <p:nvPr/>
        </p:nvCxnSpPr>
        <p:spPr>
          <a:xfrm flipH="1">
            <a:off x="8402100" y="831625"/>
            <a:ext cx="13800" cy="5736000"/>
          </a:xfrm>
          <a:prstGeom prst="straightConnector1">
            <a:avLst/>
          </a:prstGeom>
          <a:noFill/>
          <a:ln cap="flat" cmpd="sng" w="28575">
            <a:solidFill>
              <a:srgbClr val="FFFFFF"/>
            </a:solidFill>
            <a:prstDash val="solid"/>
            <a:round/>
            <a:headEnd len="med" w="med" type="none"/>
            <a:tailEnd len="med" w="med" type="none"/>
          </a:ln>
        </p:spPr>
      </p:cxnSp>
      <p:sp>
        <p:nvSpPr>
          <p:cNvPr id="127" name="Google Shape;127;gc9a29b9430_0_1"/>
          <p:cNvSpPr/>
          <p:nvPr/>
        </p:nvSpPr>
        <p:spPr>
          <a:xfrm>
            <a:off x="1620975" y="720425"/>
            <a:ext cx="6392700" cy="492600"/>
          </a:xfrm>
          <a:prstGeom prst="roundRect">
            <a:avLst>
              <a:gd fmla="val 16667" name="adj"/>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c9a29b9430_0_1"/>
          <p:cNvSpPr txBox="1"/>
          <p:nvPr/>
        </p:nvSpPr>
        <p:spPr>
          <a:xfrm>
            <a:off x="1676400" y="735875"/>
            <a:ext cx="6325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1800">
                <a:solidFill>
                  <a:srgbClr val="FFFFFF"/>
                </a:solidFill>
                <a:latin typeface="Calibri"/>
                <a:ea typeface="Calibri"/>
                <a:cs typeface="Calibri"/>
                <a:sym typeface="Calibri"/>
              </a:rPr>
              <a:t>Heat Map </a:t>
            </a:r>
            <a:endParaRPr b="1" sz="1800">
              <a:solidFill>
                <a:srgbClr val="FFFFFF"/>
              </a:solidFill>
              <a:latin typeface="Calibri"/>
              <a:ea typeface="Calibri"/>
              <a:cs typeface="Calibri"/>
              <a:sym typeface="Calibri"/>
            </a:endParaRPr>
          </a:p>
        </p:txBody>
      </p:sp>
      <p:sp>
        <p:nvSpPr>
          <p:cNvPr id="129" name="Google Shape;129;gc9a29b9430_0_1"/>
          <p:cNvSpPr/>
          <p:nvPr/>
        </p:nvSpPr>
        <p:spPr>
          <a:xfrm>
            <a:off x="1402325" y="4295550"/>
            <a:ext cx="3154500" cy="400200"/>
          </a:xfrm>
          <a:prstGeom prst="roundRect">
            <a:avLst>
              <a:gd fmla="val 16667" name="adj"/>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c9a29b9430_0_1"/>
          <p:cNvSpPr txBox="1"/>
          <p:nvPr/>
        </p:nvSpPr>
        <p:spPr>
          <a:xfrm>
            <a:off x="1742699" y="4295550"/>
            <a:ext cx="2496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a:solidFill>
                  <a:srgbClr val="FFFFFF"/>
                </a:solidFill>
                <a:latin typeface="Calibri"/>
                <a:ea typeface="Calibri"/>
                <a:cs typeface="Calibri"/>
                <a:sym typeface="Calibri"/>
              </a:rPr>
              <a:t>Imbalance Class Classification</a:t>
            </a:r>
            <a:endParaRPr b="1">
              <a:solidFill>
                <a:srgbClr val="FFFFFF"/>
              </a:solidFill>
              <a:latin typeface="Calibri"/>
              <a:ea typeface="Calibri"/>
              <a:cs typeface="Calibri"/>
              <a:sym typeface="Calibri"/>
            </a:endParaRPr>
          </a:p>
        </p:txBody>
      </p:sp>
      <p:sp>
        <p:nvSpPr>
          <p:cNvPr id="131" name="Google Shape;131;gc9a29b9430_0_1"/>
          <p:cNvSpPr/>
          <p:nvPr/>
        </p:nvSpPr>
        <p:spPr>
          <a:xfrm>
            <a:off x="4995475" y="4295550"/>
            <a:ext cx="3055500" cy="400200"/>
          </a:xfrm>
          <a:prstGeom prst="roundRect">
            <a:avLst>
              <a:gd fmla="val 16667" name="adj"/>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c9a29b9430_0_1"/>
          <p:cNvSpPr txBox="1"/>
          <p:nvPr/>
        </p:nvSpPr>
        <p:spPr>
          <a:xfrm>
            <a:off x="11901050" y="789700"/>
            <a:ext cx="7980300" cy="93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33" name="Google Shape;133;gc9a29b9430_0_1"/>
          <p:cNvSpPr txBox="1"/>
          <p:nvPr/>
        </p:nvSpPr>
        <p:spPr>
          <a:xfrm>
            <a:off x="5143663" y="4295538"/>
            <a:ext cx="2759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a:solidFill>
                  <a:srgbClr val="FFFFFF"/>
                </a:solidFill>
                <a:latin typeface="Calibri"/>
                <a:ea typeface="Calibri"/>
                <a:cs typeface="Calibri"/>
                <a:sym typeface="Calibri"/>
              </a:rPr>
              <a:t>Time Trends</a:t>
            </a:r>
            <a:endParaRPr b="1">
              <a:solidFill>
                <a:srgbClr val="FFFFFF"/>
              </a:solidFill>
              <a:latin typeface="Calibri"/>
              <a:ea typeface="Calibri"/>
              <a:cs typeface="Calibri"/>
              <a:sym typeface="Calibri"/>
            </a:endParaRPr>
          </a:p>
        </p:txBody>
      </p:sp>
      <p:sp>
        <p:nvSpPr>
          <p:cNvPr id="134" name="Google Shape;134;gc9a29b9430_0_1"/>
          <p:cNvSpPr/>
          <p:nvPr/>
        </p:nvSpPr>
        <p:spPr>
          <a:xfrm>
            <a:off x="8804331" y="720413"/>
            <a:ext cx="3154500" cy="492600"/>
          </a:xfrm>
          <a:prstGeom prst="roundRect">
            <a:avLst>
              <a:gd fmla="val 16667" name="adj"/>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c9a29b9430_0_1"/>
          <p:cNvSpPr txBox="1"/>
          <p:nvPr/>
        </p:nvSpPr>
        <p:spPr>
          <a:xfrm>
            <a:off x="8892225" y="766625"/>
            <a:ext cx="297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a:solidFill>
                  <a:srgbClr val="FFFFFF"/>
                </a:solidFill>
                <a:latin typeface="Calibri"/>
                <a:ea typeface="Calibri"/>
                <a:cs typeface="Calibri"/>
                <a:sym typeface="Calibri"/>
              </a:rPr>
              <a:t>Our Insights</a:t>
            </a:r>
            <a:endParaRPr b="1">
              <a:solidFill>
                <a:srgbClr val="FFFFFF"/>
              </a:solidFill>
              <a:latin typeface="Calibri"/>
              <a:ea typeface="Calibri"/>
              <a:cs typeface="Calibri"/>
              <a:sym typeface="Calibri"/>
            </a:endParaRPr>
          </a:p>
        </p:txBody>
      </p:sp>
      <p:pic>
        <p:nvPicPr>
          <p:cNvPr id="136" name="Google Shape;136;gc9a29b9430_0_1"/>
          <p:cNvPicPr preferRelativeResize="0"/>
          <p:nvPr/>
        </p:nvPicPr>
        <p:blipFill>
          <a:blip r:embed="rId11">
            <a:alphaModFix/>
          </a:blip>
          <a:stretch>
            <a:fillRect/>
          </a:stretch>
        </p:blipFill>
        <p:spPr>
          <a:xfrm>
            <a:off x="9878800" y="1601750"/>
            <a:ext cx="1005550" cy="1005550"/>
          </a:xfrm>
          <a:prstGeom prst="rect">
            <a:avLst/>
          </a:prstGeom>
          <a:noFill/>
          <a:ln cap="flat" cmpd="sng" w="38100">
            <a:solidFill>
              <a:srgbClr val="DD7E6B"/>
            </a:solidFill>
            <a:prstDash val="solid"/>
            <a:round/>
            <a:headEnd len="sm" w="sm" type="none"/>
            <a:tailEnd len="sm" w="sm" type="none"/>
          </a:ln>
        </p:spPr>
      </p:pic>
      <p:pic>
        <p:nvPicPr>
          <p:cNvPr id="137" name="Google Shape;137;gc9a29b9430_0_1"/>
          <p:cNvPicPr preferRelativeResize="0"/>
          <p:nvPr/>
        </p:nvPicPr>
        <p:blipFill>
          <a:blip r:embed="rId12">
            <a:alphaModFix/>
          </a:blip>
          <a:stretch>
            <a:fillRect/>
          </a:stretch>
        </p:blipFill>
        <p:spPr>
          <a:xfrm>
            <a:off x="10024350" y="4143150"/>
            <a:ext cx="1005550" cy="1005550"/>
          </a:xfrm>
          <a:prstGeom prst="rect">
            <a:avLst/>
          </a:prstGeom>
          <a:noFill/>
          <a:ln cap="flat" cmpd="sng" w="38100">
            <a:solidFill>
              <a:srgbClr val="DD7E6B"/>
            </a:solidFill>
            <a:prstDash val="solid"/>
            <a:round/>
            <a:headEnd len="sm" w="sm" type="none"/>
            <a:tailEnd len="sm" w="sm" type="none"/>
          </a:ln>
        </p:spPr>
      </p:pic>
      <p:sp>
        <p:nvSpPr>
          <p:cNvPr id="138" name="Google Shape;138;gc9a29b9430_0_1"/>
          <p:cNvSpPr txBox="1"/>
          <p:nvPr/>
        </p:nvSpPr>
        <p:spPr>
          <a:xfrm>
            <a:off x="9002025" y="5307025"/>
            <a:ext cx="2759100" cy="1339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IN" sz="1500">
                <a:solidFill>
                  <a:srgbClr val="FFFFFF"/>
                </a:solidFill>
                <a:latin typeface="Calibri"/>
                <a:ea typeface="Calibri"/>
                <a:cs typeface="Calibri"/>
                <a:sym typeface="Calibri"/>
              </a:rPr>
              <a:t>2) Year, loudness and accousticness have maximum correlation  with target variable</a:t>
            </a:r>
            <a:endParaRPr b="1" sz="1500">
              <a:solidFill>
                <a:srgbClr val="FFFFFF"/>
              </a:solidFill>
              <a:latin typeface="Calibri"/>
              <a:ea typeface="Calibri"/>
              <a:cs typeface="Calibri"/>
              <a:sym typeface="Calibri"/>
            </a:endParaRPr>
          </a:p>
          <a:p>
            <a:pPr indent="0" lvl="0" marL="0" rtl="0" algn="l">
              <a:spcBef>
                <a:spcPts val="0"/>
              </a:spcBef>
              <a:spcAft>
                <a:spcPts val="0"/>
              </a:spcAft>
              <a:buNone/>
            </a:pPr>
            <a:r>
              <a:t/>
            </a:r>
            <a:endParaRPr b="1" sz="1500">
              <a:solidFill>
                <a:srgbClr val="FFFFFF"/>
              </a:solidFill>
              <a:latin typeface="Calibri"/>
              <a:ea typeface="Calibri"/>
              <a:cs typeface="Calibri"/>
              <a:sym typeface="Calibri"/>
            </a:endParaRPr>
          </a:p>
        </p:txBody>
      </p:sp>
      <p:sp>
        <p:nvSpPr>
          <p:cNvPr id="139" name="Google Shape;139;gc9a29b9430_0_1"/>
          <p:cNvSpPr txBox="1"/>
          <p:nvPr/>
        </p:nvSpPr>
        <p:spPr>
          <a:xfrm>
            <a:off x="9002025" y="2822513"/>
            <a:ext cx="2759100" cy="1196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IN" sz="1500">
                <a:solidFill>
                  <a:srgbClr val="FFFFFF"/>
                </a:solidFill>
                <a:latin typeface="Calibri"/>
                <a:ea typeface="Calibri"/>
                <a:cs typeface="Calibri"/>
                <a:sym typeface="Calibri"/>
              </a:rPr>
              <a:t>1) </a:t>
            </a:r>
            <a:r>
              <a:rPr b="1" lang="en-IN" sz="1500">
                <a:solidFill>
                  <a:srgbClr val="FFFFFF"/>
                </a:solidFill>
                <a:latin typeface="Calibri"/>
                <a:ea typeface="Calibri"/>
                <a:cs typeface="Calibri"/>
                <a:sym typeface="Calibri"/>
              </a:rPr>
              <a:t>Trend shifting towards higher popularity with time </a:t>
            </a:r>
            <a:endParaRPr b="1" sz="1500">
              <a:solidFill>
                <a:srgbClr val="FFFFFF"/>
              </a:solidFill>
              <a:latin typeface="Calibri"/>
              <a:ea typeface="Calibri"/>
              <a:cs typeface="Calibri"/>
              <a:sym typeface="Calibri"/>
            </a:endParaRPr>
          </a:p>
          <a:p>
            <a:pPr indent="0" lvl="0" marL="0" rtl="0" algn="l">
              <a:spcBef>
                <a:spcPts val="0"/>
              </a:spcBef>
              <a:spcAft>
                <a:spcPts val="0"/>
              </a:spcAft>
              <a:buNone/>
            </a:pPr>
            <a:r>
              <a:t/>
            </a:r>
            <a:endParaRPr>
              <a:solidFill>
                <a:srgbClr val="FFFFFF"/>
              </a:solidFill>
              <a:latin typeface="Calibri"/>
              <a:ea typeface="Calibri"/>
              <a:cs typeface="Calibri"/>
              <a:sym typeface="Calibri"/>
            </a:endParaRPr>
          </a:p>
        </p:txBody>
      </p:sp>
      <p:cxnSp>
        <p:nvCxnSpPr>
          <p:cNvPr id="140" name="Google Shape;140;gc9a29b9430_0_1"/>
          <p:cNvCxnSpPr/>
          <p:nvPr/>
        </p:nvCxnSpPr>
        <p:spPr>
          <a:xfrm>
            <a:off x="4146000" y="148100"/>
            <a:ext cx="5194800" cy="0"/>
          </a:xfrm>
          <a:prstGeom prst="straightConnector1">
            <a:avLst/>
          </a:prstGeom>
          <a:noFill/>
          <a:ln cap="flat" cmpd="sng" w="28575">
            <a:solidFill>
              <a:srgbClr val="CC4125"/>
            </a:solidFill>
            <a:prstDash val="solid"/>
            <a:round/>
            <a:headEnd len="med" w="med" type="none"/>
            <a:tailEnd len="med" w="med" type="none"/>
          </a:ln>
        </p:spPr>
      </p:cxnSp>
      <p:cxnSp>
        <p:nvCxnSpPr>
          <p:cNvPr id="141" name="Google Shape;141;gc9a29b9430_0_1"/>
          <p:cNvCxnSpPr/>
          <p:nvPr/>
        </p:nvCxnSpPr>
        <p:spPr>
          <a:xfrm>
            <a:off x="4076100" y="542850"/>
            <a:ext cx="5217600" cy="11400"/>
          </a:xfrm>
          <a:prstGeom prst="straightConnector1">
            <a:avLst/>
          </a:prstGeom>
          <a:noFill/>
          <a:ln cap="flat" cmpd="sng" w="28575">
            <a:solidFill>
              <a:srgbClr val="CC4125"/>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5" name="Shape 145"/>
        <p:cNvGrpSpPr/>
        <p:nvPr/>
      </p:nvGrpSpPr>
      <p:grpSpPr>
        <a:xfrm>
          <a:off x="0" y="0"/>
          <a:ext cx="0" cy="0"/>
          <a:chOff x="0" y="0"/>
          <a:chExt cx="0" cy="0"/>
        </a:xfrm>
      </p:grpSpPr>
      <p:sp>
        <p:nvSpPr>
          <p:cNvPr id="146" name="Google Shape;146;gc998fc1b45_0_238"/>
          <p:cNvSpPr/>
          <p:nvPr/>
        </p:nvSpPr>
        <p:spPr>
          <a:xfrm>
            <a:off x="0" y="0"/>
            <a:ext cx="12192000" cy="68580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147" name="Google Shape;147;gc998fc1b45_0_238"/>
          <p:cNvSpPr/>
          <p:nvPr/>
        </p:nvSpPr>
        <p:spPr>
          <a:xfrm>
            <a:off x="0" y="0"/>
            <a:ext cx="1275900" cy="6849600"/>
          </a:xfrm>
          <a:prstGeom prst="rect">
            <a:avLst/>
          </a:prstGeom>
          <a:solidFill>
            <a:srgbClr val="7F7F7F">
              <a:alpha val="258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8" name="Google Shape;148;gc998fc1b45_0_238"/>
          <p:cNvSpPr txBox="1"/>
          <p:nvPr/>
        </p:nvSpPr>
        <p:spPr>
          <a:xfrm>
            <a:off x="-23400" y="1256600"/>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1300" u="none" cap="none" strike="noStrike">
                <a:solidFill>
                  <a:srgbClr val="FFFFFF"/>
                </a:solidFill>
                <a:latin typeface="Calibri"/>
                <a:ea typeface="Calibri"/>
                <a:cs typeface="Calibri"/>
                <a:sym typeface="Calibri"/>
              </a:rPr>
              <a:t>Exploratory</a:t>
            </a:r>
            <a:endParaRPr b="1" sz="1300">
              <a:solidFill>
                <a:srgbClr val="FFFFFF"/>
              </a:solidFill>
              <a:latin typeface="Calibri"/>
              <a:ea typeface="Calibri"/>
              <a:cs typeface="Calibri"/>
              <a:sym typeface="Calibri"/>
            </a:endParaRPr>
          </a:p>
          <a:p>
            <a:pPr indent="0" lvl="0" marL="0" marR="0" rtl="0" algn="ctr">
              <a:spcBef>
                <a:spcPts val="0"/>
              </a:spcBef>
              <a:spcAft>
                <a:spcPts val="0"/>
              </a:spcAft>
              <a:buNone/>
            </a:pPr>
            <a:r>
              <a:rPr b="1" i="0" lang="en-IN" sz="1300" u="none" cap="none" strike="noStrike">
                <a:solidFill>
                  <a:srgbClr val="FFFFFF"/>
                </a:solidFill>
                <a:latin typeface="Calibri"/>
                <a:ea typeface="Calibri"/>
                <a:cs typeface="Calibri"/>
                <a:sym typeface="Calibri"/>
              </a:rPr>
              <a:t>Data Analysis</a:t>
            </a:r>
            <a:endParaRPr b="1" sz="900">
              <a:solidFill>
                <a:srgbClr val="FFFFFF"/>
              </a:solidFill>
            </a:endParaRPr>
          </a:p>
        </p:txBody>
      </p:sp>
      <p:sp>
        <p:nvSpPr>
          <p:cNvPr id="149" name="Google Shape;149;gc998fc1b45_0_238"/>
          <p:cNvSpPr txBox="1"/>
          <p:nvPr/>
        </p:nvSpPr>
        <p:spPr>
          <a:xfrm>
            <a:off x="22805" y="2850275"/>
            <a:ext cx="12303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a:solidFill>
                  <a:srgbClr val="FFFFFF"/>
                </a:solidFill>
                <a:latin typeface="Calibri"/>
                <a:ea typeface="Calibri"/>
                <a:cs typeface="Calibri"/>
                <a:sym typeface="Calibri"/>
              </a:rPr>
              <a:t>Feature </a:t>
            </a:r>
            <a:br>
              <a:rPr b="1" lang="en-IN">
                <a:solidFill>
                  <a:srgbClr val="FFFFFF"/>
                </a:solidFill>
                <a:latin typeface="Calibri"/>
                <a:ea typeface="Calibri"/>
                <a:cs typeface="Calibri"/>
                <a:sym typeface="Calibri"/>
              </a:rPr>
            </a:br>
            <a:r>
              <a:rPr b="1" lang="en-IN">
                <a:solidFill>
                  <a:srgbClr val="FFFFFF"/>
                </a:solidFill>
                <a:latin typeface="Calibri"/>
                <a:ea typeface="Calibri"/>
                <a:cs typeface="Calibri"/>
                <a:sym typeface="Calibri"/>
              </a:rPr>
              <a:t>Engineering</a:t>
            </a:r>
            <a:endParaRPr b="1">
              <a:solidFill>
                <a:srgbClr val="FFFFFF"/>
              </a:solidFill>
              <a:latin typeface="Calibri"/>
              <a:ea typeface="Calibri"/>
              <a:cs typeface="Calibri"/>
              <a:sym typeface="Calibri"/>
            </a:endParaRPr>
          </a:p>
        </p:txBody>
      </p:sp>
      <p:sp>
        <p:nvSpPr>
          <p:cNvPr id="150" name="Google Shape;150;gc998fc1b45_0_238"/>
          <p:cNvSpPr txBox="1"/>
          <p:nvPr/>
        </p:nvSpPr>
        <p:spPr>
          <a:xfrm>
            <a:off x="2892700" y="306825"/>
            <a:ext cx="6561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2000">
                <a:solidFill>
                  <a:srgbClr val="FFFFFF"/>
                </a:solidFill>
                <a:latin typeface="Calibri"/>
                <a:ea typeface="Calibri"/>
                <a:cs typeface="Calibri"/>
                <a:sym typeface="Calibri"/>
              </a:rPr>
              <a:t>Intuition</a:t>
            </a:r>
            <a:r>
              <a:rPr b="1" lang="en-IN" sz="2000">
                <a:solidFill>
                  <a:srgbClr val="FFFFFF"/>
                </a:solidFill>
                <a:latin typeface="Calibri"/>
                <a:ea typeface="Calibri"/>
                <a:cs typeface="Calibri"/>
                <a:sym typeface="Calibri"/>
              </a:rPr>
              <a:t> Behind Feature Engineering</a:t>
            </a:r>
            <a:endParaRPr b="1" sz="2000">
              <a:solidFill>
                <a:srgbClr val="FFFFFF"/>
              </a:solidFill>
              <a:latin typeface="Calibri"/>
              <a:ea typeface="Calibri"/>
              <a:cs typeface="Calibri"/>
              <a:sym typeface="Calibri"/>
            </a:endParaRPr>
          </a:p>
        </p:txBody>
      </p:sp>
      <p:pic>
        <p:nvPicPr>
          <p:cNvPr id="151" name="Google Shape;151;gc998fc1b45_0_238"/>
          <p:cNvPicPr preferRelativeResize="0"/>
          <p:nvPr/>
        </p:nvPicPr>
        <p:blipFill>
          <a:blip r:embed="rId4">
            <a:alphaModFix/>
          </a:blip>
          <a:stretch>
            <a:fillRect/>
          </a:stretch>
        </p:blipFill>
        <p:spPr>
          <a:xfrm>
            <a:off x="88974" y="156200"/>
            <a:ext cx="1005550" cy="1005573"/>
          </a:xfrm>
          <a:prstGeom prst="rect">
            <a:avLst/>
          </a:prstGeom>
          <a:noFill/>
          <a:ln>
            <a:noFill/>
          </a:ln>
        </p:spPr>
      </p:pic>
      <p:pic>
        <p:nvPicPr>
          <p:cNvPr id="152" name="Google Shape;152;gc998fc1b45_0_238"/>
          <p:cNvPicPr preferRelativeResize="0"/>
          <p:nvPr/>
        </p:nvPicPr>
        <p:blipFill>
          <a:blip r:embed="rId5">
            <a:alphaModFix/>
          </a:blip>
          <a:stretch>
            <a:fillRect/>
          </a:stretch>
        </p:blipFill>
        <p:spPr>
          <a:xfrm>
            <a:off x="174820" y="1935788"/>
            <a:ext cx="833875" cy="833900"/>
          </a:xfrm>
          <a:prstGeom prst="rect">
            <a:avLst/>
          </a:prstGeom>
          <a:noFill/>
          <a:ln>
            <a:noFill/>
          </a:ln>
        </p:spPr>
      </p:pic>
      <p:pic>
        <p:nvPicPr>
          <p:cNvPr id="153" name="Google Shape;153;gc998fc1b45_0_238"/>
          <p:cNvPicPr preferRelativeResize="0"/>
          <p:nvPr/>
        </p:nvPicPr>
        <p:blipFill>
          <a:blip r:embed="rId6">
            <a:alphaModFix/>
          </a:blip>
          <a:stretch>
            <a:fillRect/>
          </a:stretch>
        </p:blipFill>
        <p:spPr>
          <a:xfrm>
            <a:off x="88975" y="3454063"/>
            <a:ext cx="1005550" cy="1097975"/>
          </a:xfrm>
          <a:prstGeom prst="rect">
            <a:avLst/>
          </a:prstGeom>
          <a:noFill/>
          <a:ln>
            <a:noFill/>
          </a:ln>
        </p:spPr>
      </p:pic>
      <p:sp>
        <p:nvSpPr>
          <p:cNvPr id="154" name="Google Shape;154;gc998fc1b45_0_238"/>
          <p:cNvSpPr txBox="1"/>
          <p:nvPr/>
        </p:nvSpPr>
        <p:spPr>
          <a:xfrm>
            <a:off x="22788" y="4552025"/>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Classification</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Models</a:t>
            </a:r>
            <a:endParaRPr b="1" sz="900">
              <a:solidFill>
                <a:srgbClr val="FFFFFF"/>
              </a:solidFill>
            </a:endParaRPr>
          </a:p>
        </p:txBody>
      </p:sp>
      <p:pic>
        <p:nvPicPr>
          <p:cNvPr id="155" name="Google Shape;155;gc998fc1b45_0_238"/>
          <p:cNvPicPr preferRelativeResize="0"/>
          <p:nvPr/>
        </p:nvPicPr>
        <p:blipFill>
          <a:blip r:embed="rId7">
            <a:alphaModFix/>
          </a:blip>
          <a:stretch>
            <a:fillRect/>
          </a:stretch>
        </p:blipFill>
        <p:spPr>
          <a:xfrm>
            <a:off x="3137" y="5173750"/>
            <a:ext cx="1005550" cy="1005571"/>
          </a:xfrm>
          <a:prstGeom prst="rect">
            <a:avLst/>
          </a:prstGeom>
          <a:noFill/>
          <a:ln>
            <a:noFill/>
          </a:ln>
        </p:spPr>
      </p:pic>
      <p:sp>
        <p:nvSpPr>
          <p:cNvPr id="156" name="Google Shape;156;gc998fc1b45_0_238"/>
          <p:cNvSpPr txBox="1"/>
          <p:nvPr/>
        </p:nvSpPr>
        <p:spPr>
          <a:xfrm>
            <a:off x="22788" y="6308450"/>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Revenue</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Constraint</a:t>
            </a:r>
            <a:endParaRPr b="1" sz="900">
              <a:solidFill>
                <a:srgbClr val="FFFFFF"/>
              </a:solidFill>
            </a:endParaRPr>
          </a:p>
        </p:txBody>
      </p:sp>
      <p:sp>
        <p:nvSpPr>
          <p:cNvPr id="157" name="Google Shape;157;gc998fc1b45_0_238"/>
          <p:cNvSpPr/>
          <p:nvPr/>
        </p:nvSpPr>
        <p:spPr>
          <a:xfrm>
            <a:off x="22800" y="3454075"/>
            <a:ext cx="1351200" cy="33468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158" name="Google Shape;158;gc998fc1b45_0_238"/>
          <p:cNvSpPr/>
          <p:nvPr/>
        </p:nvSpPr>
        <p:spPr>
          <a:xfrm>
            <a:off x="0" y="-100"/>
            <a:ext cx="1275900" cy="17493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159" name="Google Shape;159;gc998fc1b45_0_238"/>
          <p:cNvSpPr/>
          <p:nvPr/>
        </p:nvSpPr>
        <p:spPr>
          <a:xfrm>
            <a:off x="2366775" y="1036675"/>
            <a:ext cx="3246600" cy="523200"/>
          </a:xfrm>
          <a:prstGeom prst="roundRect">
            <a:avLst>
              <a:gd fmla="val 16667" name="adj"/>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c998fc1b45_0_238"/>
          <p:cNvSpPr/>
          <p:nvPr/>
        </p:nvSpPr>
        <p:spPr>
          <a:xfrm>
            <a:off x="7812200" y="1036675"/>
            <a:ext cx="3235200" cy="523200"/>
          </a:xfrm>
          <a:prstGeom prst="roundRect">
            <a:avLst>
              <a:gd fmla="val 16667" name="adj"/>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c998fc1b45_0_238"/>
          <p:cNvSpPr txBox="1"/>
          <p:nvPr/>
        </p:nvSpPr>
        <p:spPr>
          <a:xfrm>
            <a:off x="2514850" y="1093625"/>
            <a:ext cx="295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a:solidFill>
                  <a:srgbClr val="FFFFFF"/>
                </a:solidFill>
                <a:latin typeface="Calibri"/>
                <a:ea typeface="Calibri"/>
                <a:cs typeface="Calibri"/>
                <a:sym typeface="Calibri"/>
              </a:rPr>
              <a:t>Year Bin</a:t>
            </a:r>
            <a:endParaRPr b="1">
              <a:solidFill>
                <a:srgbClr val="FFFFFF"/>
              </a:solidFill>
              <a:latin typeface="Calibri"/>
              <a:ea typeface="Calibri"/>
              <a:cs typeface="Calibri"/>
              <a:sym typeface="Calibri"/>
            </a:endParaRPr>
          </a:p>
        </p:txBody>
      </p:sp>
      <p:sp>
        <p:nvSpPr>
          <p:cNvPr id="162" name="Google Shape;162;gc998fc1b45_0_238"/>
          <p:cNvSpPr txBox="1"/>
          <p:nvPr/>
        </p:nvSpPr>
        <p:spPr>
          <a:xfrm>
            <a:off x="7994450" y="1098175"/>
            <a:ext cx="2870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a:solidFill>
                  <a:srgbClr val="FFFFFF"/>
                </a:solidFill>
                <a:latin typeface="Calibri"/>
                <a:ea typeface="Calibri"/>
                <a:cs typeface="Calibri"/>
                <a:sym typeface="Calibri"/>
              </a:rPr>
              <a:t>Month Bin</a:t>
            </a:r>
            <a:endParaRPr b="1">
              <a:solidFill>
                <a:srgbClr val="FFFFFF"/>
              </a:solidFill>
              <a:latin typeface="Calibri"/>
              <a:ea typeface="Calibri"/>
              <a:cs typeface="Calibri"/>
              <a:sym typeface="Calibri"/>
            </a:endParaRPr>
          </a:p>
        </p:txBody>
      </p:sp>
      <p:pic>
        <p:nvPicPr>
          <p:cNvPr id="163" name="Google Shape;163;gc998fc1b45_0_238"/>
          <p:cNvPicPr preferRelativeResize="0"/>
          <p:nvPr/>
        </p:nvPicPr>
        <p:blipFill rotWithShape="1">
          <a:blip r:embed="rId8">
            <a:alphaModFix/>
          </a:blip>
          <a:srcRect b="25213" l="23714" r="2408" t="22692"/>
          <a:stretch/>
        </p:blipFill>
        <p:spPr>
          <a:xfrm>
            <a:off x="1542225" y="1749200"/>
            <a:ext cx="5179075" cy="2295525"/>
          </a:xfrm>
          <a:prstGeom prst="rect">
            <a:avLst/>
          </a:prstGeom>
          <a:noFill/>
          <a:ln>
            <a:noFill/>
          </a:ln>
        </p:spPr>
      </p:pic>
      <p:cxnSp>
        <p:nvCxnSpPr>
          <p:cNvPr id="164" name="Google Shape;164;gc998fc1b45_0_238"/>
          <p:cNvCxnSpPr/>
          <p:nvPr/>
        </p:nvCxnSpPr>
        <p:spPr>
          <a:xfrm>
            <a:off x="7165575" y="1013900"/>
            <a:ext cx="11400" cy="5844000"/>
          </a:xfrm>
          <a:prstGeom prst="straightConnector1">
            <a:avLst/>
          </a:prstGeom>
          <a:noFill/>
          <a:ln cap="flat" cmpd="sng" w="28575">
            <a:solidFill>
              <a:srgbClr val="FFFFFF"/>
            </a:solidFill>
            <a:prstDash val="solid"/>
            <a:round/>
            <a:headEnd len="med" w="med" type="none"/>
            <a:tailEnd len="med" w="med" type="none"/>
          </a:ln>
        </p:spPr>
      </p:cxnSp>
      <p:pic>
        <p:nvPicPr>
          <p:cNvPr id="165" name="Google Shape;165;gc998fc1b45_0_238"/>
          <p:cNvPicPr preferRelativeResize="0"/>
          <p:nvPr/>
        </p:nvPicPr>
        <p:blipFill rotWithShape="1">
          <a:blip r:embed="rId9">
            <a:alphaModFix/>
          </a:blip>
          <a:srcRect b="23696" l="25771" r="49437" t="46886"/>
          <a:stretch/>
        </p:blipFill>
        <p:spPr>
          <a:xfrm>
            <a:off x="1473875" y="4499850"/>
            <a:ext cx="3343225" cy="2187250"/>
          </a:xfrm>
          <a:prstGeom prst="rect">
            <a:avLst/>
          </a:prstGeom>
          <a:noFill/>
          <a:ln>
            <a:noFill/>
          </a:ln>
        </p:spPr>
      </p:pic>
      <p:pic>
        <p:nvPicPr>
          <p:cNvPr id="166" name="Google Shape;166;gc998fc1b45_0_238"/>
          <p:cNvPicPr preferRelativeResize="0"/>
          <p:nvPr/>
        </p:nvPicPr>
        <p:blipFill>
          <a:blip r:embed="rId10">
            <a:alphaModFix/>
          </a:blip>
          <a:stretch>
            <a:fillRect/>
          </a:stretch>
        </p:blipFill>
        <p:spPr>
          <a:xfrm>
            <a:off x="2290575" y="950100"/>
            <a:ext cx="687250" cy="687250"/>
          </a:xfrm>
          <a:prstGeom prst="rect">
            <a:avLst/>
          </a:prstGeom>
          <a:noFill/>
          <a:ln>
            <a:noFill/>
          </a:ln>
        </p:spPr>
      </p:pic>
      <p:pic>
        <p:nvPicPr>
          <p:cNvPr id="167" name="Google Shape;167;gc998fc1b45_0_238"/>
          <p:cNvPicPr preferRelativeResize="0"/>
          <p:nvPr/>
        </p:nvPicPr>
        <p:blipFill>
          <a:blip r:embed="rId10">
            <a:alphaModFix/>
          </a:blip>
          <a:stretch>
            <a:fillRect/>
          </a:stretch>
        </p:blipFill>
        <p:spPr>
          <a:xfrm>
            <a:off x="7812200" y="954650"/>
            <a:ext cx="687250" cy="687250"/>
          </a:xfrm>
          <a:prstGeom prst="rect">
            <a:avLst/>
          </a:prstGeom>
          <a:noFill/>
          <a:ln>
            <a:noFill/>
          </a:ln>
        </p:spPr>
      </p:pic>
      <p:sp>
        <p:nvSpPr>
          <p:cNvPr id="168" name="Google Shape;168;gc998fc1b45_0_238"/>
          <p:cNvSpPr txBox="1"/>
          <p:nvPr/>
        </p:nvSpPr>
        <p:spPr>
          <a:xfrm>
            <a:off x="5119238" y="4429750"/>
            <a:ext cx="17442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500">
                <a:solidFill>
                  <a:srgbClr val="FFFFFF"/>
                </a:solidFill>
                <a:latin typeface="Calibri"/>
                <a:ea typeface="Calibri"/>
                <a:cs typeface="Calibri"/>
                <a:sym typeface="Calibri"/>
              </a:rPr>
              <a:t>Very low popularity till 1960 and clear upward trend after that.</a:t>
            </a:r>
            <a:endParaRPr b="1" sz="1500">
              <a:solidFill>
                <a:srgbClr val="FFFFFF"/>
              </a:solidFill>
              <a:latin typeface="Calibri"/>
              <a:ea typeface="Calibri"/>
              <a:cs typeface="Calibri"/>
              <a:sym typeface="Calibri"/>
            </a:endParaRPr>
          </a:p>
          <a:p>
            <a:pPr indent="0" lvl="0" marL="0" rtl="0" algn="l">
              <a:spcBef>
                <a:spcPts val="0"/>
              </a:spcBef>
              <a:spcAft>
                <a:spcPts val="0"/>
              </a:spcAft>
              <a:buNone/>
            </a:pPr>
            <a:r>
              <a:t/>
            </a:r>
            <a:endParaRPr b="1" sz="1500">
              <a:solidFill>
                <a:srgbClr val="FFFFFF"/>
              </a:solidFill>
              <a:latin typeface="Calibri"/>
              <a:ea typeface="Calibri"/>
              <a:cs typeface="Calibri"/>
              <a:sym typeface="Calibri"/>
            </a:endParaRPr>
          </a:p>
          <a:p>
            <a:pPr indent="0" lvl="0" marL="0" rtl="0" algn="l">
              <a:spcBef>
                <a:spcPts val="0"/>
              </a:spcBef>
              <a:spcAft>
                <a:spcPts val="0"/>
              </a:spcAft>
              <a:buNone/>
            </a:pPr>
            <a:r>
              <a:rPr b="1" lang="en-IN" sz="1500">
                <a:solidFill>
                  <a:srgbClr val="FFFFFF"/>
                </a:solidFill>
                <a:latin typeface="Calibri"/>
                <a:ea typeface="Calibri"/>
                <a:cs typeface="Calibri"/>
                <a:sym typeface="Calibri"/>
              </a:rPr>
              <a:t>1 represents songs released post 1960 and 0 represents those before 1960</a:t>
            </a:r>
            <a:endParaRPr b="1" sz="1500">
              <a:solidFill>
                <a:srgbClr val="FFFFFF"/>
              </a:solidFill>
              <a:latin typeface="Calibri"/>
              <a:ea typeface="Calibri"/>
              <a:cs typeface="Calibri"/>
              <a:sym typeface="Calibri"/>
            </a:endParaRPr>
          </a:p>
        </p:txBody>
      </p:sp>
      <p:pic>
        <p:nvPicPr>
          <p:cNvPr id="169" name="Google Shape;169;gc998fc1b45_0_238"/>
          <p:cNvPicPr preferRelativeResize="0"/>
          <p:nvPr/>
        </p:nvPicPr>
        <p:blipFill>
          <a:blip r:embed="rId11">
            <a:alphaModFix/>
          </a:blip>
          <a:stretch>
            <a:fillRect/>
          </a:stretch>
        </p:blipFill>
        <p:spPr>
          <a:xfrm>
            <a:off x="9454600" y="4550988"/>
            <a:ext cx="2543175" cy="2057400"/>
          </a:xfrm>
          <a:prstGeom prst="rect">
            <a:avLst/>
          </a:prstGeom>
          <a:noFill/>
          <a:ln>
            <a:noFill/>
          </a:ln>
        </p:spPr>
      </p:pic>
      <p:pic>
        <p:nvPicPr>
          <p:cNvPr id="170" name="Google Shape;170;gc998fc1b45_0_238"/>
          <p:cNvPicPr preferRelativeResize="0"/>
          <p:nvPr/>
        </p:nvPicPr>
        <p:blipFill>
          <a:blip r:embed="rId12">
            <a:alphaModFix/>
          </a:blip>
          <a:stretch>
            <a:fillRect/>
          </a:stretch>
        </p:blipFill>
        <p:spPr>
          <a:xfrm>
            <a:off x="7560175" y="1699975"/>
            <a:ext cx="3739250" cy="2393967"/>
          </a:xfrm>
          <a:prstGeom prst="rect">
            <a:avLst/>
          </a:prstGeom>
          <a:noFill/>
          <a:ln>
            <a:noFill/>
          </a:ln>
        </p:spPr>
      </p:pic>
      <p:sp>
        <p:nvSpPr>
          <p:cNvPr id="171" name="Google Shape;171;gc998fc1b45_0_238"/>
          <p:cNvSpPr txBox="1"/>
          <p:nvPr/>
        </p:nvSpPr>
        <p:spPr>
          <a:xfrm>
            <a:off x="7506975" y="4353538"/>
            <a:ext cx="16176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500">
                <a:solidFill>
                  <a:srgbClr val="FFFFFF"/>
                </a:solidFill>
                <a:latin typeface="Calibri"/>
                <a:ea typeface="Calibri"/>
                <a:cs typeface="Calibri"/>
                <a:sym typeface="Calibri"/>
              </a:rPr>
              <a:t>Large proportion of songs released in January.</a:t>
            </a:r>
            <a:endParaRPr b="1" sz="1500">
              <a:solidFill>
                <a:srgbClr val="FFFFFF"/>
              </a:solidFill>
              <a:latin typeface="Calibri"/>
              <a:ea typeface="Calibri"/>
              <a:cs typeface="Calibri"/>
              <a:sym typeface="Calibri"/>
            </a:endParaRPr>
          </a:p>
          <a:p>
            <a:pPr indent="0" lvl="0" marL="0" rtl="0" algn="l">
              <a:spcBef>
                <a:spcPts val="0"/>
              </a:spcBef>
              <a:spcAft>
                <a:spcPts val="0"/>
              </a:spcAft>
              <a:buNone/>
            </a:pPr>
            <a:r>
              <a:t/>
            </a:r>
            <a:endParaRPr b="1" sz="1500">
              <a:solidFill>
                <a:srgbClr val="FFFFFF"/>
              </a:solidFill>
              <a:latin typeface="Calibri"/>
              <a:ea typeface="Calibri"/>
              <a:cs typeface="Calibri"/>
              <a:sym typeface="Calibri"/>
            </a:endParaRPr>
          </a:p>
          <a:p>
            <a:pPr indent="0" lvl="0" marL="0" rtl="0" algn="l">
              <a:spcBef>
                <a:spcPts val="0"/>
              </a:spcBef>
              <a:spcAft>
                <a:spcPts val="0"/>
              </a:spcAft>
              <a:buNone/>
            </a:pPr>
            <a:r>
              <a:rPr b="1" lang="en-IN" sz="1500">
                <a:solidFill>
                  <a:srgbClr val="FFFFFF"/>
                </a:solidFill>
                <a:latin typeface="Calibri"/>
                <a:ea typeface="Calibri"/>
                <a:cs typeface="Calibri"/>
                <a:sym typeface="Calibri"/>
              </a:rPr>
              <a:t>1 represents songs released in January while 0 represents those released in other months.</a:t>
            </a:r>
            <a:endParaRPr b="1" sz="1500">
              <a:solidFill>
                <a:srgbClr val="FFFFFF"/>
              </a:solidFill>
              <a:latin typeface="Calibri"/>
              <a:ea typeface="Calibri"/>
              <a:cs typeface="Calibri"/>
              <a:sym typeface="Calibri"/>
            </a:endParaRPr>
          </a:p>
        </p:txBody>
      </p:sp>
      <p:cxnSp>
        <p:nvCxnSpPr>
          <p:cNvPr id="172" name="Google Shape;172;gc998fc1b45_0_238"/>
          <p:cNvCxnSpPr/>
          <p:nvPr/>
        </p:nvCxnSpPr>
        <p:spPr>
          <a:xfrm>
            <a:off x="3646850" y="843563"/>
            <a:ext cx="5217600" cy="11400"/>
          </a:xfrm>
          <a:prstGeom prst="straightConnector1">
            <a:avLst/>
          </a:prstGeom>
          <a:noFill/>
          <a:ln cap="flat" cmpd="sng" w="28575">
            <a:solidFill>
              <a:srgbClr val="CC4125"/>
            </a:solidFill>
            <a:prstDash val="solid"/>
            <a:round/>
            <a:headEnd len="med" w="med" type="none"/>
            <a:tailEnd len="med" w="med" type="none"/>
          </a:ln>
        </p:spPr>
      </p:cxnSp>
      <p:cxnSp>
        <p:nvCxnSpPr>
          <p:cNvPr id="173" name="Google Shape;173;gc998fc1b45_0_238"/>
          <p:cNvCxnSpPr/>
          <p:nvPr/>
        </p:nvCxnSpPr>
        <p:spPr>
          <a:xfrm>
            <a:off x="3646850" y="251275"/>
            <a:ext cx="5217600" cy="11400"/>
          </a:xfrm>
          <a:prstGeom prst="straightConnector1">
            <a:avLst/>
          </a:prstGeom>
          <a:noFill/>
          <a:ln cap="flat" cmpd="sng" w="28575">
            <a:solidFill>
              <a:srgbClr val="CC4125"/>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7" name="Shape 177"/>
        <p:cNvGrpSpPr/>
        <p:nvPr/>
      </p:nvGrpSpPr>
      <p:grpSpPr>
        <a:xfrm>
          <a:off x="0" y="0"/>
          <a:ext cx="0" cy="0"/>
          <a:chOff x="0" y="0"/>
          <a:chExt cx="0" cy="0"/>
        </a:xfrm>
      </p:grpSpPr>
      <p:sp>
        <p:nvSpPr>
          <p:cNvPr id="178" name="Google Shape;178;gc9a29b9430_0_32"/>
          <p:cNvSpPr/>
          <p:nvPr/>
        </p:nvSpPr>
        <p:spPr>
          <a:xfrm>
            <a:off x="0" y="0"/>
            <a:ext cx="12192000" cy="68496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179" name="Google Shape;179;gc9a29b9430_0_32"/>
          <p:cNvSpPr/>
          <p:nvPr/>
        </p:nvSpPr>
        <p:spPr>
          <a:xfrm>
            <a:off x="0" y="0"/>
            <a:ext cx="1275900" cy="6849600"/>
          </a:xfrm>
          <a:prstGeom prst="rect">
            <a:avLst/>
          </a:prstGeom>
          <a:solidFill>
            <a:srgbClr val="7F7F7F">
              <a:alpha val="258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0" name="Google Shape;180;gc9a29b9430_0_32"/>
          <p:cNvSpPr txBox="1"/>
          <p:nvPr/>
        </p:nvSpPr>
        <p:spPr>
          <a:xfrm>
            <a:off x="-23400" y="1256600"/>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1300" u="none" cap="none" strike="noStrike">
                <a:solidFill>
                  <a:srgbClr val="FFFFFF"/>
                </a:solidFill>
                <a:latin typeface="Calibri"/>
                <a:ea typeface="Calibri"/>
                <a:cs typeface="Calibri"/>
                <a:sym typeface="Calibri"/>
              </a:rPr>
              <a:t>Exploratory</a:t>
            </a:r>
            <a:endParaRPr b="1" sz="1300">
              <a:solidFill>
                <a:srgbClr val="FFFFFF"/>
              </a:solidFill>
              <a:latin typeface="Calibri"/>
              <a:ea typeface="Calibri"/>
              <a:cs typeface="Calibri"/>
              <a:sym typeface="Calibri"/>
            </a:endParaRPr>
          </a:p>
          <a:p>
            <a:pPr indent="0" lvl="0" marL="0" marR="0" rtl="0" algn="ctr">
              <a:spcBef>
                <a:spcPts val="0"/>
              </a:spcBef>
              <a:spcAft>
                <a:spcPts val="0"/>
              </a:spcAft>
              <a:buNone/>
            </a:pPr>
            <a:r>
              <a:rPr b="1" i="0" lang="en-IN" sz="1300" u="none" cap="none" strike="noStrike">
                <a:solidFill>
                  <a:srgbClr val="FFFFFF"/>
                </a:solidFill>
                <a:latin typeface="Calibri"/>
                <a:ea typeface="Calibri"/>
                <a:cs typeface="Calibri"/>
                <a:sym typeface="Calibri"/>
              </a:rPr>
              <a:t>Data Analysis</a:t>
            </a:r>
            <a:endParaRPr b="1" sz="900">
              <a:solidFill>
                <a:srgbClr val="FFFFFF"/>
              </a:solidFill>
            </a:endParaRPr>
          </a:p>
        </p:txBody>
      </p:sp>
      <p:sp>
        <p:nvSpPr>
          <p:cNvPr id="181" name="Google Shape;181;gc9a29b9430_0_32"/>
          <p:cNvSpPr txBox="1"/>
          <p:nvPr/>
        </p:nvSpPr>
        <p:spPr>
          <a:xfrm>
            <a:off x="22805" y="2850275"/>
            <a:ext cx="12303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a:solidFill>
                  <a:srgbClr val="FFFFFF"/>
                </a:solidFill>
                <a:latin typeface="Calibri"/>
                <a:ea typeface="Calibri"/>
                <a:cs typeface="Calibri"/>
                <a:sym typeface="Calibri"/>
              </a:rPr>
              <a:t>Feature </a:t>
            </a:r>
            <a:br>
              <a:rPr b="1" lang="en-IN">
                <a:solidFill>
                  <a:srgbClr val="FFFFFF"/>
                </a:solidFill>
                <a:latin typeface="Calibri"/>
                <a:ea typeface="Calibri"/>
                <a:cs typeface="Calibri"/>
                <a:sym typeface="Calibri"/>
              </a:rPr>
            </a:br>
            <a:r>
              <a:rPr b="1" lang="en-IN">
                <a:solidFill>
                  <a:srgbClr val="FFFFFF"/>
                </a:solidFill>
                <a:latin typeface="Calibri"/>
                <a:ea typeface="Calibri"/>
                <a:cs typeface="Calibri"/>
                <a:sym typeface="Calibri"/>
              </a:rPr>
              <a:t>Engineering</a:t>
            </a:r>
            <a:endParaRPr b="1">
              <a:solidFill>
                <a:srgbClr val="FFFFFF"/>
              </a:solidFill>
              <a:latin typeface="Calibri"/>
              <a:ea typeface="Calibri"/>
              <a:cs typeface="Calibri"/>
              <a:sym typeface="Calibri"/>
            </a:endParaRPr>
          </a:p>
        </p:txBody>
      </p:sp>
      <p:pic>
        <p:nvPicPr>
          <p:cNvPr id="182" name="Google Shape;182;gc9a29b9430_0_32"/>
          <p:cNvPicPr preferRelativeResize="0"/>
          <p:nvPr/>
        </p:nvPicPr>
        <p:blipFill>
          <a:blip r:embed="rId4">
            <a:alphaModFix/>
          </a:blip>
          <a:stretch>
            <a:fillRect/>
          </a:stretch>
        </p:blipFill>
        <p:spPr>
          <a:xfrm>
            <a:off x="88974" y="156200"/>
            <a:ext cx="1005550" cy="1005573"/>
          </a:xfrm>
          <a:prstGeom prst="rect">
            <a:avLst/>
          </a:prstGeom>
          <a:noFill/>
          <a:ln>
            <a:noFill/>
          </a:ln>
        </p:spPr>
      </p:pic>
      <p:pic>
        <p:nvPicPr>
          <p:cNvPr id="183" name="Google Shape;183;gc9a29b9430_0_32"/>
          <p:cNvPicPr preferRelativeResize="0"/>
          <p:nvPr/>
        </p:nvPicPr>
        <p:blipFill>
          <a:blip r:embed="rId5">
            <a:alphaModFix/>
          </a:blip>
          <a:stretch>
            <a:fillRect/>
          </a:stretch>
        </p:blipFill>
        <p:spPr>
          <a:xfrm>
            <a:off x="174820" y="1935788"/>
            <a:ext cx="833875" cy="833900"/>
          </a:xfrm>
          <a:prstGeom prst="rect">
            <a:avLst/>
          </a:prstGeom>
          <a:noFill/>
          <a:ln>
            <a:noFill/>
          </a:ln>
        </p:spPr>
      </p:pic>
      <p:pic>
        <p:nvPicPr>
          <p:cNvPr id="184" name="Google Shape;184;gc9a29b9430_0_32"/>
          <p:cNvPicPr preferRelativeResize="0"/>
          <p:nvPr/>
        </p:nvPicPr>
        <p:blipFill>
          <a:blip r:embed="rId6">
            <a:alphaModFix/>
          </a:blip>
          <a:stretch>
            <a:fillRect/>
          </a:stretch>
        </p:blipFill>
        <p:spPr>
          <a:xfrm>
            <a:off x="88975" y="3454063"/>
            <a:ext cx="1005550" cy="1097975"/>
          </a:xfrm>
          <a:prstGeom prst="rect">
            <a:avLst/>
          </a:prstGeom>
          <a:noFill/>
          <a:ln>
            <a:noFill/>
          </a:ln>
        </p:spPr>
      </p:pic>
      <p:sp>
        <p:nvSpPr>
          <p:cNvPr id="185" name="Google Shape;185;gc9a29b9430_0_32"/>
          <p:cNvSpPr txBox="1"/>
          <p:nvPr/>
        </p:nvSpPr>
        <p:spPr>
          <a:xfrm>
            <a:off x="22788" y="4552025"/>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Classification</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Models</a:t>
            </a:r>
            <a:endParaRPr b="1" sz="900">
              <a:solidFill>
                <a:srgbClr val="FFFFFF"/>
              </a:solidFill>
            </a:endParaRPr>
          </a:p>
        </p:txBody>
      </p:sp>
      <p:pic>
        <p:nvPicPr>
          <p:cNvPr id="186" name="Google Shape;186;gc9a29b9430_0_32"/>
          <p:cNvPicPr preferRelativeResize="0"/>
          <p:nvPr/>
        </p:nvPicPr>
        <p:blipFill>
          <a:blip r:embed="rId7">
            <a:alphaModFix/>
          </a:blip>
          <a:stretch>
            <a:fillRect/>
          </a:stretch>
        </p:blipFill>
        <p:spPr>
          <a:xfrm>
            <a:off x="3137" y="5173750"/>
            <a:ext cx="1005550" cy="1005571"/>
          </a:xfrm>
          <a:prstGeom prst="rect">
            <a:avLst/>
          </a:prstGeom>
          <a:noFill/>
          <a:ln>
            <a:noFill/>
          </a:ln>
        </p:spPr>
      </p:pic>
      <p:sp>
        <p:nvSpPr>
          <p:cNvPr id="187" name="Google Shape;187;gc9a29b9430_0_32"/>
          <p:cNvSpPr txBox="1"/>
          <p:nvPr/>
        </p:nvSpPr>
        <p:spPr>
          <a:xfrm>
            <a:off x="22788" y="6308450"/>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Revenue</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Constraint</a:t>
            </a:r>
            <a:endParaRPr b="1" sz="900">
              <a:solidFill>
                <a:srgbClr val="FFFFFF"/>
              </a:solidFill>
            </a:endParaRPr>
          </a:p>
        </p:txBody>
      </p:sp>
      <p:sp>
        <p:nvSpPr>
          <p:cNvPr id="188" name="Google Shape;188;gc9a29b9430_0_32"/>
          <p:cNvSpPr/>
          <p:nvPr/>
        </p:nvSpPr>
        <p:spPr>
          <a:xfrm>
            <a:off x="22800" y="3543700"/>
            <a:ext cx="1356600" cy="32571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189" name="Google Shape;189;gc9a29b9430_0_32"/>
          <p:cNvSpPr/>
          <p:nvPr/>
        </p:nvSpPr>
        <p:spPr>
          <a:xfrm>
            <a:off x="0" y="-100"/>
            <a:ext cx="1275900" cy="18552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190" name="Google Shape;190;gc9a29b9430_0_32"/>
          <p:cNvSpPr txBox="1"/>
          <p:nvPr/>
        </p:nvSpPr>
        <p:spPr>
          <a:xfrm>
            <a:off x="1674575" y="303000"/>
            <a:ext cx="9295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2000">
                <a:solidFill>
                  <a:schemeClr val="lt1"/>
                </a:solidFill>
                <a:latin typeface="Calibri"/>
                <a:ea typeface="Calibri"/>
                <a:cs typeface="Calibri"/>
                <a:sym typeface="Calibri"/>
              </a:rPr>
              <a:t>Intuition Behind Feature Engineering</a:t>
            </a:r>
            <a:endParaRPr/>
          </a:p>
        </p:txBody>
      </p:sp>
      <p:sp>
        <p:nvSpPr>
          <p:cNvPr id="191" name="Google Shape;191;gc9a29b9430_0_32"/>
          <p:cNvSpPr/>
          <p:nvPr/>
        </p:nvSpPr>
        <p:spPr>
          <a:xfrm>
            <a:off x="4632350" y="1038538"/>
            <a:ext cx="3246600" cy="523200"/>
          </a:xfrm>
          <a:prstGeom prst="roundRect">
            <a:avLst>
              <a:gd fmla="val 16667" name="adj"/>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c9a29b9430_0_32"/>
          <p:cNvSpPr txBox="1"/>
          <p:nvPr/>
        </p:nvSpPr>
        <p:spPr>
          <a:xfrm>
            <a:off x="4780400" y="1098175"/>
            <a:ext cx="295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a:solidFill>
                  <a:srgbClr val="FFFFFF"/>
                </a:solidFill>
                <a:latin typeface="Calibri"/>
                <a:ea typeface="Calibri"/>
                <a:cs typeface="Calibri"/>
                <a:sym typeface="Calibri"/>
              </a:rPr>
              <a:t>Instrumentalness Bins</a:t>
            </a:r>
            <a:endParaRPr b="1">
              <a:solidFill>
                <a:srgbClr val="FFFFFF"/>
              </a:solidFill>
              <a:latin typeface="Calibri"/>
              <a:ea typeface="Calibri"/>
              <a:cs typeface="Calibri"/>
              <a:sym typeface="Calibri"/>
            </a:endParaRPr>
          </a:p>
        </p:txBody>
      </p:sp>
      <p:pic>
        <p:nvPicPr>
          <p:cNvPr id="193" name="Google Shape;193;gc9a29b9430_0_32"/>
          <p:cNvPicPr preferRelativeResize="0"/>
          <p:nvPr/>
        </p:nvPicPr>
        <p:blipFill rotWithShape="1">
          <a:blip r:embed="rId8">
            <a:alphaModFix/>
          </a:blip>
          <a:srcRect b="33361" l="25769" r="49846" t="36550"/>
          <a:stretch/>
        </p:blipFill>
        <p:spPr>
          <a:xfrm>
            <a:off x="1473825" y="1749200"/>
            <a:ext cx="4342538" cy="3000651"/>
          </a:xfrm>
          <a:prstGeom prst="rect">
            <a:avLst/>
          </a:prstGeom>
          <a:noFill/>
          <a:ln>
            <a:noFill/>
          </a:ln>
        </p:spPr>
      </p:pic>
      <p:pic>
        <p:nvPicPr>
          <p:cNvPr id="194" name="Google Shape;194;gc9a29b9430_0_32"/>
          <p:cNvPicPr preferRelativeResize="0"/>
          <p:nvPr/>
        </p:nvPicPr>
        <p:blipFill rotWithShape="1">
          <a:blip r:embed="rId9">
            <a:alphaModFix/>
          </a:blip>
          <a:srcRect b="-9697" l="0" r="-7330" t="0"/>
          <a:stretch/>
        </p:blipFill>
        <p:spPr>
          <a:xfrm>
            <a:off x="7163725" y="1752925"/>
            <a:ext cx="4734400" cy="3343725"/>
          </a:xfrm>
          <a:prstGeom prst="rect">
            <a:avLst/>
          </a:prstGeom>
          <a:noFill/>
          <a:ln>
            <a:noFill/>
          </a:ln>
        </p:spPr>
      </p:pic>
      <p:pic>
        <p:nvPicPr>
          <p:cNvPr id="195" name="Google Shape;195;gc9a29b9430_0_32"/>
          <p:cNvPicPr preferRelativeResize="0"/>
          <p:nvPr/>
        </p:nvPicPr>
        <p:blipFill>
          <a:blip r:embed="rId10">
            <a:alphaModFix/>
          </a:blip>
          <a:stretch>
            <a:fillRect/>
          </a:stretch>
        </p:blipFill>
        <p:spPr>
          <a:xfrm>
            <a:off x="4632350" y="964238"/>
            <a:ext cx="671825" cy="671825"/>
          </a:xfrm>
          <a:prstGeom prst="rect">
            <a:avLst/>
          </a:prstGeom>
          <a:noFill/>
          <a:ln>
            <a:noFill/>
          </a:ln>
        </p:spPr>
      </p:pic>
      <p:sp>
        <p:nvSpPr>
          <p:cNvPr id="196" name="Google Shape;196;gc9a29b9430_0_32"/>
          <p:cNvSpPr/>
          <p:nvPr/>
        </p:nvSpPr>
        <p:spPr>
          <a:xfrm>
            <a:off x="6190700" y="3086675"/>
            <a:ext cx="764700" cy="286800"/>
          </a:xfrm>
          <a:prstGeom prst="rightArrow">
            <a:avLst>
              <a:gd fmla="val 50000" name="adj1"/>
              <a:gd fmla="val 50000" name="adj2"/>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c9a29b9430_0_32"/>
          <p:cNvSpPr txBox="1"/>
          <p:nvPr/>
        </p:nvSpPr>
        <p:spPr>
          <a:xfrm>
            <a:off x="1945175" y="5173750"/>
            <a:ext cx="90252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IN" sz="1600">
                <a:solidFill>
                  <a:srgbClr val="FFFFFF"/>
                </a:solidFill>
                <a:latin typeface="Calibri"/>
                <a:ea typeface="Calibri"/>
                <a:cs typeface="Calibri"/>
                <a:sym typeface="Calibri"/>
              </a:rPr>
              <a:t>Around 30% of data samples have instrumentalness value as 0. This abnormality can be seen clearly in the left graph. </a:t>
            </a:r>
            <a:endParaRPr b="1" sz="1600">
              <a:solidFill>
                <a:srgbClr val="FFFFFF"/>
              </a:solidFill>
              <a:latin typeface="Calibri"/>
              <a:ea typeface="Calibri"/>
              <a:cs typeface="Calibri"/>
              <a:sym typeface="Calibri"/>
            </a:endParaRPr>
          </a:p>
          <a:p>
            <a:pPr indent="0" lvl="0" marL="0" rtl="0" algn="l">
              <a:spcBef>
                <a:spcPts val="0"/>
              </a:spcBef>
              <a:spcAft>
                <a:spcPts val="0"/>
              </a:spcAft>
              <a:buNone/>
            </a:pPr>
            <a:r>
              <a:rPr b="1" lang="en-IN" sz="1600">
                <a:solidFill>
                  <a:srgbClr val="FFFFFF"/>
                </a:solidFill>
                <a:latin typeface="Calibri"/>
                <a:ea typeface="Calibri"/>
                <a:cs typeface="Calibri"/>
                <a:sym typeface="Calibri"/>
              </a:rPr>
              <a:t>1 represents non-zero values and 0 represents others.</a:t>
            </a:r>
            <a:endParaRPr b="1" sz="1600">
              <a:solidFill>
                <a:srgbClr val="FFFFF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IN" sz="1600">
                <a:solidFill>
                  <a:srgbClr val="FFFFFF"/>
                </a:solidFill>
                <a:latin typeface="Calibri"/>
                <a:ea typeface="Calibri"/>
                <a:cs typeface="Calibri"/>
                <a:sym typeface="Calibri"/>
              </a:rPr>
              <a:t> </a:t>
            </a:r>
            <a:endParaRPr b="1" sz="1600">
              <a:solidFill>
                <a:srgbClr val="FFFFF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IN" sz="1600">
                <a:solidFill>
                  <a:srgbClr val="FFFFFF"/>
                </a:solidFill>
                <a:latin typeface="Calibri"/>
                <a:ea typeface="Calibri"/>
                <a:cs typeface="Calibri"/>
                <a:sym typeface="Calibri"/>
              </a:rPr>
              <a:t>The two bins of the transformed features have clearly different class-wise distributions of popularity thus adding more discriminative power which led to better model performance.</a:t>
            </a:r>
            <a:endParaRPr b="1" sz="1600">
              <a:solidFill>
                <a:srgbClr val="FFFFF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sz="1600">
              <a:solidFill>
                <a:srgbClr val="FFFFFF"/>
              </a:solidFill>
              <a:latin typeface="Calibri"/>
              <a:ea typeface="Calibri"/>
              <a:cs typeface="Calibri"/>
              <a:sym typeface="Calibri"/>
            </a:endParaRPr>
          </a:p>
          <a:p>
            <a:pPr indent="0" lvl="0" marL="0" rtl="0" algn="l">
              <a:spcBef>
                <a:spcPts val="0"/>
              </a:spcBef>
              <a:spcAft>
                <a:spcPts val="0"/>
              </a:spcAft>
              <a:buNone/>
            </a:pPr>
            <a:r>
              <a:t/>
            </a:r>
            <a:endParaRPr b="1" sz="1600">
              <a:solidFill>
                <a:srgbClr val="FFFFFF"/>
              </a:solidFill>
              <a:latin typeface="Calibri"/>
              <a:ea typeface="Calibri"/>
              <a:cs typeface="Calibri"/>
              <a:sym typeface="Calibri"/>
            </a:endParaRPr>
          </a:p>
        </p:txBody>
      </p:sp>
      <p:cxnSp>
        <p:nvCxnSpPr>
          <p:cNvPr id="198" name="Google Shape;198;gc9a29b9430_0_32"/>
          <p:cNvCxnSpPr/>
          <p:nvPr/>
        </p:nvCxnSpPr>
        <p:spPr>
          <a:xfrm>
            <a:off x="3646850" y="251275"/>
            <a:ext cx="5217600" cy="11400"/>
          </a:xfrm>
          <a:prstGeom prst="straightConnector1">
            <a:avLst/>
          </a:prstGeom>
          <a:noFill/>
          <a:ln cap="flat" cmpd="sng" w="28575">
            <a:solidFill>
              <a:srgbClr val="CC4125"/>
            </a:solidFill>
            <a:prstDash val="solid"/>
            <a:round/>
            <a:headEnd len="med" w="med" type="none"/>
            <a:tailEnd len="med" w="med" type="none"/>
          </a:ln>
        </p:spPr>
      </p:cxnSp>
      <p:cxnSp>
        <p:nvCxnSpPr>
          <p:cNvPr id="199" name="Google Shape;199;gc9a29b9430_0_32"/>
          <p:cNvCxnSpPr/>
          <p:nvPr/>
        </p:nvCxnSpPr>
        <p:spPr>
          <a:xfrm>
            <a:off x="3646850" y="835950"/>
            <a:ext cx="5217600" cy="11400"/>
          </a:xfrm>
          <a:prstGeom prst="straightConnector1">
            <a:avLst/>
          </a:prstGeom>
          <a:noFill/>
          <a:ln cap="flat" cmpd="sng" w="28575">
            <a:solidFill>
              <a:srgbClr val="CC4125"/>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3" name="Shape 203"/>
        <p:cNvGrpSpPr/>
        <p:nvPr/>
      </p:nvGrpSpPr>
      <p:grpSpPr>
        <a:xfrm>
          <a:off x="0" y="0"/>
          <a:ext cx="0" cy="0"/>
          <a:chOff x="0" y="0"/>
          <a:chExt cx="0" cy="0"/>
        </a:xfrm>
      </p:grpSpPr>
      <p:sp>
        <p:nvSpPr>
          <p:cNvPr id="204" name="Google Shape;204;gc998fc1b45_0_334"/>
          <p:cNvSpPr/>
          <p:nvPr/>
        </p:nvSpPr>
        <p:spPr>
          <a:xfrm>
            <a:off x="54975" y="0"/>
            <a:ext cx="12192000" cy="68496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205" name="Google Shape;205;gc998fc1b45_0_334"/>
          <p:cNvSpPr/>
          <p:nvPr/>
        </p:nvSpPr>
        <p:spPr>
          <a:xfrm>
            <a:off x="0" y="0"/>
            <a:ext cx="1275900" cy="6849600"/>
          </a:xfrm>
          <a:prstGeom prst="rect">
            <a:avLst/>
          </a:prstGeom>
          <a:solidFill>
            <a:srgbClr val="7F7F7F">
              <a:alpha val="258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6" name="Google Shape;206;gc998fc1b45_0_334"/>
          <p:cNvSpPr txBox="1"/>
          <p:nvPr/>
        </p:nvSpPr>
        <p:spPr>
          <a:xfrm>
            <a:off x="-23400" y="1256600"/>
            <a:ext cx="1230300" cy="5232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IN">
                <a:solidFill>
                  <a:srgbClr val="FFFFFF"/>
                </a:solidFill>
                <a:latin typeface="Calibri"/>
                <a:ea typeface="Calibri"/>
                <a:cs typeface="Calibri"/>
                <a:sym typeface="Calibri"/>
              </a:rPr>
              <a:t>Feature </a:t>
            </a:r>
            <a:br>
              <a:rPr b="1" lang="en-IN">
                <a:solidFill>
                  <a:srgbClr val="FFFFFF"/>
                </a:solidFill>
                <a:latin typeface="Calibri"/>
                <a:ea typeface="Calibri"/>
                <a:cs typeface="Calibri"/>
                <a:sym typeface="Calibri"/>
              </a:rPr>
            </a:br>
            <a:r>
              <a:rPr b="1" lang="en-IN">
                <a:solidFill>
                  <a:srgbClr val="FFFFFF"/>
                </a:solidFill>
                <a:latin typeface="Calibri"/>
                <a:ea typeface="Calibri"/>
                <a:cs typeface="Calibri"/>
                <a:sym typeface="Calibri"/>
              </a:rPr>
              <a:t>Engineering</a:t>
            </a:r>
            <a:endParaRPr b="1" sz="900">
              <a:solidFill>
                <a:srgbClr val="FFFFFF"/>
              </a:solidFill>
            </a:endParaRPr>
          </a:p>
        </p:txBody>
      </p:sp>
      <p:sp>
        <p:nvSpPr>
          <p:cNvPr id="207" name="Google Shape;207;gc998fc1b45_0_334"/>
          <p:cNvSpPr txBox="1"/>
          <p:nvPr/>
        </p:nvSpPr>
        <p:spPr>
          <a:xfrm>
            <a:off x="-23395" y="2862975"/>
            <a:ext cx="1230300" cy="4926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IN" sz="1300">
                <a:solidFill>
                  <a:srgbClr val="FFFFFF"/>
                </a:solidFill>
                <a:latin typeface="Calibri"/>
                <a:ea typeface="Calibri"/>
                <a:cs typeface="Calibri"/>
                <a:sym typeface="Calibri"/>
              </a:rPr>
              <a:t>Classification</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Models</a:t>
            </a:r>
            <a:endParaRPr b="1">
              <a:solidFill>
                <a:srgbClr val="FFFFFF"/>
              </a:solidFill>
              <a:latin typeface="Calibri"/>
              <a:ea typeface="Calibri"/>
              <a:cs typeface="Calibri"/>
              <a:sym typeface="Calibri"/>
            </a:endParaRPr>
          </a:p>
        </p:txBody>
      </p:sp>
      <p:pic>
        <p:nvPicPr>
          <p:cNvPr id="208" name="Google Shape;208;gc998fc1b45_0_334"/>
          <p:cNvPicPr preferRelativeResize="0"/>
          <p:nvPr/>
        </p:nvPicPr>
        <p:blipFill>
          <a:blip r:embed="rId4">
            <a:alphaModFix/>
          </a:blip>
          <a:stretch>
            <a:fillRect/>
          </a:stretch>
        </p:blipFill>
        <p:spPr>
          <a:xfrm>
            <a:off x="221008" y="170013"/>
            <a:ext cx="833875" cy="833900"/>
          </a:xfrm>
          <a:prstGeom prst="rect">
            <a:avLst/>
          </a:prstGeom>
          <a:noFill/>
          <a:ln>
            <a:noFill/>
          </a:ln>
        </p:spPr>
      </p:pic>
      <p:pic>
        <p:nvPicPr>
          <p:cNvPr id="209" name="Google Shape;209;gc998fc1b45_0_334"/>
          <p:cNvPicPr preferRelativeResize="0"/>
          <p:nvPr/>
        </p:nvPicPr>
        <p:blipFill>
          <a:blip r:embed="rId5">
            <a:alphaModFix/>
          </a:blip>
          <a:stretch>
            <a:fillRect/>
          </a:stretch>
        </p:blipFill>
        <p:spPr>
          <a:xfrm>
            <a:off x="88975" y="1828938"/>
            <a:ext cx="1005550" cy="1097975"/>
          </a:xfrm>
          <a:prstGeom prst="rect">
            <a:avLst/>
          </a:prstGeom>
          <a:noFill/>
          <a:ln>
            <a:noFill/>
          </a:ln>
        </p:spPr>
      </p:pic>
      <p:sp>
        <p:nvSpPr>
          <p:cNvPr id="210" name="Google Shape;210;gc998fc1b45_0_334"/>
          <p:cNvSpPr txBox="1"/>
          <p:nvPr/>
        </p:nvSpPr>
        <p:spPr>
          <a:xfrm>
            <a:off x="22788" y="4552025"/>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Revenue </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Constraint</a:t>
            </a:r>
            <a:endParaRPr b="1" sz="900">
              <a:solidFill>
                <a:srgbClr val="FFFFFF"/>
              </a:solidFill>
            </a:endParaRPr>
          </a:p>
        </p:txBody>
      </p:sp>
      <p:pic>
        <p:nvPicPr>
          <p:cNvPr id="211" name="Google Shape;211;gc998fc1b45_0_334"/>
          <p:cNvPicPr preferRelativeResize="0"/>
          <p:nvPr/>
        </p:nvPicPr>
        <p:blipFill>
          <a:blip r:embed="rId6">
            <a:alphaModFix/>
          </a:blip>
          <a:stretch>
            <a:fillRect/>
          </a:stretch>
        </p:blipFill>
        <p:spPr>
          <a:xfrm>
            <a:off x="112387" y="3526038"/>
            <a:ext cx="1005550" cy="1005571"/>
          </a:xfrm>
          <a:prstGeom prst="rect">
            <a:avLst/>
          </a:prstGeom>
          <a:noFill/>
          <a:ln>
            <a:noFill/>
          </a:ln>
        </p:spPr>
      </p:pic>
      <p:sp>
        <p:nvSpPr>
          <p:cNvPr id="212" name="Google Shape;212;gc998fc1b45_0_334"/>
          <p:cNvSpPr txBox="1"/>
          <p:nvPr/>
        </p:nvSpPr>
        <p:spPr>
          <a:xfrm>
            <a:off x="22775" y="6210475"/>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Voting </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Predictions</a:t>
            </a:r>
            <a:endParaRPr b="1" sz="900">
              <a:solidFill>
                <a:srgbClr val="FFFFFF"/>
              </a:solidFill>
            </a:endParaRPr>
          </a:p>
        </p:txBody>
      </p:sp>
      <p:sp>
        <p:nvSpPr>
          <p:cNvPr id="213" name="Google Shape;213;gc998fc1b45_0_334"/>
          <p:cNvSpPr/>
          <p:nvPr/>
        </p:nvSpPr>
        <p:spPr>
          <a:xfrm>
            <a:off x="-25" y="0"/>
            <a:ext cx="1275900" cy="18291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214" name="Google Shape;214;gc998fc1b45_0_334"/>
          <p:cNvSpPr/>
          <p:nvPr/>
        </p:nvSpPr>
        <p:spPr>
          <a:xfrm>
            <a:off x="0" y="3451775"/>
            <a:ext cx="1275900" cy="33648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pic>
        <p:nvPicPr>
          <p:cNvPr id="215" name="Google Shape;215;gc998fc1b45_0_334"/>
          <p:cNvPicPr preferRelativeResize="0"/>
          <p:nvPr/>
        </p:nvPicPr>
        <p:blipFill>
          <a:blip r:embed="rId7">
            <a:alphaModFix/>
          </a:blip>
          <a:stretch>
            <a:fillRect/>
          </a:stretch>
        </p:blipFill>
        <p:spPr>
          <a:xfrm>
            <a:off x="221000" y="5215675"/>
            <a:ext cx="921725" cy="921725"/>
          </a:xfrm>
          <a:prstGeom prst="rect">
            <a:avLst/>
          </a:prstGeom>
          <a:noFill/>
          <a:ln>
            <a:noFill/>
          </a:ln>
        </p:spPr>
      </p:pic>
      <p:sp>
        <p:nvSpPr>
          <p:cNvPr id="216" name="Google Shape;216;gc998fc1b45_0_334"/>
          <p:cNvSpPr/>
          <p:nvPr/>
        </p:nvSpPr>
        <p:spPr>
          <a:xfrm>
            <a:off x="22800" y="5130750"/>
            <a:ext cx="1230300" cy="10980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217" name="Google Shape;217;gc998fc1b45_0_334"/>
          <p:cNvSpPr txBox="1"/>
          <p:nvPr/>
        </p:nvSpPr>
        <p:spPr>
          <a:xfrm>
            <a:off x="1607350" y="1165325"/>
            <a:ext cx="9947100" cy="13698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IN" sz="2100">
                <a:solidFill>
                  <a:srgbClr val="FFFFFF"/>
                </a:solidFill>
                <a:latin typeface="Calibri"/>
                <a:ea typeface="Calibri"/>
                <a:cs typeface="Calibri"/>
                <a:sym typeface="Calibri"/>
              </a:rPr>
              <a:t>Decision tree</a:t>
            </a:r>
            <a:r>
              <a:rPr lang="en-IN" sz="2100">
                <a:solidFill>
                  <a:srgbClr val="FFFFFF"/>
                </a:solidFill>
                <a:latin typeface="Calibri"/>
                <a:ea typeface="Calibri"/>
                <a:cs typeface="Calibri"/>
                <a:sym typeface="Calibri"/>
              </a:rPr>
              <a:t> is a predictive model which uses a tree based algorithm. The decision trees</a:t>
            </a:r>
            <a:endParaRPr sz="2100">
              <a:solidFill>
                <a:srgbClr val="FFFFFF"/>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IN" sz="2100">
                <a:solidFill>
                  <a:srgbClr val="FFFFFF"/>
                </a:solidFill>
                <a:latin typeface="Calibri"/>
                <a:ea typeface="Calibri"/>
                <a:cs typeface="Calibri"/>
                <a:sym typeface="Calibri"/>
              </a:rPr>
              <a:t>are built by splitting the set source, constituting the root node of the tree, into</a:t>
            </a:r>
            <a:endParaRPr sz="2100">
              <a:solidFill>
                <a:srgbClr val="FFFFFF"/>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IN" sz="2100">
                <a:solidFill>
                  <a:srgbClr val="FFFFFF"/>
                </a:solidFill>
                <a:latin typeface="Calibri"/>
                <a:ea typeface="Calibri"/>
                <a:cs typeface="Calibri"/>
                <a:sym typeface="Calibri"/>
              </a:rPr>
              <a:t>subsets—which constitute the successor children.</a:t>
            </a:r>
            <a:endParaRPr sz="2100">
              <a:solidFill>
                <a:srgbClr val="FFFFFF"/>
              </a:solidFill>
              <a:latin typeface="Calibri"/>
              <a:ea typeface="Calibri"/>
              <a:cs typeface="Calibri"/>
              <a:sym typeface="Calibri"/>
            </a:endParaRPr>
          </a:p>
          <a:p>
            <a:pPr indent="0" lvl="0" marL="0" rtl="0" algn="ctr">
              <a:spcBef>
                <a:spcPts val="0"/>
              </a:spcBef>
              <a:spcAft>
                <a:spcPts val="0"/>
              </a:spcAft>
              <a:buNone/>
            </a:pPr>
            <a:r>
              <a:t/>
            </a:r>
            <a:endParaRPr>
              <a:solidFill>
                <a:srgbClr val="FFFFFF"/>
              </a:solidFill>
              <a:latin typeface="Calibri"/>
              <a:ea typeface="Calibri"/>
              <a:cs typeface="Calibri"/>
              <a:sym typeface="Calibri"/>
            </a:endParaRPr>
          </a:p>
        </p:txBody>
      </p:sp>
      <p:pic>
        <p:nvPicPr>
          <p:cNvPr id="218" name="Google Shape;218;gc998fc1b45_0_334"/>
          <p:cNvPicPr preferRelativeResize="0"/>
          <p:nvPr/>
        </p:nvPicPr>
        <p:blipFill>
          <a:blip r:embed="rId8">
            <a:alphaModFix/>
          </a:blip>
          <a:stretch>
            <a:fillRect/>
          </a:stretch>
        </p:blipFill>
        <p:spPr>
          <a:xfrm>
            <a:off x="7036000" y="3740375"/>
            <a:ext cx="4906200" cy="2787600"/>
          </a:xfrm>
          <a:prstGeom prst="roundRect">
            <a:avLst>
              <a:gd fmla="val 16667" name="adj"/>
            </a:avLst>
          </a:prstGeom>
          <a:noFill/>
          <a:ln cap="flat" cmpd="sng" w="9525">
            <a:solidFill>
              <a:srgbClr val="FFFFFF"/>
            </a:solidFill>
            <a:prstDash val="solid"/>
            <a:round/>
            <a:headEnd len="sm" w="sm" type="none"/>
            <a:tailEnd len="sm" w="sm" type="none"/>
          </a:ln>
        </p:spPr>
      </p:pic>
      <p:pic>
        <p:nvPicPr>
          <p:cNvPr id="219" name="Google Shape;219;gc998fc1b45_0_334"/>
          <p:cNvPicPr preferRelativeResize="0"/>
          <p:nvPr/>
        </p:nvPicPr>
        <p:blipFill>
          <a:blip r:embed="rId9">
            <a:alphaModFix/>
          </a:blip>
          <a:stretch>
            <a:fillRect/>
          </a:stretch>
        </p:blipFill>
        <p:spPr>
          <a:xfrm>
            <a:off x="1975850" y="4018275"/>
            <a:ext cx="273445" cy="347664"/>
          </a:xfrm>
          <a:prstGeom prst="rect">
            <a:avLst/>
          </a:prstGeom>
          <a:noFill/>
          <a:ln>
            <a:noFill/>
          </a:ln>
        </p:spPr>
      </p:pic>
      <p:sp>
        <p:nvSpPr>
          <p:cNvPr id="220" name="Google Shape;220;gc998fc1b45_0_334"/>
          <p:cNvSpPr/>
          <p:nvPr/>
        </p:nvSpPr>
        <p:spPr>
          <a:xfrm>
            <a:off x="3805752" y="4092950"/>
            <a:ext cx="2164500" cy="8340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IN" sz="1500">
                <a:solidFill>
                  <a:srgbClr val="FFFFFF"/>
                </a:solidFill>
              </a:rPr>
              <a:t>Disjunctive hypothesis space</a:t>
            </a:r>
            <a:endParaRPr b="1" sz="1500">
              <a:solidFill>
                <a:srgbClr val="FFFFFF"/>
              </a:solidFill>
            </a:endParaRPr>
          </a:p>
        </p:txBody>
      </p:sp>
      <p:sp>
        <p:nvSpPr>
          <p:cNvPr id="221" name="Google Shape;221;gc998fc1b45_0_334"/>
          <p:cNvSpPr/>
          <p:nvPr/>
        </p:nvSpPr>
        <p:spPr>
          <a:xfrm>
            <a:off x="3805750" y="5481600"/>
            <a:ext cx="1845000" cy="8340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IN" sz="1500">
                <a:solidFill>
                  <a:srgbClr val="FFFFFF"/>
                </a:solidFill>
              </a:rPr>
              <a:t>Works well with noisy data</a:t>
            </a:r>
            <a:endParaRPr b="1" sz="1500">
              <a:solidFill>
                <a:srgbClr val="FFFFFF"/>
              </a:solidFill>
            </a:endParaRPr>
          </a:p>
        </p:txBody>
      </p:sp>
      <p:pic>
        <p:nvPicPr>
          <p:cNvPr id="222" name="Google Shape;222;gc998fc1b45_0_334"/>
          <p:cNvPicPr preferRelativeResize="0"/>
          <p:nvPr/>
        </p:nvPicPr>
        <p:blipFill>
          <a:blip r:embed="rId10">
            <a:alphaModFix/>
          </a:blip>
          <a:stretch>
            <a:fillRect/>
          </a:stretch>
        </p:blipFill>
        <p:spPr>
          <a:xfrm>
            <a:off x="1851012" y="5356250"/>
            <a:ext cx="1095900" cy="1005600"/>
          </a:xfrm>
          <a:prstGeom prst="ellipse">
            <a:avLst/>
          </a:prstGeom>
          <a:noFill/>
          <a:ln cap="flat" cmpd="sng" w="38100">
            <a:solidFill>
              <a:srgbClr val="FFFFFF"/>
            </a:solidFill>
            <a:prstDash val="solid"/>
            <a:round/>
            <a:headEnd len="sm" w="sm" type="none"/>
            <a:tailEnd len="sm" w="sm" type="none"/>
          </a:ln>
        </p:spPr>
      </p:pic>
      <p:sp>
        <p:nvSpPr>
          <p:cNvPr id="223" name="Google Shape;223;gc998fc1b45_0_334"/>
          <p:cNvSpPr/>
          <p:nvPr/>
        </p:nvSpPr>
        <p:spPr>
          <a:xfrm>
            <a:off x="7841375" y="3002850"/>
            <a:ext cx="3466500" cy="523200"/>
          </a:xfrm>
          <a:prstGeom prst="roundRect">
            <a:avLst>
              <a:gd fmla="val 16667" name="adj"/>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c998fc1b45_0_334"/>
          <p:cNvSpPr txBox="1"/>
          <p:nvPr/>
        </p:nvSpPr>
        <p:spPr>
          <a:xfrm>
            <a:off x="8065925" y="3041250"/>
            <a:ext cx="30174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1700">
                <a:solidFill>
                  <a:srgbClr val="FFFFFF"/>
                </a:solidFill>
                <a:latin typeface="Calibri"/>
                <a:ea typeface="Calibri"/>
                <a:cs typeface="Calibri"/>
                <a:sym typeface="Calibri"/>
              </a:rPr>
              <a:t>Results</a:t>
            </a:r>
            <a:endParaRPr b="1" sz="1700">
              <a:solidFill>
                <a:srgbClr val="FFFFFF"/>
              </a:solidFill>
              <a:latin typeface="Calibri"/>
              <a:ea typeface="Calibri"/>
              <a:cs typeface="Calibri"/>
              <a:sym typeface="Calibri"/>
            </a:endParaRPr>
          </a:p>
        </p:txBody>
      </p:sp>
      <p:pic>
        <p:nvPicPr>
          <p:cNvPr id="225" name="Google Shape;225;gc998fc1b45_0_334"/>
          <p:cNvPicPr preferRelativeResize="0"/>
          <p:nvPr/>
        </p:nvPicPr>
        <p:blipFill>
          <a:blip r:embed="rId11">
            <a:alphaModFix/>
          </a:blip>
          <a:stretch>
            <a:fillRect/>
          </a:stretch>
        </p:blipFill>
        <p:spPr>
          <a:xfrm>
            <a:off x="1896176" y="3944500"/>
            <a:ext cx="1005550" cy="1005550"/>
          </a:xfrm>
          <a:prstGeom prst="rect">
            <a:avLst/>
          </a:prstGeom>
          <a:noFill/>
          <a:ln>
            <a:noFill/>
          </a:ln>
        </p:spPr>
      </p:pic>
      <p:sp>
        <p:nvSpPr>
          <p:cNvPr id="226" name="Google Shape;226;gc998fc1b45_0_334"/>
          <p:cNvSpPr/>
          <p:nvPr/>
        </p:nvSpPr>
        <p:spPr>
          <a:xfrm>
            <a:off x="1975850" y="3015100"/>
            <a:ext cx="3466500" cy="523200"/>
          </a:xfrm>
          <a:prstGeom prst="roundRect">
            <a:avLst>
              <a:gd fmla="val 16667" name="adj"/>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c998fc1b45_0_334"/>
          <p:cNvSpPr txBox="1"/>
          <p:nvPr/>
        </p:nvSpPr>
        <p:spPr>
          <a:xfrm>
            <a:off x="2042900" y="3106275"/>
            <a:ext cx="33324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IN" sz="1500">
                <a:solidFill>
                  <a:srgbClr val="FFFFFF"/>
                </a:solidFill>
              </a:rPr>
              <a:t>Why Decision Trees?</a:t>
            </a:r>
            <a:endParaRPr b="1" sz="1500">
              <a:solidFill>
                <a:srgbClr val="FFFFFF"/>
              </a:solidFill>
            </a:endParaRPr>
          </a:p>
        </p:txBody>
      </p:sp>
      <p:sp>
        <p:nvSpPr>
          <p:cNvPr id="228" name="Google Shape;228;gc998fc1b45_0_334"/>
          <p:cNvSpPr/>
          <p:nvPr/>
        </p:nvSpPr>
        <p:spPr>
          <a:xfrm>
            <a:off x="3292575" y="4413500"/>
            <a:ext cx="384600" cy="1929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c998fc1b45_0_334"/>
          <p:cNvSpPr/>
          <p:nvPr/>
        </p:nvSpPr>
        <p:spPr>
          <a:xfrm>
            <a:off x="3292575" y="5802150"/>
            <a:ext cx="384600" cy="1929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0" name="Google Shape;230;gc998fc1b45_0_334"/>
          <p:cNvCxnSpPr/>
          <p:nvPr/>
        </p:nvCxnSpPr>
        <p:spPr>
          <a:xfrm>
            <a:off x="6432250" y="3632375"/>
            <a:ext cx="12900" cy="3003600"/>
          </a:xfrm>
          <a:prstGeom prst="straightConnector1">
            <a:avLst/>
          </a:prstGeom>
          <a:noFill/>
          <a:ln cap="flat" cmpd="sng" w="28575">
            <a:solidFill>
              <a:srgbClr val="FFFFFF"/>
            </a:solidFill>
            <a:prstDash val="solid"/>
            <a:round/>
            <a:headEnd len="med" w="med" type="none"/>
            <a:tailEnd len="med" w="med" type="none"/>
          </a:ln>
        </p:spPr>
      </p:cxnSp>
      <p:cxnSp>
        <p:nvCxnSpPr>
          <p:cNvPr id="231" name="Google Shape;231;gc998fc1b45_0_334"/>
          <p:cNvCxnSpPr/>
          <p:nvPr/>
        </p:nvCxnSpPr>
        <p:spPr>
          <a:xfrm>
            <a:off x="3646850" y="251275"/>
            <a:ext cx="5217600" cy="11400"/>
          </a:xfrm>
          <a:prstGeom prst="straightConnector1">
            <a:avLst/>
          </a:prstGeom>
          <a:noFill/>
          <a:ln cap="flat" cmpd="sng" w="28575">
            <a:solidFill>
              <a:srgbClr val="CC4125"/>
            </a:solidFill>
            <a:prstDash val="solid"/>
            <a:round/>
            <a:headEnd len="med" w="med" type="none"/>
            <a:tailEnd len="med" w="med" type="none"/>
          </a:ln>
        </p:spPr>
      </p:cxnSp>
      <p:cxnSp>
        <p:nvCxnSpPr>
          <p:cNvPr id="232" name="Google Shape;232;gc998fc1b45_0_334"/>
          <p:cNvCxnSpPr/>
          <p:nvPr/>
        </p:nvCxnSpPr>
        <p:spPr>
          <a:xfrm>
            <a:off x="3646850" y="814500"/>
            <a:ext cx="5217600" cy="11400"/>
          </a:xfrm>
          <a:prstGeom prst="straightConnector1">
            <a:avLst/>
          </a:prstGeom>
          <a:noFill/>
          <a:ln cap="flat" cmpd="sng" w="28575">
            <a:solidFill>
              <a:srgbClr val="CC4125"/>
            </a:solidFill>
            <a:prstDash val="solid"/>
            <a:round/>
            <a:headEnd len="med" w="med" type="none"/>
            <a:tailEnd len="med" w="med" type="none"/>
          </a:ln>
        </p:spPr>
      </p:cxnSp>
      <p:sp>
        <p:nvSpPr>
          <p:cNvPr id="233" name="Google Shape;233;gc998fc1b45_0_334"/>
          <p:cNvSpPr txBox="1"/>
          <p:nvPr/>
        </p:nvSpPr>
        <p:spPr>
          <a:xfrm>
            <a:off x="3805750" y="300088"/>
            <a:ext cx="50898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1900">
                <a:solidFill>
                  <a:srgbClr val="FFFFFF"/>
                </a:solidFill>
                <a:latin typeface="Calibri"/>
                <a:ea typeface="Calibri"/>
                <a:cs typeface="Calibri"/>
                <a:sym typeface="Calibri"/>
              </a:rPr>
              <a:t>Decision Trees</a:t>
            </a:r>
            <a:endParaRPr b="1" sz="1900">
              <a:solidFill>
                <a:srgbClr val="FFFFF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7" name="Shape 237"/>
        <p:cNvGrpSpPr/>
        <p:nvPr/>
      </p:nvGrpSpPr>
      <p:grpSpPr>
        <a:xfrm>
          <a:off x="0" y="0"/>
          <a:ext cx="0" cy="0"/>
          <a:chOff x="0" y="0"/>
          <a:chExt cx="0" cy="0"/>
        </a:xfrm>
      </p:grpSpPr>
      <p:sp>
        <p:nvSpPr>
          <p:cNvPr id="238" name="Google Shape;238;gc788023d52_0_125"/>
          <p:cNvSpPr/>
          <p:nvPr/>
        </p:nvSpPr>
        <p:spPr>
          <a:xfrm>
            <a:off x="0" y="-33025"/>
            <a:ext cx="12192000" cy="68496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239" name="Google Shape;239;gc788023d52_0_125"/>
          <p:cNvSpPr/>
          <p:nvPr/>
        </p:nvSpPr>
        <p:spPr>
          <a:xfrm>
            <a:off x="0" y="0"/>
            <a:ext cx="1275900" cy="6849600"/>
          </a:xfrm>
          <a:prstGeom prst="rect">
            <a:avLst/>
          </a:prstGeom>
          <a:solidFill>
            <a:srgbClr val="7F7F7F">
              <a:alpha val="258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0" name="Google Shape;240;gc788023d52_0_125"/>
          <p:cNvSpPr txBox="1"/>
          <p:nvPr/>
        </p:nvSpPr>
        <p:spPr>
          <a:xfrm>
            <a:off x="-23400" y="1256600"/>
            <a:ext cx="1230300" cy="5232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IN">
                <a:solidFill>
                  <a:srgbClr val="FFFFFF"/>
                </a:solidFill>
                <a:latin typeface="Calibri"/>
                <a:ea typeface="Calibri"/>
                <a:cs typeface="Calibri"/>
                <a:sym typeface="Calibri"/>
              </a:rPr>
              <a:t>Feature </a:t>
            </a:r>
            <a:br>
              <a:rPr b="1" lang="en-IN">
                <a:solidFill>
                  <a:srgbClr val="FFFFFF"/>
                </a:solidFill>
                <a:latin typeface="Calibri"/>
                <a:ea typeface="Calibri"/>
                <a:cs typeface="Calibri"/>
                <a:sym typeface="Calibri"/>
              </a:rPr>
            </a:br>
            <a:r>
              <a:rPr b="1" lang="en-IN">
                <a:solidFill>
                  <a:srgbClr val="FFFFFF"/>
                </a:solidFill>
                <a:latin typeface="Calibri"/>
                <a:ea typeface="Calibri"/>
                <a:cs typeface="Calibri"/>
                <a:sym typeface="Calibri"/>
              </a:rPr>
              <a:t>Engineering</a:t>
            </a:r>
            <a:endParaRPr b="1" sz="900">
              <a:solidFill>
                <a:srgbClr val="FFFFFF"/>
              </a:solidFill>
            </a:endParaRPr>
          </a:p>
        </p:txBody>
      </p:sp>
      <p:sp>
        <p:nvSpPr>
          <p:cNvPr id="241" name="Google Shape;241;gc788023d52_0_125"/>
          <p:cNvSpPr txBox="1"/>
          <p:nvPr/>
        </p:nvSpPr>
        <p:spPr>
          <a:xfrm>
            <a:off x="-23395" y="2862975"/>
            <a:ext cx="1230300" cy="4926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IN" sz="1300">
                <a:solidFill>
                  <a:srgbClr val="FFFFFF"/>
                </a:solidFill>
                <a:latin typeface="Calibri"/>
                <a:ea typeface="Calibri"/>
                <a:cs typeface="Calibri"/>
                <a:sym typeface="Calibri"/>
              </a:rPr>
              <a:t>Classification</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Models</a:t>
            </a:r>
            <a:endParaRPr b="1">
              <a:solidFill>
                <a:srgbClr val="FFFFFF"/>
              </a:solidFill>
              <a:latin typeface="Calibri"/>
              <a:ea typeface="Calibri"/>
              <a:cs typeface="Calibri"/>
              <a:sym typeface="Calibri"/>
            </a:endParaRPr>
          </a:p>
        </p:txBody>
      </p:sp>
      <p:pic>
        <p:nvPicPr>
          <p:cNvPr id="242" name="Google Shape;242;gc788023d52_0_125"/>
          <p:cNvPicPr preferRelativeResize="0"/>
          <p:nvPr/>
        </p:nvPicPr>
        <p:blipFill>
          <a:blip r:embed="rId4">
            <a:alphaModFix/>
          </a:blip>
          <a:stretch>
            <a:fillRect/>
          </a:stretch>
        </p:blipFill>
        <p:spPr>
          <a:xfrm>
            <a:off x="221008" y="170013"/>
            <a:ext cx="833875" cy="833900"/>
          </a:xfrm>
          <a:prstGeom prst="rect">
            <a:avLst/>
          </a:prstGeom>
          <a:noFill/>
          <a:ln>
            <a:noFill/>
          </a:ln>
        </p:spPr>
      </p:pic>
      <p:pic>
        <p:nvPicPr>
          <p:cNvPr id="243" name="Google Shape;243;gc788023d52_0_125"/>
          <p:cNvPicPr preferRelativeResize="0"/>
          <p:nvPr/>
        </p:nvPicPr>
        <p:blipFill>
          <a:blip r:embed="rId5">
            <a:alphaModFix/>
          </a:blip>
          <a:stretch>
            <a:fillRect/>
          </a:stretch>
        </p:blipFill>
        <p:spPr>
          <a:xfrm>
            <a:off x="88975" y="1828938"/>
            <a:ext cx="1005550" cy="1097975"/>
          </a:xfrm>
          <a:prstGeom prst="rect">
            <a:avLst/>
          </a:prstGeom>
          <a:noFill/>
          <a:ln>
            <a:noFill/>
          </a:ln>
        </p:spPr>
      </p:pic>
      <p:sp>
        <p:nvSpPr>
          <p:cNvPr id="244" name="Google Shape;244;gc788023d52_0_125"/>
          <p:cNvSpPr txBox="1"/>
          <p:nvPr/>
        </p:nvSpPr>
        <p:spPr>
          <a:xfrm>
            <a:off x="22788" y="4552025"/>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Revenue </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Constraint</a:t>
            </a:r>
            <a:endParaRPr b="1" sz="900">
              <a:solidFill>
                <a:srgbClr val="FFFFFF"/>
              </a:solidFill>
            </a:endParaRPr>
          </a:p>
        </p:txBody>
      </p:sp>
      <p:pic>
        <p:nvPicPr>
          <p:cNvPr id="245" name="Google Shape;245;gc788023d52_0_125"/>
          <p:cNvPicPr preferRelativeResize="0"/>
          <p:nvPr/>
        </p:nvPicPr>
        <p:blipFill>
          <a:blip r:embed="rId6">
            <a:alphaModFix/>
          </a:blip>
          <a:stretch>
            <a:fillRect/>
          </a:stretch>
        </p:blipFill>
        <p:spPr>
          <a:xfrm>
            <a:off x="112387" y="3526038"/>
            <a:ext cx="1005550" cy="1005571"/>
          </a:xfrm>
          <a:prstGeom prst="rect">
            <a:avLst/>
          </a:prstGeom>
          <a:noFill/>
          <a:ln>
            <a:noFill/>
          </a:ln>
        </p:spPr>
      </p:pic>
      <p:sp>
        <p:nvSpPr>
          <p:cNvPr id="246" name="Google Shape;246;gc788023d52_0_125"/>
          <p:cNvSpPr txBox="1"/>
          <p:nvPr/>
        </p:nvSpPr>
        <p:spPr>
          <a:xfrm>
            <a:off x="22775" y="6210475"/>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Voting </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Predictions</a:t>
            </a:r>
            <a:endParaRPr b="1" sz="900">
              <a:solidFill>
                <a:srgbClr val="FFFFFF"/>
              </a:solidFill>
            </a:endParaRPr>
          </a:p>
        </p:txBody>
      </p:sp>
      <p:sp>
        <p:nvSpPr>
          <p:cNvPr id="247" name="Google Shape;247;gc788023d52_0_125"/>
          <p:cNvSpPr/>
          <p:nvPr/>
        </p:nvSpPr>
        <p:spPr>
          <a:xfrm>
            <a:off x="-25" y="0"/>
            <a:ext cx="1275900" cy="18291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248" name="Google Shape;248;gc788023d52_0_125"/>
          <p:cNvSpPr/>
          <p:nvPr/>
        </p:nvSpPr>
        <p:spPr>
          <a:xfrm>
            <a:off x="43913" y="3451775"/>
            <a:ext cx="1275900" cy="33648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pic>
        <p:nvPicPr>
          <p:cNvPr id="249" name="Google Shape;249;gc788023d52_0_125"/>
          <p:cNvPicPr preferRelativeResize="0"/>
          <p:nvPr/>
        </p:nvPicPr>
        <p:blipFill>
          <a:blip r:embed="rId7">
            <a:alphaModFix/>
          </a:blip>
          <a:stretch>
            <a:fillRect/>
          </a:stretch>
        </p:blipFill>
        <p:spPr>
          <a:xfrm>
            <a:off x="221000" y="5215675"/>
            <a:ext cx="921725" cy="921725"/>
          </a:xfrm>
          <a:prstGeom prst="rect">
            <a:avLst/>
          </a:prstGeom>
          <a:noFill/>
          <a:ln>
            <a:noFill/>
          </a:ln>
        </p:spPr>
      </p:pic>
      <p:sp>
        <p:nvSpPr>
          <p:cNvPr id="250" name="Google Shape;250;gc788023d52_0_125"/>
          <p:cNvSpPr/>
          <p:nvPr/>
        </p:nvSpPr>
        <p:spPr>
          <a:xfrm>
            <a:off x="22800" y="5130750"/>
            <a:ext cx="1230300" cy="10980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251" name="Google Shape;251;gc788023d52_0_125"/>
          <p:cNvSpPr txBox="1"/>
          <p:nvPr/>
        </p:nvSpPr>
        <p:spPr>
          <a:xfrm>
            <a:off x="1607350" y="1165325"/>
            <a:ext cx="9844200" cy="1477500"/>
          </a:xfrm>
          <a:prstGeom prst="rect">
            <a:avLst/>
          </a:prstGeom>
          <a:solidFill>
            <a:srgbClr val="000000"/>
          </a:solid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IN" sz="2100">
                <a:solidFill>
                  <a:srgbClr val="FFFFFF"/>
                </a:solidFill>
                <a:latin typeface="Calibri"/>
                <a:ea typeface="Calibri"/>
                <a:cs typeface="Calibri"/>
                <a:sym typeface="Calibri"/>
              </a:rPr>
              <a:t>Support Vector Classifier</a:t>
            </a:r>
            <a:r>
              <a:rPr lang="en-IN" sz="2100">
                <a:solidFill>
                  <a:srgbClr val="FFFFFF"/>
                </a:solidFill>
                <a:latin typeface="Calibri"/>
                <a:ea typeface="Calibri"/>
                <a:cs typeface="Calibri"/>
                <a:sym typeface="Calibri"/>
              </a:rPr>
              <a:t> is a supervised classification algorithm in which each data item is plotted as a point in n-dimensional space (where n is the number of features) with the</a:t>
            </a:r>
            <a:endParaRPr sz="2100">
              <a:solidFill>
                <a:srgbClr val="FFFFFF"/>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IN" sz="2100">
                <a:solidFill>
                  <a:srgbClr val="FFFFFF"/>
                </a:solidFill>
                <a:latin typeface="Calibri"/>
                <a:ea typeface="Calibri"/>
                <a:cs typeface="Calibri"/>
                <a:sym typeface="Calibri"/>
              </a:rPr>
              <a:t>value of each feature being the value of a particular coordinate.</a:t>
            </a:r>
            <a:endParaRPr sz="2100">
              <a:solidFill>
                <a:srgbClr val="FFFFFF"/>
              </a:solidFill>
              <a:latin typeface="Calibri"/>
              <a:ea typeface="Calibri"/>
              <a:cs typeface="Calibri"/>
              <a:sym typeface="Calibri"/>
            </a:endParaRPr>
          </a:p>
          <a:p>
            <a:pPr indent="0" lvl="0" marL="0" rtl="0" algn="ctr">
              <a:spcBef>
                <a:spcPts val="0"/>
              </a:spcBef>
              <a:spcAft>
                <a:spcPts val="0"/>
              </a:spcAft>
              <a:buNone/>
            </a:pPr>
            <a:r>
              <a:t/>
            </a:r>
            <a:endParaRPr sz="2100">
              <a:solidFill>
                <a:srgbClr val="FFFFFF"/>
              </a:solidFill>
              <a:latin typeface="Calibri"/>
              <a:ea typeface="Calibri"/>
              <a:cs typeface="Calibri"/>
              <a:sym typeface="Calibri"/>
            </a:endParaRPr>
          </a:p>
        </p:txBody>
      </p:sp>
      <p:pic>
        <p:nvPicPr>
          <p:cNvPr id="252" name="Google Shape;252;gc788023d52_0_125"/>
          <p:cNvPicPr preferRelativeResize="0"/>
          <p:nvPr/>
        </p:nvPicPr>
        <p:blipFill>
          <a:blip r:embed="rId8">
            <a:alphaModFix/>
          </a:blip>
          <a:stretch>
            <a:fillRect/>
          </a:stretch>
        </p:blipFill>
        <p:spPr>
          <a:xfrm>
            <a:off x="7034800" y="3596825"/>
            <a:ext cx="4931100" cy="2874000"/>
          </a:xfrm>
          <a:prstGeom prst="roundRect">
            <a:avLst>
              <a:gd fmla="val 16667" name="adj"/>
            </a:avLst>
          </a:prstGeom>
          <a:noFill/>
          <a:ln cap="flat" cmpd="sng" w="9525">
            <a:solidFill>
              <a:srgbClr val="DD7E6B"/>
            </a:solidFill>
            <a:prstDash val="solid"/>
            <a:round/>
            <a:headEnd len="sm" w="sm" type="none"/>
            <a:tailEnd len="sm" w="sm" type="none"/>
          </a:ln>
        </p:spPr>
      </p:pic>
      <p:pic>
        <p:nvPicPr>
          <p:cNvPr id="253" name="Google Shape;253;gc788023d52_0_125"/>
          <p:cNvPicPr preferRelativeResize="0"/>
          <p:nvPr/>
        </p:nvPicPr>
        <p:blipFill>
          <a:blip r:embed="rId9">
            <a:alphaModFix/>
          </a:blip>
          <a:stretch>
            <a:fillRect/>
          </a:stretch>
        </p:blipFill>
        <p:spPr>
          <a:xfrm>
            <a:off x="1755625" y="3721099"/>
            <a:ext cx="1275900" cy="1115427"/>
          </a:xfrm>
          <a:prstGeom prst="rect">
            <a:avLst/>
          </a:prstGeom>
          <a:noFill/>
          <a:ln>
            <a:noFill/>
          </a:ln>
        </p:spPr>
      </p:pic>
      <p:pic>
        <p:nvPicPr>
          <p:cNvPr id="254" name="Google Shape;254;gc788023d52_0_125"/>
          <p:cNvPicPr preferRelativeResize="0"/>
          <p:nvPr/>
        </p:nvPicPr>
        <p:blipFill>
          <a:blip r:embed="rId10">
            <a:alphaModFix/>
          </a:blip>
          <a:stretch>
            <a:fillRect/>
          </a:stretch>
        </p:blipFill>
        <p:spPr>
          <a:xfrm>
            <a:off x="1696225" y="5130750"/>
            <a:ext cx="1466700" cy="1262400"/>
          </a:xfrm>
          <a:prstGeom prst="ellipse">
            <a:avLst/>
          </a:prstGeom>
          <a:noFill/>
          <a:ln>
            <a:noFill/>
          </a:ln>
        </p:spPr>
      </p:pic>
      <p:sp>
        <p:nvSpPr>
          <p:cNvPr id="255" name="Google Shape;255;gc788023d52_0_125"/>
          <p:cNvSpPr/>
          <p:nvPr/>
        </p:nvSpPr>
        <p:spPr>
          <a:xfrm>
            <a:off x="1795225" y="3763888"/>
            <a:ext cx="1196700" cy="1005600"/>
          </a:xfrm>
          <a:prstGeom prst="ellipse">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c788023d52_0_125"/>
          <p:cNvSpPr/>
          <p:nvPr/>
        </p:nvSpPr>
        <p:spPr>
          <a:xfrm>
            <a:off x="2190775" y="2878800"/>
            <a:ext cx="3466500" cy="523200"/>
          </a:xfrm>
          <a:prstGeom prst="roundRect">
            <a:avLst>
              <a:gd fmla="val 16667" name="adj"/>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c788023d52_0_125"/>
          <p:cNvSpPr/>
          <p:nvPr/>
        </p:nvSpPr>
        <p:spPr>
          <a:xfrm>
            <a:off x="7155250" y="2858225"/>
            <a:ext cx="4463400" cy="523200"/>
          </a:xfrm>
          <a:prstGeom prst="roundRect">
            <a:avLst>
              <a:gd fmla="val 16667" name="adj"/>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c788023d52_0_125"/>
          <p:cNvSpPr txBox="1"/>
          <p:nvPr/>
        </p:nvSpPr>
        <p:spPr>
          <a:xfrm>
            <a:off x="8055850" y="2896625"/>
            <a:ext cx="2889000" cy="4464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None/>
            </a:pPr>
            <a:r>
              <a:rPr b="1" lang="en-IN" sz="1700">
                <a:solidFill>
                  <a:srgbClr val="FFFFFF"/>
                </a:solidFill>
                <a:latin typeface="Calibri"/>
                <a:ea typeface="Calibri"/>
                <a:cs typeface="Calibri"/>
                <a:sym typeface="Calibri"/>
              </a:rPr>
              <a:t>Results</a:t>
            </a:r>
            <a:endParaRPr b="1" sz="1700">
              <a:solidFill>
                <a:srgbClr val="FFFFFF"/>
              </a:solidFill>
              <a:latin typeface="Calibri"/>
              <a:ea typeface="Calibri"/>
              <a:cs typeface="Calibri"/>
              <a:sym typeface="Calibri"/>
            </a:endParaRPr>
          </a:p>
        </p:txBody>
      </p:sp>
      <p:sp>
        <p:nvSpPr>
          <p:cNvPr id="259" name="Google Shape;259;gc788023d52_0_125"/>
          <p:cNvSpPr txBox="1"/>
          <p:nvPr/>
        </p:nvSpPr>
        <p:spPr>
          <a:xfrm>
            <a:off x="3289475" y="2932650"/>
            <a:ext cx="1230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500">
                <a:solidFill>
                  <a:srgbClr val="FFFFFF"/>
                </a:solidFill>
                <a:latin typeface="Calibri"/>
                <a:ea typeface="Calibri"/>
                <a:cs typeface="Calibri"/>
                <a:sym typeface="Calibri"/>
              </a:rPr>
              <a:t>Why SVC ?</a:t>
            </a:r>
            <a:endParaRPr b="1" sz="1500">
              <a:solidFill>
                <a:srgbClr val="FFFFFF"/>
              </a:solidFill>
              <a:latin typeface="Calibri"/>
              <a:ea typeface="Calibri"/>
              <a:cs typeface="Calibri"/>
              <a:sym typeface="Calibri"/>
            </a:endParaRPr>
          </a:p>
        </p:txBody>
      </p:sp>
      <p:sp>
        <p:nvSpPr>
          <p:cNvPr id="260" name="Google Shape;260;gc788023d52_0_125"/>
          <p:cNvSpPr txBox="1"/>
          <p:nvPr/>
        </p:nvSpPr>
        <p:spPr>
          <a:xfrm>
            <a:off x="3800625" y="4034238"/>
            <a:ext cx="1904400" cy="7080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700">
                <a:solidFill>
                  <a:srgbClr val="FFFFFF"/>
                </a:solidFill>
              </a:rPr>
              <a:t>    Captures </a:t>
            </a:r>
            <a:endParaRPr b="1" sz="1700">
              <a:solidFill>
                <a:srgbClr val="FFFFFF"/>
              </a:solidFill>
            </a:endParaRPr>
          </a:p>
          <a:p>
            <a:pPr indent="0" lvl="0" marL="0" rtl="0" algn="l">
              <a:spcBef>
                <a:spcPts val="0"/>
              </a:spcBef>
              <a:spcAft>
                <a:spcPts val="0"/>
              </a:spcAft>
              <a:buNone/>
            </a:pPr>
            <a:r>
              <a:rPr b="1" lang="en-IN" sz="1700">
                <a:solidFill>
                  <a:srgbClr val="FFFFFF"/>
                </a:solidFill>
              </a:rPr>
              <a:t>complex data</a:t>
            </a:r>
            <a:endParaRPr b="1" sz="1700">
              <a:solidFill>
                <a:srgbClr val="FFFFFF"/>
              </a:solidFill>
            </a:endParaRPr>
          </a:p>
        </p:txBody>
      </p:sp>
      <p:sp>
        <p:nvSpPr>
          <p:cNvPr id="261" name="Google Shape;261;gc788023d52_0_125"/>
          <p:cNvSpPr txBox="1"/>
          <p:nvPr/>
        </p:nvSpPr>
        <p:spPr>
          <a:xfrm>
            <a:off x="3800625" y="5433475"/>
            <a:ext cx="2298300" cy="7080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700">
                <a:solidFill>
                  <a:srgbClr val="FFFFFF"/>
                </a:solidFill>
                <a:latin typeface="Calibri"/>
                <a:ea typeface="Calibri"/>
                <a:cs typeface="Calibri"/>
                <a:sym typeface="Calibri"/>
              </a:rPr>
              <a:t>Transforms Data into </a:t>
            </a:r>
            <a:r>
              <a:rPr b="1" lang="en-IN" sz="1700">
                <a:solidFill>
                  <a:srgbClr val="FFFFFF"/>
                </a:solidFill>
                <a:latin typeface="Calibri"/>
                <a:ea typeface="Calibri"/>
                <a:cs typeface="Calibri"/>
                <a:sym typeface="Calibri"/>
              </a:rPr>
              <a:t>higher</a:t>
            </a:r>
            <a:r>
              <a:rPr b="1" lang="en-IN" sz="1700">
                <a:solidFill>
                  <a:srgbClr val="FFFFFF"/>
                </a:solidFill>
                <a:latin typeface="Calibri"/>
                <a:ea typeface="Calibri"/>
                <a:cs typeface="Calibri"/>
                <a:sym typeface="Calibri"/>
              </a:rPr>
              <a:t> dimension</a:t>
            </a:r>
            <a:endParaRPr b="1" sz="1700">
              <a:solidFill>
                <a:srgbClr val="FFFFFF"/>
              </a:solidFill>
              <a:latin typeface="Calibri"/>
              <a:ea typeface="Calibri"/>
              <a:cs typeface="Calibri"/>
              <a:sym typeface="Calibri"/>
            </a:endParaRPr>
          </a:p>
        </p:txBody>
      </p:sp>
      <p:sp>
        <p:nvSpPr>
          <p:cNvPr id="262" name="Google Shape;262;gc788023d52_0_125"/>
          <p:cNvSpPr/>
          <p:nvPr/>
        </p:nvSpPr>
        <p:spPr>
          <a:xfrm>
            <a:off x="3289475" y="4239800"/>
            <a:ext cx="384600" cy="1929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gc788023d52_0_125"/>
          <p:cNvSpPr/>
          <p:nvPr/>
        </p:nvSpPr>
        <p:spPr>
          <a:xfrm>
            <a:off x="3289475" y="5691000"/>
            <a:ext cx="384600" cy="1929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4" name="Google Shape;264;gc788023d52_0_125"/>
          <p:cNvCxnSpPr/>
          <p:nvPr/>
        </p:nvCxnSpPr>
        <p:spPr>
          <a:xfrm>
            <a:off x="6363450" y="3632375"/>
            <a:ext cx="12900" cy="3003600"/>
          </a:xfrm>
          <a:prstGeom prst="straightConnector1">
            <a:avLst/>
          </a:prstGeom>
          <a:noFill/>
          <a:ln cap="flat" cmpd="sng" w="28575">
            <a:solidFill>
              <a:srgbClr val="FFFFFF"/>
            </a:solidFill>
            <a:prstDash val="solid"/>
            <a:round/>
            <a:headEnd len="med" w="med" type="none"/>
            <a:tailEnd len="med" w="med" type="none"/>
          </a:ln>
        </p:spPr>
      </p:cxnSp>
      <p:sp>
        <p:nvSpPr>
          <p:cNvPr id="265" name="Google Shape;265;gc788023d52_0_125"/>
          <p:cNvSpPr txBox="1"/>
          <p:nvPr/>
        </p:nvSpPr>
        <p:spPr>
          <a:xfrm>
            <a:off x="1674575" y="303000"/>
            <a:ext cx="9295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2000">
                <a:solidFill>
                  <a:schemeClr val="lt1"/>
                </a:solidFill>
                <a:latin typeface="Calibri"/>
                <a:ea typeface="Calibri"/>
                <a:cs typeface="Calibri"/>
                <a:sym typeface="Calibri"/>
              </a:rPr>
              <a:t>Support Vector Classifier</a:t>
            </a:r>
            <a:endParaRPr/>
          </a:p>
        </p:txBody>
      </p:sp>
      <p:cxnSp>
        <p:nvCxnSpPr>
          <p:cNvPr id="266" name="Google Shape;266;gc788023d52_0_125"/>
          <p:cNvCxnSpPr/>
          <p:nvPr/>
        </p:nvCxnSpPr>
        <p:spPr>
          <a:xfrm>
            <a:off x="3646850" y="251275"/>
            <a:ext cx="5217600" cy="11400"/>
          </a:xfrm>
          <a:prstGeom prst="straightConnector1">
            <a:avLst/>
          </a:prstGeom>
          <a:noFill/>
          <a:ln cap="flat" cmpd="sng" w="28575">
            <a:solidFill>
              <a:srgbClr val="CC4125"/>
            </a:solidFill>
            <a:prstDash val="solid"/>
            <a:round/>
            <a:headEnd len="med" w="med" type="none"/>
            <a:tailEnd len="med" w="med" type="none"/>
          </a:ln>
        </p:spPr>
      </p:cxnSp>
      <p:cxnSp>
        <p:nvCxnSpPr>
          <p:cNvPr id="267" name="Google Shape;267;gc788023d52_0_125"/>
          <p:cNvCxnSpPr/>
          <p:nvPr/>
        </p:nvCxnSpPr>
        <p:spPr>
          <a:xfrm>
            <a:off x="3646850" y="835950"/>
            <a:ext cx="5217600" cy="11400"/>
          </a:xfrm>
          <a:prstGeom prst="straightConnector1">
            <a:avLst/>
          </a:prstGeom>
          <a:noFill/>
          <a:ln cap="flat" cmpd="sng" w="28575">
            <a:solidFill>
              <a:srgbClr val="CC4125"/>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1" name="Shape 271"/>
        <p:cNvGrpSpPr/>
        <p:nvPr/>
      </p:nvGrpSpPr>
      <p:grpSpPr>
        <a:xfrm>
          <a:off x="0" y="0"/>
          <a:ext cx="0" cy="0"/>
          <a:chOff x="0" y="0"/>
          <a:chExt cx="0" cy="0"/>
        </a:xfrm>
      </p:grpSpPr>
      <p:sp>
        <p:nvSpPr>
          <p:cNvPr id="272" name="Google Shape;272;gc788faeade_4_32"/>
          <p:cNvSpPr/>
          <p:nvPr/>
        </p:nvSpPr>
        <p:spPr>
          <a:xfrm>
            <a:off x="112375" y="-33025"/>
            <a:ext cx="12192000" cy="68496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273" name="Google Shape;273;gc788faeade_4_32"/>
          <p:cNvSpPr/>
          <p:nvPr/>
        </p:nvSpPr>
        <p:spPr>
          <a:xfrm>
            <a:off x="0" y="0"/>
            <a:ext cx="1275900" cy="6849600"/>
          </a:xfrm>
          <a:prstGeom prst="rect">
            <a:avLst/>
          </a:prstGeom>
          <a:solidFill>
            <a:srgbClr val="7F7F7F">
              <a:alpha val="258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4" name="Google Shape;274;gc788faeade_4_32"/>
          <p:cNvSpPr txBox="1"/>
          <p:nvPr/>
        </p:nvSpPr>
        <p:spPr>
          <a:xfrm>
            <a:off x="-23400" y="1256600"/>
            <a:ext cx="1230300" cy="5232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IN">
                <a:solidFill>
                  <a:srgbClr val="FFFFFF"/>
                </a:solidFill>
                <a:latin typeface="Calibri"/>
                <a:ea typeface="Calibri"/>
                <a:cs typeface="Calibri"/>
                <a:sym typeface="Calibri"/>
              </a:rPr>
              <a:t>Feature </a:t>
            </a:r>
            <a:br>
              <a:rPr b="1" lang="en-IN">
                <a:solidFill>
                  <a:srgbClr val="FFFFFF"/>
                </a:solidFill>
                <a:latin typeface="Calibri"/>
                <a:ea typeface="Calibri"/>
                <a:cs typeface="Calibri"/>
                <a:sym typeface="Calibri"/>
              </a:rPr>
            </a:br>
            <a:r>
              <a:rPr b="1" lang="en-IN">
                <a:solidFill>
                  <a:srgbClr val="FFFFFF"/>
                </a:solidFill>
                <a:latin typeface="Calibri"/>
                <a:ea typeface="Calibri"/>
                <a:cs typeface="Calibri"/>
                <a:sym typeface="Calibri"/>
              </a:rPr>
              <a:t>Engineering</a:t>
            </a:r>
            <a:endParaRPr b="1" sz="900">
              <a:solidFill>
                <a:srgbClr val="FFFFFF"/>
              </a:solidFill>
            </a:endParaRPr>
          </a:p>
        </p:txBody>
      </p:sp>
      <p:sp>
        <p:nvSpPr>
          <p:cNvPr id="275" name="Google Shape;275;gc788faeade_4_32"/>
          <p:cNvSpPr txBox="1"/>
          <p:nvPr/>
        </p:nvSpPr>
        <p:spPr>
          <a:xfrm>
            <a:off x="-23395" y="2862975"/>
            <a:ext cx="1230300" cy="4926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IN" sz="1300">
                <a:solidFill>
                  <a:srgbClr val="FFFFFF"/>
                </a:solidFill>
                <a:latin typeface="Calibri"/>
                <a:ea typeface="Calibri"/>
                <a:cs typeface="Calibri"/>
                <a:sym typeface="Calibri"/>
              </a:rPr>
              <a:t>Classification</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Models</a:t>
            </a:r>
            <a:endParaRPr b="1">
              <a:solidFill>
                <a:srgbClr val="FFFFFF"/>
              </a:solidFill>
              <a:latin typeface="Calibri"/>
              <a:ea typeface="Calibri"/>
              <a:cs typeface="Calibri"/>
              <a:sym typeface="Calibri"/>
            </a:endParaRPr>
          </a:p>
        </p:txBody>
      </p:sp>
      <p:pic>
        <p:nvPicPr>
          <p:cNvPr id="276" name="Google Shape;276;gc788faeade_4_32"/>
          <p:cNvPicPr preferRelativeResize="0"/>
          <p:nvPr/>
        </p:nvPicPr>
        <p:blipFill>
          <a:blip r:embed="rId4">
            <a:alphaModFix/>
          </a:blip>
          <a:stretch>
            <a:fillRect/>
          </a:stretch>
        </p:blipFill>
        <p:spPr>
          <a:xfrm>
            <a:off x="221008" y="170013"/>
            <a:ext cx="833875" cy="833900"/>
          </a:xfrm>
          <a:prstGeom prst="rect">
            <a:avLst/>
          </a:prstGeom>
          <a:noFill/>
          <a:ln>
            <a:noFill/>
          </a:ln>
        </p:spPr>
      </p:pic>
      <p:pic>
        <p:nvPicPr>
          <p:cNvPr id="277" name="Google Shape;277;gc788faeade_4_32"/>
          <p:cNvPicPr preferRelativeResize="0"/>
          <p:nvPr/>
        </p:nvPicPr>
        <p:blipFill>
          <a:blip r:embed="rId5">
            <a:alphaModFix/>
          </a:blip>
          <a:stretch>
            <a:fillRect/>
          </a:stretch>
        </p:blipFill>
        <p:spPr>
          <a:xfrm>
            <a:off x="88975" y="1828938"/>
            <a:ext cx="1005550" cy="1097975"/>
          </a:xfrm>
          <a:prstGeom prst="rect">
            <a:avLst/>
          </a:prstGeom>
          <a:noFill/>
          <a:ln>
            <a:noFill/>
          </a:ln>
        </p:spPr>
      </p:pic>
      <p:sp>
        <p:nvSpPr>
          <p:cNvPr id="278" name="Google Shape;278;gc788faeade_4_32"/>
          <p:cNvSpPr txBox="1"/>
          <p:nvPr/>
        </p:nvSpPr>
        <p:spPr>
          <a:xfrm>
            <a:off x="22788" y="4552025"/>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Revenue </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Constraint</a:t>
            </a:r>
            <a:endParaRPr b="1" sz="900">
              <a:solidFill>
                <a:srgbClr val="FFFFFF"/>
              </a:solidFill>
            </a:endParaRPr>
          </a:p>
        </p:txBody>
      </p:sp>
      <p:pic>
        <p:nvPicPr>
          <p:cNvPr id="279" name="Google Shape;279;gc788faeade_4_32"/>
          <p:cNvPicPr preferRelativeResize="0"/>
          <p:nvPr/>
        </p:nvPicPr>
        <p:blipFill>
          <a:blip r:embed="rId6">
            <a:alphaModFix/>
          </a:blip>
          <a:stretch>
            <a:fillRect/>
          </a:stretch>
        </p:blipFill>
        <p:spPr>
          <a:xfrm>
            <a:off x="112387" y="3526038"/>
            <a:ext cx="1005550" cy="1005571"/>
          </a:xfrm>
          <a:prstGeom prst="rect">
            <a:avLst/>
          </a:prstGeom>
          <a:noFill/>
          <a:ln>
            <a:noFill/>
          </a:ln>
        </p:spPr>
      </p:pic>
      <p:sp>
        <p:nvSpPr>
          <p:cNvPr id="280" name="Google Shape;280;gc788faeade_4_32"/>
          <p:cNvSpPr txBox="1"/>
          <p:nvPr/>
        </p:nvSpPr>
        <p:spPr>
          <a:xfrm>
            <a:off x="22775" y="6210475"/>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Voting </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Predictions</a:t>
            </a:r>
            <a:endParaRPr b="1" sz="900">
              <a:solidFill>
                <a:srgbClr val="FFFFFF"/>
              </a:solidFill>
            </a:endParaRPr>
          </a:p>
        </p:txBody>
      </p:sp>
      <p:sp>
        <p:nvSpPr>
          <p:cNvPr id="281" name="Google Shape;281;gc788faeade_4_32"/>
          <p:cNvSpPr/>
          <p:nvPr/>
        </p:nvSpPr>
        <p:spPr>
          <a:xfrm>
            <a:off x="-25" y="0"/>
            <a:ext cx="1275900" cy="18291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282" name="Google Shape;282;gc788faeade_4_32"/>
          <p:cNvSpPr/>
          <p:nvPr/>
        </p:nvSpPr>
        <p:spPr>
          <a:xfrm>
            <a:off x="43913" y="3451775"/>
            <a:ext cx="1275900" cy="33648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pic>
        <p:nvPicPr>
          <p:cNvPr id="283" name="Google Shape;283;gc788faeade_4_32"/>
          <p:cNvPicPr preferRelativeResize="0"/>
          <p:nvPr/>
        </p:nvPicPr>
        <p:blipFill>
          <a:blip r:embed="rId7">
            <a:alphaModFix/>
          </a:blip>
          <a:stretch>
            <a:fillRect/>
          </a:stretch>
        </p:blipFill>
        <p:spPr>
          <a:xfrm>
            <a:off x="221000" y="5215675"/>
            <a:ext cx="921725" cy="921725"/>
          </a:xfrm>
          <a:prstGeom prst="rect">
            <a:avLst/>
          </a:prstGeom>
          <a:noFill/>
          <a:ln>
            <a:noFill/>
          </a:ln>
        </p:spPr>
      </p:pic>
      <p:sp>
        <p:nvSpPr>
          <p:cNvPr id="284" name="Google Shape;284;gc788faeade_4_32"/>
          <p:cNvSpPr/>
          <p:nvPr/>
        </p:nvSpPr>
        <p:spPr>
          <a:xfrm>
            <a:off x="22800" y="5130750"/>
            <a:ext cx="1230300" cy="10980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285" name="Google Shape;285;gc788faeade_4_32"/>
          <p:cNvSpPr txBox="1"/>
          <p:nvPr/>
        </p:nvSpPr>
        <p:spPr>
          <a:xfrm>
            <a:off x="1607350" y="1165325"/>
            <a:ext cx="9844200" cy="1154400"/>
          </a:xfrm>
          <a:prstGeom prst="rect">
            <a:avLst/>
          </a:prstGeom>
          <a:solidFill>
            <a:srgbClr val="000000"/>
          </a:solid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IN" sz="2100">
                <a:solidFill>
                  <a:schemeClr val="lt1"/>
                </a:solidFill>
                <a:latin typeface="Calibri"/>
                <a:ea typeface="Calibri"/>
                <a:cs typeface="Calibri"/>
                <a:sym typeface="Calibri"/>
              </a:rPr>
              <a:t>Random forest</a:t>
            </a:r>
            <a:r>
              <a:rPr lang="en-IN" sz="2100">
                <a:solidFill>
                  <a:schemeClr val="lt1"/>
                </a:solidFill>
                <a:latin typeface="Calibri"/>
                <a:ea typeface="Calibri"/>
                <a:cs typeface="Calibri"/>
                <a:sym typeface="Calibri"/>
              </a:rPr>
              <a:t> is a </a:t>
            </a:r>
            <a:r>
              <a:rPr b="1" lang="en-IN" sz="2100">
                <a:solidFill>
                  <a:schemeClr val="lt1"/>
                </a:solidFill>
                <a:latin typeface="Calibri"/>
                <a:ea typeface="Calibri"/>
                <a:cs typeface="Calibri"/>
                <a:sym typeface="Calibri"/>
              </a:rPr>
              <a:t>bagging</a:t>
            </a:r>
            <a:r>
              <a:rPr lang="en-IN" sz="2100">
                <a:solidFill>
                  <a:schemeClr val="lt1"/>
                </a:solidFill>
                <a:latin typeface="Calibri"/>
                <a:ea typeface="Calibri"/>
                <a:cs typeface="Calibri"/>
                <a:sym typeface="Calibri"/>
              </a:rPr>
              <a:t> model which consists of a large number of individual</a:t>
            </a:r>
            <a:endParaRPr sz="2100">
              <a:solidFill>
                <a:schemeClr val="lt1"/>
              </a:solidFill>
              <a:latin typeface="Calibri"/>
              <a:ea typeface="Calibri"/>
              <a:cs typeface="Calibri"/>
              <a:sym typeface="Calibri"/>
            </a:endParaRPr>
          </a:p>
          <a:p>
            <a:pPr indent="0" lvl="0" marL="0" rtl="0" algn="ctr">
              <a:spcBef>
                <a:spcPts val="0"/>
              </a:spcBef>
              <a:spcAft>
                <a:spcPts val="0"/>
              </a:spcAft>
              <a:buNone/>
            </a:pPr>
            <a:r>
              <a:rPr lang="en-IN" sz="2100">
                <a:solidFill>
                  <a:schemeClr val="lt1"/>
                </a:solidFill>
                <a:latin typeface="Calibri"/>
                <a:ea typeface="Calibri"/>
                <a:cs typeface="Calibri"/>
                <a:sym typeface="Calibri"/>
              </a:rPr>
              <a:t>decision trees generated parallely which are the base learners and operate as an ensemble.</a:t>
            </a:r>
            <a:endParaRPr b="1" sz="2100">
              <a:solidFill>
                <a:srgbClr val="FFFFFF"/>
              </a:solidFill>
              <a:latin typeface="Calibri"/>
              <a:ea typeface="Calibri"/>
              <a:cs typeface="Calibri"/>
              <a:sym typeface="Calibri"/>
            </a:endParaRPr>
          </a:p>
        </p:txBody>
      </p:sp>
      <p:sp>
        <p:nvSpPr>
          <p:cNvPr id="286" name="Google Shape;286;gc788faeade_4_32"/>
          <p:cNvSpPr/>
          <p:nvPr/>
        </p:nvSpPr>
        <p:spPr>
          <a:xfrm>
            <a:off x="2125200" y="2857513"/>
            <a:ext cx="3466500" cy="523200"/>
          </a:xfrm>
          <a:prstGeom prst="roundRect">
            <a:avLst>
              <a:gd fmla="val 16667" name="adj"/>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IN" sz="1700">
                <a:solidFill>
                  <a:srgbClr val="FFFFFF"/>
                </a:solidFill>
                <a:latin typeface="Calibri"/>
                <a:ea typeface="Calibri"/>
                <a:cs typeface="Calibri"/>
                <a:sym typeface="Calibri"/>
              </a:rPr>
              <a:t>Why Random Forest?</a:t>
            </a:r>
            <a:endParaRPr b="1" sz="1700">
              <a:solidFill>
                <a:srgbClr val="FFFFFF"/>
              </a:solidFill>
              <a:latin typeface="Calibri"/>
              <a:ea typeface="Calibri"/>
              <a:cs typeface="Calibri"/>
              <a:sym typeface="Calibri"/>
            </a:endParaRPr>
          </a:p>
        </p:txBody>
      </p:sp>
      <p:sp>
        <p:nvSpPr>
          <p:cNvPr id="287" name="Google Shape;287;gc788faeade_4_32"/>
          <p:cNvSpPr/>
          <p:nvPr/>
        </p:nvSpPr>
        <p:spPr>
          <a:xfrm>
            <a:off x="7155250" y="2858225"/>
            <a:ext cx="4463400" cy="523200"/>
          </a:xfrm>
          <a:prstGeom prst="roundRect">
            <a:avLst>
              <a:gd fmla="val 16667" name="adj"/>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IN" sz="1700">
                <a:solidFill>
                  <a:schemeClr val="lt1"/>
                </a:solidFill>
                <a:latin typeface="Calibri"/>
                <a:ea typeface="Calibri"/>
                <a:cs typeface="Calibri"/>
                <a:sym typeface="Calibri"/>
              </a:rPr>
              <a:t>Results</a:t>
            </a:r>
            <a:endParaRPr/>
          </a:p>
        </p:txBody>
      </p:sp>
      <p:sp>
        <p:nvSpPr>
          <p:cNvPr id="288" name="Google Shape;288;gc788faeade_4_32"/>
          <p:cNvSpPr txBox="1"/>
          <p:nvPr/>
        </p:nvSpPr>
        <p:spPr>
          <a:xfrm>
            <a:off x="3800625" y="4034250"/>
            <a:ext cx="2146500" cy="4464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700">
                <a:solidFill>
                  <a:srgbClr val="FFFFFF"/>
                </a:solidFill>
              </a:rPr>
              <a:t>Independent Trees</a:t>
            </a:r>
            <a:r>
              <a:rPr b="1" lang="en-IN" sz="1700">
                <a:solidFill>
                  <a:srgbClr val="FFFFFF"/>
                </a:solidFill>
              </a:rPr>
              <a:t>    </a:t>
            </a:r>
            <a:endParaRPr b="1" sz="1700">
              <a:solidFill>
                <a:srgbClr val="FFFFFF"/>
              </a:solidFill>
            </a:endParaRPr>
          </a:p>
        </p:txBody>
      </p:sp>
      <p:sp>
        <p:nvSpPr>
          <p:cNvPr id="289" name="Google Shape;289;gc788faeade_4_32"/>
          <p:cNvSpPr txBox="1"/>
          <p:nvPr/>
        </p:nvSpPr>
        <p:spPr>
          <a:xfrm>
            <a:off x="3800625" y="5433475"/>
            <a:ext cx="2253600" cy="1048200"/>
          </a:xfrm>
          <a:prstGeom prst="rect">
            <a:avLst/>
          </a:prstGeom>
          <a:solidFill>
            <a:srgbClr val="000000"/>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b="1" lang="en-IN" sz="1700">
                <a:solidFill>
                  <a:srgbClr val="FFFFFF"/>
                </a:solidFill>
              </a:rPr>
              <a:t>Improves accuracy, reduces variance</a:t>
            </a:r>
            <a:endParaRPr b="1" sz="1700">
              <a:solidFill>
                <a:srgbClr val="FFFFFF"/>
              </a:solidFill>
            </a:endParaRPr>
          </a:p>
          <a:p>
            <a:pPr indent="0" lvl="0" marL="0" rtl="0" algn="ctr">
              <a:spcBef>
                <a:spcPts val="0"/>
              </a:spcBef>
              <a:spcAft>
                <a:spcPts val="0"/>
              </a:spcAft>
              <a:buNone/>
            </a:pPr>
            <a:r>
              <a:t/>
            </a:r>
            <a:endParaRPr b="1" sz="1700">
              <a:solidFill>
                <a:srgbClr val="FFFFFF"/>
              </a:solidFill>
            </a:endParaRPr>
          </a:p>
        </p:txBody>
      </p:sp>
      <p:sp>
        <p:nvSpPr>
          <p:cNvPr id="290" name="Google Shape;290;gc788faeade_4_32"/>
          <p:cNvSpPr/>
          <p:nvPr/>
        </p:nvSpPr>
        <p:spPr>
          <a:xfrm>
            <a:off x="3289475" y="4239800"/>
            <a:ext cx="384600" cy="1929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c788faeade_4_32"/>
          <p:cNvSpPr/>
          <p:nvPr/>
        </p:nvSpPr>
        <p:spPr>
          <a:xfrm>
            <a:off x="3289475" y="5691000"/>
            <a:ext cx="384600" cy="1929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2" name="Google Shape;292;gc788faeade_4_32"/>
          <p:cNvCxnSpPr/>
          <p:nvPr/>
        </p:nvCxnSpPr>
        <p:spPr>
          <a:xfrm>
            <a:off x="6363450" y="3632375"/>
            <a:ext cx="12900" cy="3003600"/>
          </a:xfrm>
          <a:prstGeom prst="straightConnector1">
            <a:avLst/>
          </a:prstGeom>
          <a:noFill/>
          <a:ln cap="flat" cmpd="sng" w="28575">
            <a:solidFill>
              <a:srgbClr val="FFFFFF"/>
            </a:solidFill>
            <a:prstDash val="solid"/>
            <a:round/>
            <a:headEnd len="med" w="med" type="none"/>
            <a:tailEnd len="med" w="med" type="none"/>
          </a:ln>
        </p:spPr>
      </p:cxnSp>
      <p:pic>
        <p:nvPicPr>
          <p:cNvPr id="293" name="Google Shape;293;gc788faeade_4_32"/>
          <p:cNvPicPr preferRelativeResize="0"/>
          <p:nvPr/>
        </p:nvPicPr>
        <p:blipFill>
          <a:blip r:embed="rId8">
            <a:alphaModFix/>
          </a:blip>
          <a:stretch>
            <a:fillRect/>
          </a:stretch>
        </p:blipFill>
        <p:spPr>
          <a:xfrm>
            <a:off x="6883900" y="3660875"/>
            <a:ext cx="5006100" cy="2760900"/>
          </a:xfrm>
          <a:prstGeom prst="roundRect">
            <a:avLst>
              <a:gd fmla="val 16667" name="adj"/>
            </a:avLst>
          </a:prstGeom>
          <a:noFill/>
          <a:ln cap="flat" cmpd="sng" w="9525">
            <a:solidFill>
              <a:srgbClr val="DD7E6B"/>
            </a:solidFill>
            <a:prstDash val="solid"/>
            <a:round/>
            <a:headEnd len="sm" w="sm" type="none"/>
            <a:tailEnd len="sm" w="sm" type="none"/>
          </a:ln>
        </p:spPr>
      </p:pic>
      <p:pic>
        <p:nvPicPr>
          <p:cNvPr id="294" name="Google Shape;294;gc788faeade_4_32"/>
          <p:cNvPicPr preferRelativeResize="0"/>
          <p:nvPr/>
        </p:nvPicPr>
        <p:blipFill>
          <a:blip r:embed="rId9">
            <a:alphaModFix/>
          </a:blip>
          <a:stretch>
            <a:fillRect/>
          </a:stretch>
        </p:blipFill>
        <p:spPr>
          <a:xfrm>
            <a:off x="1799473" y="3660863"/>
            <a:ext cx="1454775" cy="1454775"/>
          </a:xfrm>
          <a:prstGeom prst="rect">
            <a:avLst/>
          </a:prstGeom>
          <a:noFill/>
          <a:ln>
            <a:noFill/>
          </a:ln>
        </p:spPr>
      </p:pic>
      <p:pic>
        <p:nvPicPr>
          <p:cNvPr id="295" name="Google Shape;295;gc788faeade_4_32"/>
          <p:cNvPicPr preferRelativeResize="0"/>
          <p:nvPr/>
        </p:nvPicPr>
        <p:blipFill>
          <a:blip r:embed="rId10">
            <a:alphaModFix/>
          </a:blip>
          <a:stretch>
            <a:fillRect/>
          </a:stretch>
        </p:blipFill>
        <p:spPr>
          <a:xfrm>
            <a:off x="1977850" y="5238475"/>
            <a:ext cx="1098000" cy="1098000"/>
          </a:xfrm>
          <a:prstGeom prst="roundRect">
            <a:avLst>
              <a:gd fmla="val 16667" name="adj"/>
            </a:avLst>
          </a:prstGeom>
          <a:noFill/>
          <a:ln>
            <a:noFill/>
          </a:ln>
        </p:spPr>
      </p:pic>
      <p:sp>
        <p:nvSpPr>
          <p:cNvPr id="296" name="Google Shape;296;gc788faeade_4_32"/>
          <p:cNvSpPr txBox="1"/>
          <p:nvPr/>
        </p:nvSpPr>
        <p:spPr>
          <a:xfrm>
            <a:off x="1826975" y="455400"/>
            <a:ext cx="9295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2000">
                <a:solidFill>
                  <a:schemeClr val="lt1"/>
                </a:solidFill>
                <a:latin typeface="Calibri"/>
                <a:ea typeface="Calibri"/>
                <a:cs typeface="Calibri"/>
                <a:sym typeface="Calibri"/>
              </a:rPr>
              <a:t>Random Forest Classifier</a:t>
            </a:r>
            <a:endParaRPr/>
          </a:p>
        </p:txBody>
      </p:sp>
      <p:cxnSp>
        <p:nvCxnSpPr>
          <p:cNvPr id="297" name="Google Shape;297;gc788faeade_4_32"/>
          <p:cNvCxnSpPr/>
          <p:nvPr/>
        </p:nvCxnSpPr>
        <p:spPr>
          <a:xfrm>
            <a:off x="3799250" y="403675"/>
            <a:ext cx="5217600" cy="11400"/>
          </a:xfrm>
          <a:prstGeom prst="straightConnector1">
            <a:avLst/>
          </a:prstGeom>
          <a:noFill/>
          <a:ln cap="flat" cmpd="sng" w="28575">
            <a:solidFill>
              <a:srgbClr val="CC4125"/>
            </a:solidFill>
            <a:prstDash val="solid"/>
            <a:round/>
            <a:headEnd len="med" w="med" type="none"/>
            <a:tailEnd len="med" w="med" type="none"/>
          </a:ln>
        </p:spPr>
      </p:cxnSp>
      <p:cxnSp>
        <p:nvCxnSpPr>
          <p:cNvPr id="298" name="Google Shape;298;gc788faeade_4_32"/>
          <p:cNvCxnSpPr/>
          <p:nvPr/>
        </p:nvCxnSpPr>
        <p:spPr>
          <a:xfrm>
            <a:off x="3799250" y="988350"/>
            <a:ext cx="5217600" cy="11400"/>
          </a:xfrm>
          <a:prstGeom prst="straightConnector1">
            <a:avLst/>
          </a:prstGeom>
          <a:noFill/>
          <a:ln cap="flat" cmpd="sng" w="28575">
            <a:solidFill>
              <a:srgbClr val="CC4125"/>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2021-03-13T15:22:31Z</dcterms:created>
  <dc:creator>Jaskaran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