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D8A0296-055D-4BA8-9D28-82775D7AD1F5}" type="datetimeFigureOut">
              <a:rPr lang="en-IN" smtClean="0"/>
              <a:t>09-10-2024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563623113"/>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8A0296-055D-4BA8-9D28-82775D7AD1F5}"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1624311308"/>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8A0296-055D-4BA8-9D28-82775D7AD1F5}"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3630233955"/>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8A0296-055D-4BA8-9D28-82775D7AD1F5}"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1717980666"/>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8A0296-055D-4BA8-9D28-82775D7AD1F5}"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4009962661"/>
      </p:ext>
    </p:extLst>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D8A0296-055D-4BA8-9D28-82775D7AD1F5}" type="datetimeFigureOut">
              <a:rPr lang="en-IN" smtClean="0"/>
              <a:t>09-10-2024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1321801943"/>
      </p:ext>
    </p:extLst>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D8A0296-055D-4BA8-9D28-82775D7AD1F5}" type="datetimeFigureOut">
              <a:rPr lang="en-IN" smtClean="0"/>
              <a:t>09-10-2024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3486933412"/>
      </p:ext>
    </p:extLst>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D8A0296-055D-4BA8-9D28-82775D7AD1F5}"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2002212508"/>
      </p:ext>
    </p:extLst>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D8A0296-055D-4BA8-9D28-82775D7AD1F5}"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2945961609"/>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A0296-055D-4BA8-9D28-82775D7AD1F5}"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1373524860"/>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8A0296-055D-4BA8-9D28-82775D7AD1F5}"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2739932282"/>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8A0296-055D-4BA8-9D28-82775D7AD1F5}"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2952714175"/>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8A0296-055D-4BA8-9D28-82775D7AD1F5}" type="datetimeFigureOut">
              <a:rPr lang="en-IN" smtClean="0"/>
              <a:t>09-10-2024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32162722"/>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8A0296-055D-4BA8-9D28-82775D7AD1F5}" type="datetimeFigureOut">
              <a:rPr lang="en-IN" smtClean="0"/>
              <a:t>09-10-2024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2377471455"/>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A0296-055D-4BA8-9D28-82775D7AD1F5}" type="datetimeFigureOut">
              <a:rPr lang="en-IN" smtClean="0"/>
              <a:t>09-10-2024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3661122180"/>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8A0296-055D-4BA8-9D28-82775D7AD1F5}"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1044520810"/>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8A0296-055D-4BA8-9D28-82775D7AD1F5}"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FE442ED-9A1C-43BF-95A7-B888B2561E44}" type="slidenum">
              <a:rPr lang="en-IN" smtClean="0"/>
              <a:t>‹#›</a:t>
            </a:fld>
            <a:endParaRPr lang="en-IN"/>
          </a:p>
        </p:txBody>
      </p:sp>
    </p:spTree>
    <p:extLst>
      <p:ext uri="{BB962C8B-B14F-4D97-AF65-F5344CB8AC3E}">
        <p14:creationId xmlns:p14="http://schemas.microsoft.com/office/powerpoint/2010/main" val="1071603609"/>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D8A0296-055D-4BA8-9D28-82775D7AD1F5}" type="datetimeFigureOut">
              <a:rPr lang="en-IN" smtClean="0"/>
              <a:t>09-10-2024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FE442ED-9A1C-43BF-95A7-B888B2561E44}" type="slidenum">
              <a:rPr lang="en-IN" smtClean="0"/>
              <a:t>‹#›</a:t>
            </a:fld>
            <a:endParaRPr lang="en-IN"/>
          </a:p>
        </p:txBody>
      </p:sp>
    </p:spTree>
    <p:extLst>
      <p:ext uri="{BB962C8B-B14F-4D97-AF65-F5344CB8AC3E}">
        <p14:creationId xmlns:p14="http://schemas.microsoft.com/office/powerpoint/2010/main" val="850439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cover/>
  </p:transition>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F2323-DF6C-666E-9A65-D802636D2C01}"/>
              </a:ext>
            </a:extLst>
          </p:cNvPr>
          <p:cNvSpPr>
            <a:spLocks noGrp="1"/>
          </p:cNvSpPr>
          <p:nvPr>
            <p:ph type="ctrTitle"/>
          </p:nvPr>
        </p:nvSpPr>
        <p:spPr/>
        <p:txBody>
          <a:bodyPr/>
          <a:lstStyle/>
          <a:p>
            <a:r>
              <a:rPr lang="en-US" b="1" dirty="0"/>
              <a:t>CITY CLEANLINESS PREDICTION MODEL USING GRADIENT BOOSTING REGRESSOR</a:t>
            </a:r>
            <a:endParaRPr lang="en-IN" b="1" dirty="0"/>
          </a:p>
        </p:txBody>
      </p:sp>
    </p:spTree>
    <p:extLst>
      <p:ext uri="{BB962C8B-B14F-4D97-AF65-F5344CB8AC3E}">
        <p14:creationId xmlns:p14="http://schemas.microsoft.com/office/powerpoint/2010/main" val="296882127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F06170-57F5-581C-9B38-15341FCB3678}"/>
              </a:ext>
            </a:extLst>
          </p:cNvPr>
          <p:cNvSpPr txBox="1"/>
          <p:nvPr/>
        </p:nvSpPr>
        <p:spPr>
          <a:xfrm>
            <a:off x="150829" y="1121789"/>
            <a:ext cx="11890342" cy="5632311"/>
          </a:xfrm>
          <a:prstGeom prst="rect">
            <a:avLst/>
          </a:prstGeom>
          <a:noFill/>
        </p:spPr>
        <p:txBody>
          <a:bodyPr wrap="square" rtlCol="0">
            <a:spAutoFit/>
          </a:bodyPr>
          <a:lstStyle/>
          <a:p>
            <a:pPr algn="just"/>
            <a:r>
              <a:rPr lang="en-US" dirty="0"/>
              <a:t>Prediction Functionality: The `predict` function handles user input from the </a:t>
            </a:r>
            <a:r>
              <a:rPr lang="en-US" dirty="0" err="1"/>
              <a:t>Gradio</a:t>
            </a:r>
            <a:r>
              <a:rPr lang="en-US" dirty="0"/>
              <a:t> interface, scales the city's historical scores, and uses the trained model to predict the cleanliness score for 2024. It also calculates and returns the overall accuracy of the model.</a:t>
            </a:r>
          </a:p>
          <a:p>
            <a:pPr algn="just"/>
            <a:endParaRPr lang="en-US" dirty="0"/>
          </a:p>
          <a:p>
            <a:pPr algn="just"/>
            <a:r>
              <a:rPr lang="en-US" dirty="0"/>
              <a:t>5.User Interface</a:t>
            </a:r>
          </a:p>
          <a:p>
            <a:pPr algn="just"/>
            <a:r>
              <a:rPr lang="en-US" dirty="0" err="1"/>
              <a:t>Gradio</a:t>
            </a:r>
            <a:r>
              <a:rPr lang="en-US" dirty="0"/>
              <a:t> Interface Creation: A </a:t>
            </a:r>
            <a:r>
              <a:rPr lang="en-US" dirty="0" err="1"/>
              <a:t>Gradio</a:t>
            </a:r>
            <a:r>
              <a:rPr lang="en-US" dirty="0"/>
              <a:t> interface is created that allows users to select a city from a dropdown menu. Upon selection, it displays the predicted cleanliness score and model accuracy.</a:t>
            </a:r>
          </a:p>
          <a:p>
            <a:pPr algn="just"/>
            <a:r>
              <a:rPr lang="en-US" dirty="0"/>
              <a:t>Flask Web Page Rendering: The Flask application serves an HTML page (`index_gradio.html`) that allows users to submit their city selection via a form. Upon submission, it processes the input and displays prediction results.</a:t>
            </a:r>
          </a:p>
          <a:p>
            <a:pPr algn="just"/>
            <a:endParaRPr lang="en-US" dirty="0"/>
          </a:p>
          <a:p>
            <a:pPr algn="just"/>
            <a:r>
              <a:rPr lang="en-US" dirty="0"/>
              <a:t>6.Concurrency Management</a:t>
            </a:r>
          </a:p>
          <a:p>
            <a:pPr algn="just"/>
            <a:r>
              <a:rPr lang="en-US" dirty="0"/>
              <a:t>Threading: To enable simultaneous access to both </a:t>
            </a:r>
            <a:r>
              <a:rPr lang="en-US" dirty="0" err="1"/>
              <a:t>Gradio</a:t>
            </a:r>
            <a:r>
              <a:rPr lang="en-US" dirty="0"/>
              <a:t> and Flask functionalities, the </a:t>
            </a:r>
            <a:r>
              <a:rPr lang="en-US" dirty="0" err="1"/>
              <a:t>Gradio</a:t>
            </a:r>
            <a:r>
              <a:rPr lang="en-US" dirty="0"/>
              <a:t> interface is launched in a separate thread. This allows users to interact with the prediction interface while also accessing other features of the Flask application.</a:t>
            </a:r>
          </a:p>
          <a:p>
            <a:pPr algn="just"/>
            <a:endParaRPr lang="en-US" dirty="0"/>
          </a:p>
          <a:p>
            <a:pPr algn="just"/>
            <a:r>
              <a:rPr lang="en-US" dirty="0"/>
              <a:t>7. Deployment Considerations</a:t>
            </a:r>
          </a:p>
          <a:p>
            <a:pPr algn="just"/>
            <a:r>
              <a:rPr lang="en-US" dirty="0"/>
              <a:t>The application is designed to run locally with debugging enabled (`debug=True`), making it suitable for development and testing purposes. For production deployment, considerations such as security, scalability, and performance optimization need to be addressed.</a:t>
            </a:r>
            <a:endParaRPr lang="en-IN" dirty="0"/>
          </a:p>
        </p:txBody>
      </p:sp>
    </p:spTree>
    <p:extLst>
      <p:ext uri="{BB962C8B-B14F-4D97-AF65-F5344CB8AC3E}">
        <p14:creationId xmlns:p14="http://schemas.microsoft.com/office/powerpoint/2010/main" val="2504419429"/>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9BC22-877C-34A0-1B3B-35B0BE6C042E}"/>
              </a:ext>
            </a:extLst>
          </p:cNvPr>
          <p:cNvSpPr>
            <a:spLocks noGrp="1"/>
          </p:cNvSpPr>
          <p:nvPr>
            <p:ph type="title"/>
          </p:nvPr>
        </p:nvSpPr>
        <p:spPr/>
        <p:txBody>
          <a:bodyPr/>
          <a:lstStyle/>
          <a:p>
            <a:r>
              <a:rPr lang="en-IN" dirty="0"/>
              <a:t>Social Impact</a:t>
            </a:r>
          </a:p>
        </p:txBody>
      </p:sp>
      <p:sp>
        <p:nvSpPr>
          <p:cNvPr id="3" name="Text Placeholder 2">
            <a:extLst>
              <a:ext uri="{FF2B5EF4-FFF2-40B4-BE49-F238E27FC236}">
                <a16:creationId xmlns:a16="http://schemas.microsoft.com/office/drawing/2014/main" id="{90007BD9-0FF2-84C0-4778-FDD7E9362C61}"/>
              </a:ext>
            </a:extLst>
          </p:cNvPr>
          <p:cNvSpPr>
            <a:spLocks noGrp="1"/>
          </p:cNvSpPr>
          <p:nvPr>
            <p:ph type="body" sz="half" idx="2"/>
          </p:nvPr>
        </p:nvSpPr>
        <p:spPr>
          <a:xfrm>
            <a:off x="546755" y="3543300"/>
            <a:ext cx="11095347" cy="2980048"/>
          </a:xfrm>
        </p:spPr>
        <p:txBody>
          <a:bodyPr>
            <a:normAutofit/>
          </a:bodyPr>
          <a:lstStyle/>
          <a:p>
            <a:r>
              <a:rPr lang="en-US" dirty="0"/>
              <a:t>1. Enhanced Public Awareness:</a:t>
            </a:r>
          </a:p>
          <a:p>
            <a:r>
              <a:rPr lang="en-US" dirty="0"/>
              <a:t>   The model provides citizens with insights into their city’s cleanliness score, fostering greater awareness and engagement in local sanitation efforts. As residents become more informed about cleanliness levels, they may be motivated to participate in community clean-up initiatives or advocate for better waste management practices.</a:t>
            </a:r>
          </a:p>
          <a:p>
            <a:r>
              <a:rPr lang="en-US" dirty="0"/>
              <a:t>2. Improved Quality of Life:</a:t>
            </a:r>
          </a:p>
          <a:p>
            <a:r>
              <a:rPr lang="en-US" dirty="0"/>
              <a:t>   By predicting cleanliness scores, the model helps identify cities that may require urgent attention to sanitation issues. This proactive approach can lead to improvements in public health, as cleaner environments reduce the risk of disease transmission and enhance overall well-being.</a:t>
            </a:r>
            <a:endParaRPr lang="en-IN" dirty="0"/>
          </a:p>
        </p:txBody>
      </p:sp>
    </p:spTree>
    <p:extLst>
      <p:ext uri="{BB962C8B-B14F-4D97-AF65-F5344CB8AC3E}">
        <p14:creationId xmlns:p14="http://schemas.microsoft.com/office/powerpoint/2010/main" val="3007184822"/>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56E194-D1AA-81F2-BBD4-254C9381C586}"/>
              </a:ext>
            </a:extLst>
          </p:cNvPr>
          <p:cNvSpPr txBox="1"/>
          <p:nvPr/>
        </p:nvSpPr>
        <p:spPr>
          <a:xfrm>
            <a:off x="487051" y="1470582"/>
            <a:ext cx="11217897" cy="2585323"/>
          </a:xfrm>
          <a:prstGeom prst="rect">
            <a:avLst/>
          </a:prstGeom>
          <a:noFill/>
        </p:spPr>
        <p:txBody>
          <a:bodyPr wrap="square" rtlCol="0">
            <a:spAutoFit/>
          </a:bodyPr>
          <a:lstStyle/>
          <a:p>
            <a:pPr algn="just"/>
            <a:r>
              <a:rPr lang="en-US" dirty="0"/>
              <a:t>3. Empowerment of Local Governance:</a:t>
            </a:r>
          </a:p>
          <a:p>
            <a:pPr algn="just"/>
            <a:r>
              <a:rPr lang="en-US" dirty="0"/>
              <a:t>  Local authorities can use the predictions to prioritize resources and interventions in areas with lower cleanliness scores. This data-driven approach empowers governments to make informed decisions that directly impact community health and safety.</a:t>
            </a:r>
          </a:p>
          <a:p>
            <a:pPr algn="just"/>
            <a:endParaRPr lang="en-US" dirty="0"/>
          </a:p>
          <a:p>
            <a:pPr algn="just"/>
            <a:r>
              <a:rPr lang="en-US" dirty="0"/>
              <a:t>4. Community Engagement:</a:t>
            </a:r>
          </a:p>
          <a:p>
            <a:pPr algn="just"/>
            <a:r>
              <a:rPr lang="en-US" dirty="0"/>
              <a:t>  The interactive nature of the </a:t>
            </a:r>
            <a:r>
              <a:rPr lang="en-US" dirty="0" err="1"/>
              <a:t>Gradio</a:t>
            </a:r>
            <a:r>
              <a:rPr lang="en-US" dirty="0"/>
              <a:t> interface allows users to select their city and view predicted scores, promoting transparency and encouraging community dialogue about cleanliness standards and local governance.</a:t>
            </a:r>
            <a:endParaRPr lang="en-IN" dirty="0"/>
          </a:p>
        </p:txBody>
      </p:sp>
    </p:spTree>
    <p:extLst>
      <p:ext uri="{BB962C8B-B14F-4D97-AF65-F5344CB8AC3E}">
        <p14:creationId xmlns:p14="http://schemas.microsoft.com/office/powerpoint/2010/main" val="561690926"/>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71D76-F60D-B6C9-D21B-3C1F7EB47742}"/>
              </a:ext>
            </a:extLst>
          </p:cNvPr>
          <p:cNvSpPr>
            <a:spLocks noGrp="1"/>
          </p:cNvSpPr>
          <p:nvPr>
            <p:ph type="title"/>
          </p:nvPr>
        </p:nvSpPr>
        <p:spPr/>
        <p:txBody>
          <a:bodyPr/>
          <a:lstStyle/>
          <a:p>
            <a:r>
              <a:rPr lang="en-IN" dirty="0"/>
              <a:t>Economic Impact</a:t>
            </a:r>
          </a:p>
        </p:txBody>
      </p:sp>
      <p:sp>
        <p:nvSpPr>
          <p:cNvPr id="3" name="Text Placeholder 2">
            <a:extLst>
              <a:ext uri="{FF2B5EF4-FFF2-40B4-BE49-F238E27FC236}">
                <a16:creationId xmlns:a16="http://schemas.microsoft.com/office/drawing/2014/main" id="{DD75E925-D48D-E52D-4E3C-253FBBEF6249}"/>
              </a:ext>
            </a:extLst>
          </p:cNvPr>
          <p:cNvSpPr>
            <a:spLocks noGrp="1"/>
          </p:cNvSpPr>
          <p:nvPr>
            <p:ph type="body" sz="half" idx="2"/>
          </p:nvPr>
        </p:nvSpPr>
        <p:spPr>
          <a:xfrm>
            <a:off x="421063" y="3429000"/>
            <a:ext cx="11349873" cy="3214541"/>
          </a:xfrm>
        </p:spPr>
        <p:txBody>
          <a:bodyPr>
            <a:normAutofit/>
          </a:bodyPr>
          <a:lstStyle/>
          <a:p>
            <a:pPr algn="just"/>
            <a:r>
              <a:rPr lang="en-US" dirty="0"/>
              <a:t>1. Resource Allocation:</a:t>
            </a:r>
          </a:p>
          <a:p>
            <a:pPr algn="just"/>
            <a:r>
              <a:rPr lang="en-US" dirty="0"/>
              <a:t> The model aids in optimizing resource allocation for waste management and sanitation services. By predicting which cities are likely to have lower cleanliness scores, municipalities can allocate funds more efficiently, ensuring that resources are directed where they are most needed.</a:t>
            </a:r>
          </a:p>
          <a:p>
            <a:pPr algn="just"/>
            <a:endParaRPr lang="en-US" dirty="0"/>
          </a:p>
          <a:p>
            <a:pPr algn="just"/>
            <a:r>
              <a:rPr lang="en-US" dirty="0"/>
              <a:t>2. Attracting Investments:</a:t>
            </a:r>
          </a:p>
          <a:p>
            <a:pPr algn="just"/>
            <a:r>
              <a:rPr lang="en-US" dirty="0"/>
              <a:t> Cities with higher cleanliness scores may attract more tourism and investment opportunities. Clean urban environments are often perceived as more desirable for living and business operations, potentially boosting local economies.</a:t>
            </a:r>
          </a:p>
          <a:p>
            <a:pPr algn="just"/>
            <a:endParaRPr lang="en-IN" dirty="0"/>
          </a:p>
        </p:txBody>
      </p:sp>
    </p:spTree>
    <p:extLst>
      <p:ext uri="{BB962C8B-B14F-4D97-AF65-F5344CB8AC3E}">
        <p14:creationId xmlns:p14="http://schemas.microsoft.com/office/powerpoint/2010/main" val="2930446694"/>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FCCE5B-076C-792D-50E6-460206B09C22}"/>
              </a:ext>
            </a:extLst>
          </p:cNvPr>
          <p:cNvSpPr txBox="1"/>
          <p:nvPr/>
        </p:nvSpPr>
        <p:spPr>
          <a:xfrm>
            <a:off x="471339" y="1461155"/>
            <a:ext cx="10397765" cy="2862322"/>
          </a:xfrm>
          <a:prstGeom prst="rect">
            <a:avLst/>
          </a:prstGeom>
          <a:noFill/>
        </p:spPr>
        <p:txBody>
          <a:bodyPr wrap="square" rtlCol="0">
            <a:spAutoFit/>
          </a:bodyPr>
          <a:lstStyle/>
          <a:p>
            <a:pPr algn="just"/>
            <a:r>
              <a:rPr lang="en-US" dirty="0"/>
              <a:t>3. Cost Savings:</a:t>
            </a:r>
          </a:p>
          <a:p>
            <a:pPr algn="just"/>
            <a:r>
              <a:rPr lang="en-US" dirty="0"/>
              <a:t> Predictive analytics can lead to cost savings by preventing sanitation crises before they occur. Early interventions based on predicted scores can mitigate the need for expensive emergency clean-up operations or health care costs associated with pollution-related illnesses.</a:t>
            </a:r>
          </a:p>
          <a:p>
            <a:pPr algn="just"/>
            <a:endParaRPr lang="en-US" dirty="0"/>
          </a:p>
          <a:p>
            <a:pPr algn="just"/>
            <a:r>
              <a:rPr lang="en-US" dirty="0"/>
              <a:t>4. Job Creation:</a:t>
            </a:r>
          </a:p>
          <a:p>
            <a:pPr algn="just"/>
            <a:r>
              <a:rPr lang="en-US" dirty="0"/>
              <a:t> As cities strive to improve their cleanliness scores, there may be an increase in jobs related to waste management, environmental services, and urban planning. This can contribute positively to local employment rates.</a:t>
            </a:r>
            <a:endParaRPr lang="en-IN" dirty="0"/>
          </a:p>
        </p:txBody>
      </p:sp>
    </p:spTree>
    <p:extLst>
      <p:ext uri="{BB962C8B-B14F-4D97-AF65-F5344CB8AC3E}">
        <p14:creationId xmlns:p14="http://schemas.microsoft.com/office/powerpoint/2010/main" val="3138087862"/>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83C1-29A8-EFD4-F689-5A53435970E4}"/>
              </a:ext>
            </a:extLst>
          </p:cNvPr>
          <p:cNvSpPr>
            <a:spLocks noGrp="1"/>
          </p:cNvSpPr>
          <p:nvPr>
            <p:ph type="title"/>
          </p:nvPr>
        </p:nvSpPr>
        <p:spPr/>
        <p:txBody>
          <a:bodyPr/>
          <a:lstStyle/>
          <a:p>
            <a:r>
              <a:rPr lang="en-IN" dirty="0"/>
              <a:t>Ecological Impact</a:t>
            </a:r>
          </a:p>
        </p:txBody>
      </p:sp>
      <p:sp>
        <p:nvSpPr>
          <p:cNvPr id="3" name="Text Placeholder 2">
            <a:extLst>
              <a:ext uri="{FF2B5EF4-FFF2-40B4-BE49-F238E27FC236}">
                <a16:creationId xmlns:a16="http://schemas.microsoft.com/office/drawing/2014/main" id="{AB66CB20-94D4-119F-F2D2-DBF8D5A6396D}"/>
              </a:ext>
            </a:extLst>
          </p:cNvPr>
          <p:cNvSpPr>
            <a:spLocks noGrp="1"/>
          </p:cNvSpPr>
          <p:nvPr>
            <p:ph type="body" sz="half" idx="2"/>
          </p:nvPr>
        </p:nvSpPr>
        <p:spPr>
          <a:xfrm>
            <a:off x="537328" y="3429001"/>
            <a:ext cx="11067068" cy="3018934"/>
          </a:xfrm>
        </p:spPr>
        <p:txBody>
          <a:bodyPr>
            <a:normAutofit lnSpcReduction="10000"/>
          </a:bodyPr>
          <a:lstStyle/>
          <a:p>
            <a:pPr algn="just"/>
            <a:r>
              <a:rPr lang="en-US" dirty="0"/>
              <a:t>1. Sustainable Urban Practices:</a:t>
            </a:r>
          </a:p>
          <a:p>
            <a:pPr algn="just"/>
            <a:r>
              <a:rPr lang="en-US" dirty="0"/>
              <a:t> By highlighting areas where cleanliness is lacking, the model encourages cities to adopt more sustainable waste management practices. This could lead to reduced landfill use, improved recycling rates, and better overall environmental stewardship.</a:t>
            </a:r>
          </a:p>
          <a:p>
            <a:pPr algn="just"/>
            <a:endParaRPr lang="en-US" dirty="0"/>
          </a:p>
          <a:p>
            <a:pPr algn="just"/>
            <a:r>
              <a:rPr lang="en-US" dirty="0"/>
              <a:t>2. Pollution Reduction:</a:t>
            </a:r>
          </a:p>
          <a:p>
            <a:pPr algn="just"/>
            <a:r>
              <a:rPr lang="en-US" dirty="0"/>
              <a:t>   - A focus on improving cleanliness can lead to initiatives aimed at reducing pollution sources within urban areas. Cleaner cities often correlate with lower emissions from waste disposal processes and improved air quality.</a:t>
            </a:r>
            <a:endParaRPr lang="en-IN" dirty="0"/>
          </a:p>
        </p:txBody>
      </p:sp>
    </p:spTree>
    <p:extLst>
      <p:ext uri="{BB962C8B-B14F-4D97-AF65-F5344CB8AC3E}">
        <p14:creationId xmlns:p14="http://schemas.microsoft.com/office/powerpoint/2010/main" val="41279846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E40ECB-A6B9-C0F0-B98E-B32EE687A85D}"/>
              </a:ext>
            </a:extLst>
          </p:cNvPr>
          <p:cNvSpPr txBox="1"/>
          <p:nvPr/>
        </p:nvSpPr>
        <p:spPr>
          <a:xfrm>
            <a:off x="546755" y="1621409"/>
            <a:ext cx="10275216" cy="2585323"/>
          </a:xfrm>
          <a:prstGeom prst="rect">
            <a:avLst/>
          </a:prstGeom>
          <a:noFill/>
        </p:spPr>
        <p:txBody>
          <a:bodyPr wrap="square" rtlCol="0">
            <a:spAutoFit/>
          </a:bodyPr>
          <a:lstStyle/>
          <a:p>
            <a:pPr algn="just"/>
            <a:r>
              <a:rPr lang="en-US" dirty="0"/>
              <a:t>3. Biodiversity Protection:</a:t>
            </a:r>
          </a:p>
          <a:p>
            <a:pPr algn="just"/>
            <a:r>
              <a:rPr lang="en-US" dirty="0"/>
              <a:t>  Cleaner urban environments contribute to healthier ecosystems within city limits. Reducing litter and pollution can protect local flora and fauna, promoting biodiversity even in densely populated areas.</a:t>
            </a:r>
          </a:p>
          <a:p>
            <a:pPr algn="just"/>
            <a:endParaRPr lang="en-US" dirty="0"/>
          </a:p>
          <a:p>
            <a:pPr algn="just"/>
            <a:r>
              <a:rPr lang="en-US" dirty="0"/>
              <a:t>4. Climate Resilience:</a:t>
            </a:r>
          </a:p>
          <a:p>
            <a:pPr algn="just"/>
            <a:r>
              <a:rPr lang="en-US" dirty="0"/>
              <a:t>  The insights gained from the model can help cities become more resilient to climate change impacts by promoting practices that enhance urban green spaces and reduce heat islands through better waste management strategies.</a:t>
            </a:r>
            <a:endParaRPr lang="en-IN" dirty="0"/>
          </a:p>
        </p:txBody>
      </p:sp>
    </p:spTree>
    <p:extLst>
      <p:ext uri="{BB962C8B-B14F-4D97-AF65-F5344CB8AC3E}">
        <p14:creationId xmlns:p14="http://schemas.microsoft.com/office/powerpoint/2010/main" val="1213769640"/>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24846-BFC3-ABC6-17C4-128202CF16AB}"/>
              </a:ext>
            </a:extLst>
          </p:cNvPr>
          <p:cNvSpPr>
            <a:spLocks noGrp="1"/>
          </p:cNvSpPr>
          <p:nvPr>
            <p:ph type="title"/>
          </p:nvPr>
        </p:nvSpPr>
        <p:spPr/>
        <p:txBody>
          <a:bodyPr/>
          <a:lstStyle/>
          <a:p>
            <a:r>
              <a:rPr lang="en-US" dirty="0"/>
              <a:t>Intel </a:t>
            </a:r>
            <a:r>
              <a:rPr lang="en-US" dirty="0" err="1"/>
              <a:t>oneAPI</a:t>
            </a:r>
            <a:r>
              <a:rPr lang="en-US" dirty="0"/>
              <a:t> </a:t>
            </a:r>
            <a:r>
              <a:rPr lang="en-US" dirty="0" err="1"/>
              <a:t>DataAnalytics</a:t>
            </a:r>
            <a:r>
              <a:rPr lang="en-US" dirty="0"/>
              <a:t> Library on the </a:t>
            </a:r>
            <a:r>
              <a:rPr lang="en-US" dirty="0" err="1"/>
              <a:t>the</a:t>
            </a:r>
            <a:r>
              <a:rPr lang="en-US" dirty="0"/>
              <a:t> dataset</a:t>
            </a:r>
            <a:endParaRPr lang="en-IN" dirty="0"/>
          </a:p>
        </p:txBody>
      </p:sp>
      <p:sp>
        <p:nvSpPr>
          <p:cNvPr id="3" name="Text Placeholder 2">
            <a:extLst>
              <a:ext uri="{FF2B5EF4-FFF2-40B4-BE49-F238E27FC236}">
                <a16:creationId xmlns:a16="http://schemas.microsoft.com/office/drawing/2014/main" id="{89467EA8-F6A8-8DE2-F2CD-75C50F6567F8}"/>
              </a:ext>
            </a:extLst>
          </p:cNvPr>
          <p:cNvSpPr>
            <a:spLocks noGrp="1"/>
          </p:cNvSpPr>
          <p:nvPr>
            <p:ph type="body" sz="half" idx="2"/>
          </p:nvPr>
        </p:nvSpPr>
        <p:spPr>
          <a:xfrm>
            <a:off x="537327" y="3429000"/>
            <a:ext cx="11142483" cy="3301738"/>
          </a:xfrm>
        </p:spPr>
        <p:txBody>
          <a:bodyPr/>
          <a:lstStyle/>
          <a:p>
            <a:pPr algn="just"/>
            <a:r>
              <a:rPr lang="en-US" dirty="0"/>
              <a:t>Intel </a:t>
            </a:r>
            <a:r>
              <a:rPr lang="en-US" dirty="0" err="1"/>
              <a:t>oneAPI</a:t>
            </a:r>
            <a:r>
              <a:rPr lang="en-US" dirty="0"/>
              <a:t> Data Analytics Library is an open-source, cross-platform library designed to optimize data analytics and machine learning processes. It provides highly optimized algorithmic building blocks that enhance performance across various stages of the data analytics pipeline.</a:t>
            </a:r>
          </a:p>
          <a:p>
            <a:pPr algn="just"/>
            <a:r>
              <a:rPr lang="en-US" dirty="0"/>
              <a:t>To implement </a:t>
            </a:r>
            <a:r>
              <a:rPr lang="en-US" dirty="0" err="1"/>
              <a:t>oneDAL</a:t>
            </a:r>
            <a:r>
              <a:rPr lang="en-US" dirty="0"/>
              <a:t> on the Kaggle dataset for clean city predictions:</a:t>
            </a:r>
          </a:p>
          <a:p>
            <a:pPr algn="just"/>
            <a:r>
              <a:rPr lang="en-US" dirty="0"/>
              <a:t>1.	Dataset Preparation:</a:t>
            </a:r>
          </a:p>
          <a:p>
            <a:pPr algn="just"/>
            <a:r>
              <a:rPr lang="en-US" dirty="0"/>
              <a:t> 	Load and preprocess the dataset using </a:t>
            </a:r>
            <a:r>
              <a:rPr lang="en-US" dirty="0" err="1"/>
              <a:t>oneDAL’s</a:t>
            </a:r>
            <a:r>
              <a:rPr lang="en-US" dirty="0"/>
              <a:t> preprocessing functions to ensure data 	quality.</a:t>
            </a:r>
          </a:p>
          <a:p>
            <a:pPr algn="just"/>
            <a:endParaRPr lang="en-IN" dirty="0"/>
          </a:p>
        </p:txBody>
      </p:sp>
    </p:spTree>
    <p:extLst>
      <p:ext uri="{BB962C8B-B14F-4D97-AF65-F5344CB8AC3E}">
        <p14:creationId xmlns:p14="http://schemas.microsoft.com/office/powerpoint/2010/main" val="1095171429"/>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78B079-14B0-E0F9-BC73-47BBE57B2E3A}"/>
              </a:ext>
            </a:extLst>
          </p:cNvPr>
          <p:cNvSpPr txBox="1"/>
          <p:nvPr/>
        </p:nvSpPr>
        <p:spPr>
          <a:xfrm>
            <a:off x="452487" y="1046375"/>
            <a:ext cx="11114202" cy="5078313"/>
          </a:xfrm>
          <a:prstGeom prst="rect">
            <a:avLst/>
          </a:prstGeom>
          <a:noFill/>
        </p:spPr>
        <p:txBody>
          <a:bodyPr wrap="square" rtlCol="0">
            <a:spAutoFit/>
          </a:bodyPr>
          <a:lstStyle/>
          <a:p>
            <a:pPr algn="just"/>
            <a:r>
              <a:rPr lang="en-US" dirty="0"/>
              <a:t>2. Model Training:</a:t>
            </a:r>
          </a:p>
          <a:p>
            <a:pPr algn="just"/>
            <a:r>
              <a:rPr lang="en-US" dirty="0"/>
              <a:t>Utilize the gradient-boosting regression capabilities provided by </a:t>
            </a:r>
            <a:r>
              <a:rPr lang="en-US" dirty="0" err="1"/>
              <a:t>oneDAL</a:t>
            </a:r>
            <a:r>
              <a:rPr lang="en-US" dirty="0"/>
              <a:t> to train the model on the prepared dataset.</a:t>
            </a:r>
          </a:p>
          <a:p>
            <a:pPr algn="just"/>
            <a:endParaRPr lang="en-US" dirty="0"/>
          </a:p>
          <a:p>
            <a:pPr algn="just"/>
            <a:r>
              <a:rPr lang="en-US" dirty="0"/>
              <a:t>3. Performance Evaluation:</a:t>
            </a:r>
          </a:p>
          <a:p>
            <a:pPr algn="just"/>
            <a:r>
              <a:rPr lang="en-US" dirty="0"/>
              <a:t> Validate the model's performance using </a:t>
            </a:r>
            <a:r>
              <a:rPr lang="en-US" dirty="0" err="1"/>
              <a:t>oneDAL’s</a:t>
            </a:r>
            <a:r>
              <a:rPr lang="en-US" dirty="0"/>
              <a:t> validation tools to assess accuracy and make necessary adjustments.</a:t>
            </a:r>
          </a:p>
          <a:p>
            <a:pPr algn="just"/>
            <a:endParaRPr lang="en-US" dirty="0"/>
          </a:p>
          <a:p>
            <a:pPr algn="just"/>
            <a:r>
              <a:rPr lang="en-US" dirty="0"/>
              <a:t>4. Deployment:</a:t>
            </a:r>
          </a:p>
          <a:p>
            <a:pPr algn="just"/>
            <a:r>
              <a:rPr lang="en-US" dirty="0"/>
              <a:t> Deploy the trained model for real-time predictions or further analysis using </a:t>
            </a:r>
            <a:r>
              <a:rPr lang="en-US" dirty="0" err="1"/>
              <a:t>oneDAL’s</a:t>
            </a:r>
            <a:r>
              <a:rPr lang="en-US" dirty="0"/>
              <a:t> deployment options.</a:t>
            </a:r>
          </a:p>
          <a:p>
            <a:pPr algn="just"/>
            <a:endParaRPr lang="en-US" dirty="0"/>
          </a:p>
          <a:p>
            <a:pPr algn="just"/>
            <a:r>
              <a:rPr lang="en-US" dirty="0"/>
              <a:t>By integrating Intel </a:t>
            </a:r>
            <a:r>
              <a:rPr lang="en-US" dirty="0" err="1"/>
              <a:t>oneAPI</a:t>
            </a:r>
            <a:r>
              <a:rPr lang="en-US" dirty="0"/>
              <a:t> Data Analytics Library into the machine learning workflow, organizations can enhance their predictive analytics capabilities while ensuring efficient use of computational resources. This approach not only improves prediction accuracy but also accelerates the overall data analysis process, making it a valuable tool in urban planning and management initiatives.</a:t>
            </a:r>
          </a:p>
          <a:p>
            <a:pPr algn="just"/>
            <a:endParaRPr lang="en-IN" dirty="0"/>
          </a:p>
        </p:txBody>
      </p:sp>
    </p:spTree>
    <p:extLst>
      <p:ext uri="{BB962C8B-B14F-4D97-AF65-F5344CB8AC3E}">
        <p14:creationId xmlns:p14="http://schemas.microsoft.com/office/powerpoint/2010/main" val="2039802364"/>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D1468-2EEB-C21B-C769-ADC850A1F926}"/>
              </a:ext>
            </a:extLst>
          </p:cNvPr>
          <p:cNvSpPr>
            <a:spLocks noGrp="1"/>
          </p:cNvSpPr>
          <p:nvPr>
            <p:ph type="title"/>
          </p:nvPr>
        </p:nvSpPr>
        <p:spPr/>
        <p:txBody>
          <a:bodyPr/>
          <a:lstStyle/>
          <a:p>
            <a:r>
              <a:rPr lang="en-US" dirty="0"/>
              <a:t>Intel </a:t>
            </a:r>
            <a:r>
              <a:rPr lang="en-US" dirty="0" err="1"/>
              <a:t>oneAPI</a:t>
            </a:r>
            <a:r>
              <a:rPr lang="en-US" dirty="0"/>
              <a:t> Deep Neural Network Library on the Dataset:</a:t>
            </a:r>
            <a:endParaRPr lang="en-IN" dirty="0"/>
          </a:p>
        </p:txBody>
      </p:sp>
      <p:sp>
        <p:nvSpPr>
          <p:cNvPr id="3" name="Text Placeholder 2">
            <a:extLst>
              <a:ext uri="{FF2B5EF4-FFF2-40B4-BE49-F238E27FC236}">
                <a16:creationId xmlns:a16="http://schemas.microsoft.com/office/drawing/2014/main" id="{2069AA21-70B1-A859-9647-C16EEB88EC7F}"/>
              </a:ext>
            </a:extLst>
          </p:cNvPr>
          <p:cNvSpPr>
            <a:spLocks noGrp="1"/>
          </p:cNvSpPr>
          <p:nvPr>
            <p:ph type="body" sz="half" idx="2"/>
          </p:nvPr>
        </p:nvSpPr>
        <p:spPr>
          <a:xfrm>
            <a:off x="518474" y="3429000"/>
            <a:ext cx="11170763" cy="3207470"/>
          </a:xfrm>
        </p:spPr>
        <p:txBody>
          <a:bodyPr>
            <a:normAutofit lnSpcReduction="10000"/>
          </a:bodyPr>
          <a:lstStyle/>
          <a:p>
            <a:pPr algn="just"/>
            <a:r>
              <a:rPr lang="en-US" dirty="0"/>
              <a:t>Intel </a:t>
            </a:r>
            <a:r>
              <a:rPr lang="en-US" dirty="0" err="1"/>
              <a:t>oneAPI</a:t>
            </a:r>
            <a:r>
              <a:rPr lang="en-US" dirty="0"/>
              <a:t> Deep Neural Network Library (</a:t>
            </a:r>
            <a:r>
              <a:rPr lang="en-US" dirty="0" err="1"/>
              <a:t>oneDNN</a:t>
            </a:r>
            <a:r>
              <a:rPr lang="en-US" dirty="0"/>
              <a:t>) is an open-source, cross-platform library designed to optimize deep learning applications. It provides highly optimized implementations of various deep learning building blocks, allowing developers to leverage both CPU and GPU architectures seamlessly. This library is particularly beneficial for enhancing the performance of existing frameworks such as TensorFlow and </a:t>
            </a:r>
            <a:r>
              <a:rPr lang="en-US" dirty="0" err="1"/>
              <a:t>PyTorch</a:t>
            </a:r>
            <a:r>
              <a:rPr lang="en-US" dirty="0"/>
              <a:t>, making it suitable for diverse machine learning tasks.</a:t>
            </a:r>
          </a:p>
          <a:p>
            <a:pPr algn="just"/>
            <a:r>
              <a:rPr lang="en-US" dirty="0"/>
              <a:t>To implement </a:t>
            </a:r>
            <a:r>
              <a:rPr lang="en-US" dirty="0" err="1"/>
              <a:t>oneDNN</a:t>
            </a:r>
            <a:r>
              <a:rPr lang="en-US" dirty="0"/>
              <a:t> on the Kaggle dataset for clean city predictions:</a:t>
            </a:r>
          </a:p>
          <a:p>
            <a:pPr algn="just"/>
            <a:r>
              <a:rPr lang="en-US" dirty="0"/>
              <a:t>Dataset Preparation:</a:t>
            </a:r>
          </a:p>
          <a:p>
            <a:pPr algn="just"/>
            <a:r>
              <a:rPr lang="en-US" dirty="0"/>
              <a:t>Load and preprocess the dataset using </a:t>
            </a:r>
            <a:r>
              <a:rPr lang="en-US" dirty="0" err="1"/>
              <a:t>oneDNN’s</a:t>
            </a:r>
            <a:r>
              <a:rPr lang="en-US" dirty="0"/>
              <a:t> optimized functions to ensure data quality and readiness for model training.</a:t>
            </a:r>
          </a:p>
          <a:p>
            <a:pPr algn="just"/>
            <a:endParaRPr lang="en-IN" dirty="0"/>
          </a:p>
        </p:txBody>
      </p:sp>
    </p:spTree>
    <p:extLst>
      <p:ext uri="{BB962C8B-B14F-4D97-AF65-F5344CB8AC3E}">
        <p14:creationId xmlns:p14="http://schemas.microsoft.com/office/powerpoint/2010/main" val="120802373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97F0B-6AF5-3CE2-F3F1-8E882B5CB441}"/>
              </a:ext>
            </a:extLst>
          </p:cNvPr>
          <p:cNvSpPr>
            <a:spLocks noGrp="1"/>
          </p:cNvSpPr>
          <p:nvPr>
            <p:ph type="title"/>
          </p:nvPr>
        </p:nvSpPr>
        <p:spPr/>
        <p:txBody>
          <a:bodyPr/>
          <a:lstStyle/>
          <a:p>
            <a:r>
              <a:rPr lang="en-IN" dirty="0"/>
              <a:t>TEAM GRADIENT</a:t>
            </a:r>
          </a:p>
        </p:txBody>
      </p:sp>
      <p:sp>
        <p:nvSpPr>
          <p:cNvPr id="3" name="Content Placeholder 2">
            <a:extLst>
              <a:ext uri="{FF2B5EF4-FFF2-40B4-BE49-F238E27FC236}">
                <a16:creationId xmlns:a16="http://schemas.microsoft.com/office/drawing/2014/main" id="{5F89E686-3ABE-ABAA-4C5E-E1C3FAC33EA4}"/>
              </a:ext>
            </a:extLst>
          </p:cNvPr>
          <p:cNvSpPr>
            <a:spLocks noGrp="1"/>
          </p:cNvSpPr>
          <p:nvPr>
            <p:ph idx="1"/>
          </p:nvPr>
        </p:nvSpPr>
        <p:spPr>
          <a:xfrm>
            <a:off x="1154954" y="2952292"/>
            <a:ext cx="8825659" cy="3416300"/>
          </a:xfrm>
        </p:spPr>
        <p:txBody>
          <a:bodyPr>
            <a:normAutofit/>
          </a:bodyPr>
          <a:lstStyle/>
          <a:p>
            <a:r>
              <a:rPr lang="en-IN" sz="2000" dirty="0"/>
              <a:t>1. 	Vardhan Yadav				SRMIST, Kattankulathur, Chennai</a:t>
            </a:r>
          </a:p>
          <a:p>
            <a:r>
              <a:rPr lang="en-IN" sz="2000" dirty="0"/>
              <a:t>2. 	Apoorv Khanna				SRMIST, Kattankulathur, Chennai</a:t>
            </a:r>
          </a:p>
          <a:p>
            <a:r>
              <a:rPr lang="en-IN" sz="2000" dirty="0"/>
              <a:t>3. 	Atharva Singh					SRMIST, Kattankulathur, Chennai</a:t>
            </a:r>
          </a:p>
          <a:p>
            <a:r>
              <a:rPr lang="en-IN" sz="2000" dirty="0"/>
              <a:t>4. 	Chaitanya Agarwal			Manipal University, Jaipur</a:t>
            </a:r>
          </a:p>
          <a:p>
            <a:endParaRPr lang="en-IN" sz="2000" dirty="0"/>
          </a:p>
          <a:p>
            <a:endParaRPr lang="en-IN" sz="2000" dirty="0"/>
          </a:p>
          <a:p>
            <a:pPr marL="0" indent="0" algn="r">
              <a:buNone/>
            </a:pPr>
            <a:r>
              <a:rPr lang="en-IN" sz="2000" b="1" dirty="0"/>
              <a:t>TEAM MENTOR: </a:t>
            </a:r>
            <a:r>
              <a:rPr lang="en-IN" sz="2000" b="1" dirty="0" err="1"/>
              <a:t>Dr.</a:t>
            </a:r>
            <a:r>
              <a:rPr lang="en-IN" sz="2000" b="1" dirty="0"/>
              <a:t> C. </a:t>
            </a:r>
            <a:r>
              <a:rPr lang="en-IN" sz="2000" b="1" dirty="0" err="1"/>
              <a:t>Muralidharan</a:t>
            </a:r>
            <a:r>
              <a:rPr lang="en-IN" sz="2000" b="1" dirty="0"/>
              <a:t> (</a:t>
            </a:r>
            <a:r>
              <a:rPr lang="en-IN" sz="2000" b="1"/>
              <a:t>Assistant Professor, SRMIST)</a:t>
            </a:r>
            <a:endParaRPr lang="en-IN" sz="2000" b="1" dirty="0"/>
          </a:p>
        </p:txBody>
      </p:sp>
      <p:sp>
        <p:nvSpPr>
          <p:cNvPr id="4" name="Content Placeholder 2">
            <a:extLst>
              <a:ext uri="{FF2B5EF4-FFF2-40B4-BE49-F238E27FC236}">
                <a16:creationId xmlns:a16="http://schemas.microsoft.com/office/drawing/2014/main" id="{49961D7E-A40B-A07D-AF6E-83003309A731}"/>
              </a:ext>
            </a:extLst>
          </p:cNvPr>
          <p:cNvSpPr txBox="1">
            <a:spLocks/>
          </p:cNvSpPr>
          <p:nvPr/>
        </p:nvSpPr>
        <p:spPr>
          <a:xfrm>
            <a:off x="1154953" y="2468032"/>
            <a:ext cx="8825659"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400050" lvl="1" indent="0">
              <a:buNone/>
            </a:pPr>
            <a:r>
              <a:rPr lang="en-IN" sz="2000" b="1" dirty="0"/>
              <a:t>		Members’ Name				University Name</a:t>
            </a:r>
          </a:p>
        </p:txBody>
      </p:sp>
    </p:spTree>
    <p:extLst>
      <p:ext uri="{BB962C8B-B14F-4D97-AF65-F5344CB8AC3E}">
        <p14:creationId xmlns:p14="http://schemas.microsoft.com/office/powerpoint/2010/main" val="2292934096"/>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6AA3BA-9D93-3429-BA1B-DF1195845958}"/>
              </a:ext>
            </a:extLst>
          </p:cNvPr>
          <p:cNvSpPr txBox="1"/>
          <p:nvPr/>
        </p:nvSpPr>
        <p:spPr>
          <a:xfrm>
            <a:off x="443059" y="1216058"/>
            <a:ext cx="11340445" cy="4801314"/>
          </a:xfrm>
          <a:prstGeom prst="rect">
            <a:avLst/>
          </a:prstGeom>
          <a:noFill/>
        </p:spPr>
        <p:txBody>
          <a:bodyPr wrap="square" rtlCol="0">
            <a:spAutoFit/>
          </a:bodyPr>
          <a:lstStyle/>
          <a:p>
            <a:pPr algn="just"/>
            <a:r>
              <a:rPr lang="en-US" dirty="0"/>
              <a:t>Model Training:</a:t>
            </a:r>
          </a:p>
          <a:p>
            <a:pPr algn="just"/>
            <a:r>
              <a:rPr lang="en-US" dirty="0"/>
              <a:t>Adapt the gradient-boosting regression model to utilize </a:t>
            </a:r>
            <a:r>
              <a:rPr lang="en-US" dirty="0" err="1"/>
              <a:t>oneDNN’s</a:t>
            </a:r>
            <a:r>
              <a:rPr lang="en-US" dirty="0"/>
              <a:t> optimized primitives, which can significantly enhance training speed and accuracy.</a:t>
            </a:r>
          </a:p>
          <a:p>
            <a:pPr algn="just"/>
            <a:endParaRPr lang="en-US" dirty="0"/>
          </a:p>
          <a:p>
            <a:pPr algn="just"/>
            <a:r>
              <a:rPr lang="en-US" dirty="0"/>
              <a:t>Performance Evaluation:</a:t>
            </a:r>
          </a:p>
          <a:p>
            <a:pPr algn="just"/>
            <a:r>
              <a:rPr lang="en-US" dirty="0"/>
              <a:t>Validate the model's performance using built-in evaluation tools within </a:t>
            </a:r>
            <a:r>
              <a:rPr lang="en-US" dirty="0" err="1"/>
              <a:t>oneDNN</a:t>
            </a:r>
            <a:r>
              <a:rPr lang="en-US" dirty="0"/>
              <a:t> to ensure that it meets the desired accuracy metrics.</a:t>
            </a:r>
          </a:p>
          <a:p>
            <a:pPr algn="just"/>
            <a:endParaRPr lang="en-US" dirty="0"/>
          </a:p>
          <a:p>
            <a:pPr algn="just"/>
            <a:r>
              <a:rPr lang="en-US" dirty="0"/>
              <a:t>Deployment:</a:t>
            </a:r>
          </a:p>
          <a:p>
            <a:pPr algn="just"/>
            <a:r>
              <a:rPr lang="en-US" dirty="0"/>
              <a:t>Deploy the trained model for real-time predictions or further analysis using </a:t>
            </a:r>
            <a:r>
              <a:rPr lang="en-US" dirty="0" err="1"/>
              <a:t>oneDNN’s</a:t>
            </a:r>
            <a:r>
              <a:rPr lang="en-US" dirty="0"/>
              <a:t> deployment capabilities.</a:t>
            </a:r>
          </a:p>
          <a:p>
            <a:pPr algn="just"/>
            <a:endParaRPr lang="en-US" dirty="0"/>
          </a:p>
          <a:p>
            <a:pPr algn="just"/>
            <a:r>
              <a:rPr lang="en-US" dirty="0"/>
              <a:t>By leveraging Intel </a:t>
            </a:r>
            <a:r>
              <a:rPr lang="en-US" dirty="0" err="1"/>
              <a:t>oneAPI</a:t>
            </a:r>
            <a:r>
              <a:rPr lang="en-US" dirty="0"/>
              <a:t> Deep Neural Network Library in conjunction with gradient-boosting regression techniques, organizations can achieve superior predictive analytics capabilities while optimizing resource usage across various hardware platforms. This integration not only enhances prediction accuracy but also accelerates the overall machine learning workflow, making it an invaluable asset in urban management initiatives focused on cleanliness and sustainability.</a:t>
            </a:r>
          </a:p>
        </p:txBody>
      </p:sp>
    </p:spTree>
    <p:extLst>
      <p:ext uri="{BB962C8B-B14F-4D97-AF65-F5344CB8AC3E}">
        <p14:creationId xmlns:p14="http://schemas.microsoft.com/office/powerpoint/2010/main" val="3153783716"/>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0B38-8E10-876B-C890-2629CED3399C}"/>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86BF1F78-AAC8-BDD6-9FEC-999A117468CD}"/>
              </a:ext>
            </a:extLst>
          </p:cNvPr>
          <p:cNvSpPr>
            <a:spLocks noGrp="1"/>
          </p:cNvSpPr>
          <p:nvPr>
            <p:ph type="body" sz="half" idx="2"/>
          </p:nvPr>
        </p:nvSpPr>
        <p:spPr>
          <a:xfrm>
            <a:off x="556182" y="3543299"/>
            <a:ext cx="11057642" cy="2838647"/>
          </a:xfrm>
        </p:spPr>
        <p:txBody>
          <a:bodyPr>
            <a:normAutofit/>
          </a:bodyPr>
          <a:lstStyle/>
          <a:p>
            <a:pPr algn="just"/>
            <a:r>
              <a:rPr lang="en-US" dirty="0"/>
              <a:t>The creation of a machine learning model that predicts the cleanliness index of Indian cities using a Kaggle dataset has far-reaching implications across social, economic, and ecological dimensions. By fostering greater awareness among citizens, optimizing resource allocation for local governments, promoting sustainable practices, and ultimately improving public health outcomes, this initiative represents a significant step toward enhancing urban living conditions in India. The integration of data-driven decision-making processes will not only benefit current residents but also pave the way for future generations to enjoy cleaner, healthier cities.</a:t>
            </a:r>
            <a:endParaRPr lang="en-IN" dirty="0"/>
          </a:p>
        </p:txBody>
      </p:sp>
    </p:spTree>
    <p:extLst>
      <p:ext uri="{BB962C8B-B14F-4D97-AF65-F5344CB8AC3E}">
        <p14:creationId xmlns:p14="http://schemas.microsoft.com/office/powerpoint/2010/main" val="1610466157"/>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2F3F0-980C-A869-0089-EB08E0048065}"/>
              </a:ext>
            </a:extLst>
          </p:cNvPr>
          <p:cNvSpPr>
            <a:spLocks noGrp="1"/>
          </p:cNvSpPr>
          <p:nvPr>
            <p:ph type="title"/>
          </p:nvPr>
        </p:nvSpPr>
        <p:spPr/>
        <p:txBody>
          <a:bodyPr/>
          <a:lstStyle/>
          <a:p>
            <a:r>
              <a:rPr lang="en-IN" dirty="0"/>
              <a:t>Problem Statement</a:t>
            </a:r>
          </a:p>
        </p:txBody>
      </p:sp>
      <p:sp>
        <p:nvSpPr>
          <p:cNvPr id="3" name="Text Placeholder 2">
            <a:extLst>
              <a:ext uri="{FF2B5EF4-FFF2-40B4-BE49-F238E27FC236}">
                <a16:creationId xmlns:a16="http://schemas.microsoft.com/office/drawing/2014/main" id="{31C58B2F-21AC-DFE8-E682-42ECC00237CD}"/>
              </a:ext>
            </a:extLst>
          </p:cNvPr>
          <p:cNvSpPr>
            <a:spLocks noGrp="1"/>
          </p:cNvSpPr>
          <p:nvPr>
            <p:ph type="body" sz="half" idx="2"/>
          </p:nvPr>
        </p:nvSpPr>
        <p:spPr>
          <a:xfrm>
            <a:off x="444631" y="3429000"/>
            <a:ext cx="11302737" cy="3167406"/>
          </a:xfrm>
        </p:spPr>
        <p:txBody>
          <a:bodyPr>
            <a:normAutofit lnSpcReduction="10000"/>
          </a:bodyPr>
          <a:lstStyle/>
          <a:p>
            <a:pPr algn="just"/>
            <a:r>
              <a:rPr lang="en-US" dirty="0"/>
              <a:t>Urban cleanliness is a significant determinant of public health and quality of life, particularly in rapidly urbanizing countries like India. Despite ongoing efforts to improve sanitation and waste management, many cities continue to struggle with cleanliness issues, impacting residents' well-being and overall city livability. This project aims to develop a machine learning (ML) model that predicts the cleanliness score of Indian cities for the upcoming year based on historical data obtained from Kaggle.</a:t>
            </a:r>
          </a:p>
          <a:p>
            <a:pPr algn="just"/>
            <a:r>
              <a:rPr lang="en-US" dirty="0"/>
              <a:t>The primary challenge lies in accurately forecasting cleanliness scores by analyzing various influencing factors, such as waste management practices, pollution levels, infrastructure quality, and citizen satisfaction. The dataset will include diverse features related to urban cleanliness, collected from multiple sources to ensure comprehensive coverage of the factors affecting cleanliness.</a:t>
            </a:r>
          </a:p>
        </p:txBody>
      </p:sp>
    </p:spTree>
    <p:extLst>
      <p:ext uri="{BB962C8B-B14F-4D97-AF65-F5344CB8AC3E}">
        <p14:creationId xmlns:p14="http://schemas.microsoft.com/office/powerpoint/2010/main" val="292814572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DB3F16-BD88-F5EC-A5A8-330754AE2D2B}"/>
              </a:ext>
            </a:extLst>
          </p:cNvPr>
          <p:cNvSpPr txBox="1"/>
          <p:nvPr/>
        </p:nvSpPr>
        <p:spPr>
          <a:xfrm>
            <a:off x="556182" y="1397675"/>
            <a:ext cx="9407950" cy="2031325"/>
          </a:xfrm>
          <a:prstGeom prst="rect">
            <a:avLst/>
          </a:prstGeom>
          <a:noFill/>
        </p:spPr>
        <p:txBody>
          <a:bodyPr wrap="square" rtlCol="0">
            <a:spAutoFit/>
          </a:bodyPr>
          <a:lstStyle/>
          <a:p>
            <a:pPr algn="just"/>
            <a:r>
              <a:rPr lang="en-US" dirty="0"/>
              <a:t>By employing advanced ML algorithms, this model seeks to identify patterns and relationships within the data that can inform city planners and policymakers about potential future cleanliness outcomes. The goal is to provide actionable insights that enable proactive measures for improving urban sanitation and enhancing the living conditions in Indian cities. Ultimately, this research will contribute to the broader understanding of urban cleanliness dynamics and support sustainable urban development initiatives in India.</a:t>
            </a:r>
          </a:p>
        </p:txBody>
      </p:sp>
    </p:spTree>
    <p:extLst>
      <p:ext uri="{BB962C8B-B14F-4D97-AF65-F5344CB8AC3E}">
        <p14:creationId xmlns:p14="http://schemas.microsoft.com/office/powerpoint/2010/main" val="318031881"/>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C2BF-B289-BD83-3575-90B5F367FF77}"/>
              </a:ext>
            </a:extLst>
          </p:cNvPr>
          <p:cNvSpPr>
            <a:spLocks noGrp="1"/>
          </p:cNvSpPr>
          <p:nvPr>
            <p:ph type="title"/>
          </p:nvPr>
        </p:nvSpPr>
        <p:spPr/>
        <p:txBody>
          <a:bodyPr/>
          <a:lstStyle/>
          <a:p>
            <a:r>
              <a:rPr lang="en-IN" dirty="0"/>
              <a:t>Solution Description</a:t>
            </a:r>
          </a:p>
        </p:txBody>
      </p:sp>
      <p:sp>
        <p:nvSpPr>
          <p:cNvPr id="3" name="Text Placeholder 2">
            <a:extLst>
              <a:ext uri="{FF2B5EF4-FFF2-40B4-BE49-F238E27FC236}">
                <a16:creationId xmlns:a16="http://schemas.microsoft.com/office/drawing/2014/main" id="{4DA6D45C-68BB-4739-6434-3E754FD433E1}"/>
              </a:ext>
            </a:extLst>
          </p:cNvPr>
          <p:cNvSpPr>
            <a:spLocks noGrp="1"/>
          </p:cNvSpPr>
          <p:nvPr>
            <p:ph type="body" sz="half" idx="2"/>
          </p:nvPr>
        </p:nvSpPr>
        <p:spPr>
          <a:xfrm>
            <a:off x="480767" y="3543300"/>
            <a:ext cx="11283885" cy="2476500"/>
          </a:xfrm>
        </p:spPr>
        <p:txBody>
          <a:bodyPr>
            <a:normAutofit lnSpcReduction="10000"/>
          </a:bodyPr>
          <a:lstStyle/>
          <a:p>
            <a:r>
              <a:rPr lang="en-US" dirty="0"/>
              <a:t>The code implements a web application that predicts the cleanliness scores of Indian cities for the year 2024 using a machine learning model. The application is built with Flask for the web framework and </a:t>
            </a:r>
            <a:r>
              <a:rPr lang="en-US" dirty="0" err="1"/>
              <a:t>Gradio</a:t>
            </a:r>
            <a:r>
              <a:rPr lang="en-US" dirty="0"/>
              <a:t> for creating an interactive user interface. Below is a detailed breakdown of the solution:</a:t>
            </a:r>
          </a:p>
          <a:p>
            <a:r>
              <a:rPr lang="en-US" dirty="0"/>
              <a:t>1. Data Loading and Preprocessing</a:t>
            </a:r>
          </a:p>
          <a:p>
            <a:r>
              <a:rPr lang="en-US" dirty="0"/>
              <a:t>The application begins by loading a dataset containing cleanliness scores of various Indian cities from a CSV file. This dataset includes historical scores from previous years.</a:t>
            </a:r>
          </a:p>
          <a:p>
            <a:r>
              <a:rPr lang="en-US" dirty="0"/>
              <a:t>The features used for prediction are defined as columns representing cleanliness scores from 2016 to 2023.</a:t>
            </a:r>
            <a:endParaRPr lang="en-IN" dirty="0"/>
          </a:p>
        </p:txBody>
      </p:sp>
    </p:spTree>
    <p:extLst>
      <p:ext uri="{BB962C8B-B14F-4D97-AF65-F5344CB8AC3E}">
        <p14:creationId xmlns:p14="http://schemas.microsoft.com/office/powerpoint/2010/main" val="425196305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54A835-C7CC-2E98-29DF-71A890BC2C77}"/>
              </a:ext>
            </a:extLst>
          </p:cNvPr>
          <p:cNvSpPr txBox="1"/>
          <p:nvPr/>
        </p:nvSpPr>
        <p:spPr>
          <a:xfrm>
            <a:off x="524758" y="1366887"/>
            <a:ext cx="11142483" cy="4524315"/>
          </a:xfrm>
          <a:prstGeom prst="rect">
            <a:avLst/>
          </a:prstGeom>
          <a:noFill/>
        </p:spPr>
        <p:txBody>
          <a:bodyPr wrap="square" rtlCol="0">
            <a:spAutoFit/>
          </a:bodyPr>
          <a:lstStyle/>
          <a:p>
            <a:pPr algn="just"/>
            <a:r>
              <a:rPr lang="en-US" dirty="0"/>
              <a:t>A target variable, 2024_Score_Predicted, is calculated based on the previous year's score and a simple linear extrapolation method.</a:t>
            </a:r>
          </a:p>
          <a:p>
            <a:pPr algn="just"/>
            <a:endParaRPr lang="en-US" dirty="0"/>
          </a:p>
          <a:p>
            <a:pPr algn="just"/>
            <a:r>
              <a:rPr lang="en-US" dirty="0"/>
              <a:t>2. Model Training</a:t>
            </a:r>
          </a:p>
          <a:p>
            <a:pPr algn="just"/>
            <a:r>
              <a:rPr lang="en-US" dirty="0"/>
              <a:t>The dataset is split into training and testing sets using </a:t>
            </a:r>
            <a:r>
              <a:rPr lang="en-US" dirty="0" err="1"/>
              <a:t>train_test_split</a:t>
            </a:r>
            <a:r>
              <a:rPr lang="en-US" dirty="0"/>
              <a:t> to evaluate the model's performance effectively.</a:t>
            </a:r>
          </a:p>
          <a:p>
            <a:pPr algn="just"/>
            <a:r>
              <a:rPr lang="en-US" dirty="0"/>
              <a:t>A </a:t>
            </a:r>
            <a:r>
              <a:rPr lang="en-US" dirty="0" err="1"/>
              <a:t>StandardScaler</a:t>
            </a:r>
            <a:r>
              <a:rPr lang="en-US" dirty="0"/>
              <a:t> is employed to standardize the feature values, ensuring that they contribute equally to the model training.</a:t>
            </a:r>
          </a:p>
          <a:p>
            <a:pPr algn="just"/>
            <a:r>
              <a:rPr lang="en-US" dirty="0"/>
              <a:t>A </a:t>
            </a:r>
            <a:r>
              <a:rPr lang="en-US" dirty="0" err="1"/>
              <a:t>GradientBoostingRegressor</a:t>
            </a:r>
            <a:r>
              <a:rPr lang="en-US" dirty="0"/>
              <a:t> model is instantiated and trained on the scaled training data.</a:t>
            </a:r>
          </a:p>
          <a:p>
            <a:pPr algn="just"/>
            <a:r>
              <a:rPr lang="en-US" dirty="0"/>
              <a:t>The R-squared metric is calculated to assess the model's performance on the test set, providing insights into how well the model can explain the variance in cleanliness scores.</a:t>
            </a:r>
          </a:p>
          <a:p>
            <a:pPr algn="just"/>
            <a:endParaRPr lang="en-US" dirty="0"/>
          </a:p>
          <a:p>
            <a:pPr algn="just"/>
            <a:r>
              <a:rPr lang="en-US" dirty="0"/>
              <a:t>3. City Data Retrieval</a:t>
            </a:r>
          </a:p>
          <a:p>
            <a:pPr algn="just"/>
            <a:r>
              <a:rPr lang="en-US" dirty="0"/>
              <a:t>A function, </a:t>
            </a:r>
            <a:r>
              <a:rPr lang="en-US" dirty="0" err="1"/>
              <a:t>get_city_data</a:t>
            </a:r>
            <a:r>
              <a:rPr lang="en-US" dirty="0"/>
              <a:t>, retrieves data for a specific city based on user input. If the city is not found in the dataset, it returns None.</a:t>
            </a:r>
          </a:p>
          <a:p>
            <a:pPr algn="just"/>
            <a:endParaRPr lang="en-IN" dirty="0"/>
          </a:p>
        </p:txBody>
      </p:sp>
    </p:spTree>
    <p:extLst>
      <p:ext uri="{BB962C8B-B14F-4D97-AF65-F5344CB8AC3E}">
        <p14:creationId xmlns:p14="http://schemas.microsoft.com/office/powerpoint/2010/main" val="1668838429"/>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5E1DC3-5887-C8ED-55DD-6AB096BF5F8A}"/>
              </a:ext>
            </a:extLst>
          </p:cNvPr>
          <p:cNvSpPr txBox="1"/>
          <p:nvPr/>
        </p:nvSpPr>
        <p:spPr>
          <a:xfrm>
            <a:off x="527900" y="961534"/>
            <a:ext cx="11123629" cy="5355312"/>
          </a:xfrm>
          <a:prstGeom prst="rect">
            <a:avLst/>
          </a:prstGeom>
          <a:noFill/>
        </p:spPr>
        <p:txBody>
          <a:bodyPr wrap="square" rtlCol="0">
            <a:spAutoFit/>
          </a:bodyPr>
          <a:lstStyle/>
          <a:p>
            <a:pPr algn="just"/>
            <a:r>
              <a:rPr lang="en-US" dirty="0"/>
              <a:t>4. Prediction Functionality</a:t>
            </a:r>
          </a:p>
          <a:p>
            <a:pPr algn="just"/>
            <a:r>
              <a:rPr lang="en-US" dirty="0"/>
              <a:t>The predict function serves as the core of the prediction process. It checks if the selected city exists in the dataset and retrieves its corresponding cleanliness scores.</a:t>
            </a:r>
          </a:p>
          <a:p>
            <a:pPr algn="just"/>
            <a:r>
              <a:rPr lang="en-US" dirty="0"/>
              <a:t>The scores are scaled using the previously fitted scaler, and then fed into the trained model to predict the cleanliness score for 2024.</a:t>
            </a:r>
          </a:p>
          <a:p>
            <a:pPr algn="just"/>
            <a:r>
              <a:rPr lang="en-US" dirty="0"/>
              <a:t>Additionally, it calculates and returns the overall accuracy (R²) of the model based on predictions across all cities.</a:t>
            </a:r>
            <a:endParaRPr lang="en-IN" dirty="0"/>
          </a:p>
          <a:p>
            <a:pPr algn="just"/>
            <a:endParaRPr lang="en-IN" dirty="0"/>
          </a:p>
          <a:p>
            <a:pPr algn="just"/>
            <a:r>
              <a:rPr lang="en-US" dirty="0"/>
              <a:t>5. User Interface with </a:t>
            </a:r>
            <a:r>
              <a:rPr lang="en-US" dirty="0" err="1"/>
              <a:t>Gradio</a:t>
            </a:r>
            <a:endParaRPr lang="en-US" dirty="0"/>
          </a:p>
          <a:p>
            <a:pPr algn="just"/>
            <a:r>
              <a:rPr lang="en-US" dirty="0"/>
              <a:t>A </a:t>
            </a:r>
            <a:r>
              <a:rPr lang="en-US" dirty="0" err="1"/>
              <a:t>Gradio</a:t>
            </a:r>
            <a:r>
              <a:rPr lang="en-US" dirty="0"/>
              <a:t> interface is created to allow users to select a city from a dropdown menu and view its predicted cleanliness score along with model accuracy.</a:t>
            </a:r>
          </a:p>
          <a:p>
            <a:pPr algn="just"/>
            <a:r>
              <a:rPr lang="en-US" dirty="0"/>
              <a:t>The </a:t>
            </a:r>
            <a:r>
              <a:rPr lang="en-US" dirty="0" err="1"/>
              <a:t>Gradio</a:t>
            </a:r>
            <a:r>
              <a:rPr lang="en-US" dirty="0"/>
              <a:t> interface runs in a separate thread, enabling simultaneous access to both </a:t>
            </a:r>
            <a:r>
              <a:rPr lang="en-US" dirty="0" err="1"/>
              <a:t>Gradio</a:t>
            </a:r>
            <a:r>
              <a:rPr lang="en-US" dirty="0"/>
              <a:t> and Flask functionalities.</a:t>
            </a:r>
          </a:p>
          <a:p>
            <a:pPr algn="just"/>
            <a:endParaRPr lang="en-IN" dirty="0"/>
          </a:p>
          <a:p>
            <a:pPr algn="just"/>
            <a:r>
              <a:rPr lang="en-US" dirty="0"/>
              <a:t>6. Flask Web Application</a:t>
            </a:r>
          </a:p>
          <a:p>
            <a:pPr algn="just"/>
            <a:r>
              <a:rPr lang="en-US" dirty="0"/>
              <a:t>The Flask app provides an endpoint (/) that renders an HTML template (index_gradio.html). This template displays prediction results when users submit their city selection via an HTML form.</a:t>
            </a:r>
          </a:p>
          <a:p>
            <a:pPr algn="just"/>
            <a:r>
              <a:rPr lang="en-US" dirty="0"/>
              <a:t>Upon form submission, it processes user input, fetches relevant city data, performs predictions, and renders results back to the user.</a:t>
            </a:r>
            <a:endParaRPr lang="en-IN" dirty="0"/>
          </a:p>
        </p:txBody>
      </p:sp>
    </p:spTree>
    <p:extLst>
      <p:ext uri="{BB962C8B-B14F-4D97-AF65-F5344CB8AC3E}">
        <p14:creationId xmlns:p14="http://schemas.microsoft.com/office/powerpoint/2010/main" val="340634709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6663-B67B-FB00-E458-469767EA3FEE}"/>
              </a:ext>
            </a:extLst>
          </p:cNvPr>
          <p:cNvSpPr>
            <a:spLocks noGrp="1"/>
          </p:cNvSpPr>
          <p:nvPr>
            <p:ph type="title"/>
          </p:nvPr>
        </p:nvSpPr>
        <p:spPr/>
        <p:txBody>
          <a:bodyPr/>
          <a:lstStyle/>
          <a:p>
            <a:r>
              <a:rPr lang="en-IN" dirty="0"/>
              <a:t>Technical Architecture</a:t>
            </a:r>
          </a:p>
        </p:txBody>
      </p:sp>
      <p:sp>
        <p:nvSpPr>
          <p:cNvPr id="3" name="Text Placeholder 2">
            <a:extLst>
              <a:ext uri="{FF2B5EF4-FFF2-40B4-BE49-F238E27FC236}">
                <a16:creationId xmlns:a16="http://schemas.microsoft.com/office/drawing/2014/main" id="{CBA493D8-CF7A-2307-E627-1380340ED2EE}"/>
              </a:ext>
            </a:extLst>
          </p:cNvPr>
          <p:cNvSpPr>
            <a:spLocks noGrp="1"/>
          </p:cNvSpPr>
          <p:nvPr>
            <p:ph type="body" sz="half" idx="2"/>
          </p:nvPr>
        </p:nvSpPr>
        <p:spPr>
          <a:xfrm>
            <a:off x="527902" y="3543299"/>
            <a:ext cx="11151908" cy="3055463"/>
          </a:xfrm>
        </p:spPr>
        <p:txBody>
          <a:bodyPr>
            <a:normAutofit/>
          </a:bodyPr>
          <a:lstStyle/>
          <a:p>
            <a:pPr algn="just"/>
            <a:r>
              <a:rPr lang="en-US" dirty="0"/>
              <a:t>The technical architecture of the provided code outlines a web application designed for predicting the cleanliness scores of Indian cities for the upcoming year using machine learning. The architecture integrates Flask for web services and </a:t>
            </a:r>
            <a:r>
              <a:rPr lang="en-US" dirty="0" err="1"/>
              <a:t>Gradio</a:t>
            </a:r>
            <a:r>
              <a:rPr lang="en-US" dirty="0"/>
              <a:t> for creating an interactive user interface. Below is a detailed breakdown of the components and their interactions:</a:t>
            </a:r>
          </a:p>
          <a:p>
            <a:pPr algn="just"/>
            <a:r>
              <a:rPr lang="en-US" dirty="0"/>
              <a:t>1. Frameworks and Libraries</a:t>
            </a:r>
          </a:p>
          <a:p>
            <a:pPr algn="just"/>
            <a:r>
              <a:rPr lang="en-US" dirty="0"/>
              <a:t>Flask: A lightweight web framework used to handle HTTP requests, serve web pages, and manage routing.</a:t>
            </a:r>
          </a:p>
          <a:p>
            <a:pPr algn="just"/>
            <a:r>
              <a:rPr lang="en-US" dirty="0" err="1"/>
              <a:t>Gradio</a:t>
            </a:r>
            <a:r>
              <a:rPr lang="en-US" dirty="0"/>
              <a:t>: A library that simplifies the creation of user interfaces for machine learning models, allowing users to interact with the model through a web interface.</a:t>
            </a:r>
            <a:endParaRPr lang="en-IN" dirty="0"/>
          </a:p>
        </p:txBody>
      </p:sp>
    </p:spTree>
    <p:extLst>
      <p:ext uri="{BB962C8B-B14F-4D97-AF65-F5344CB8AC3E}">
        <p14:creationId xmlns:p14="http://schemas.microsoft.com/office/powerpoint/2010/main" val="1686021958"/>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6D6F6-7529-7D23-5F7D-BBFDE054351B}"/>
              </a:ext>
            </a:extLst>
          </p:cNvPr>
          <p:cNvSpPr txBox="1"/>
          <p:nvPr/>
        </p:nvSpPr>
        <p:spPr>
          <a:xfrm>
            <a:off x="490194" y="1121789"/>
            <a:ext cx="11302738" cy="5632311"/>
          </a:xfrm>
          <a:prstGeom prst="rect">
            <a:avLst/>
          </a:prstGeom>
          <a:noFill/>
        </p:spPr>
        <p:txBody>
          <a:bodyPr wrap="square" rtlCol="0">
            <a:spAutoFit/>
          </a:bodyPr>
          <a:lstStyle/>
          <a:p>
            <a:pPr algn="just"/>
            <a:r>
              <a:rPr lang="en-US" dirty="0"/>
              <a:t>Scikit-learn: A machine learning library that provides tools for data preprocessing, model training, and evaluation metrics.</a:t>
            </a:r>
          </a:p>
          <a:p>
            <a:pPr algn="just"/>
            <a:r>
              <a:rPr lang="en-US" dirty="0"/>
              <a:t>Pandas: A data manipulation library used to load and process the dataset.</a:t>
            </a:r>
          </a:p>
          <a:p>
            <a:pPr algn="just"/>
            <a:endParaRPr lang="en-US" dirty="0"/>
          </a:p>
          <a:p>
            <a:pPr algn="just"/>
            <a:r>
              <a:rPr lang="en-US" dirty="0"/>
              <a:t>2. Data Pipeline</a:t>
            </a:r>
          </a:p>
          <a:p>
            <a:pPr algn="just"/>
            <a:r>
              <a:rPr lang="en-US" dirty="0"/>
              <a:t>Data Loading: The application begins by loading a CSV file containing cleanliness scores for various cities in India. This data is processed using Pandas to create a </a:t>
            </a:r>
            <a:r>
              <a:rPr lang="en-US" dirty="0" err="1"/>
              <a:t>DataFrame</a:t>
            </a:r>
            <a:r>
              <a:rPr lang="en-US" dirty="0"/>
              <a:t>.</a:t>
            </a:r>
          </a:p>
          <a:p>
            <a:pPr algn="just"/>
            <a:r>
              <a:rPr lang="en-US" dirty="0"/>
              <a:t>Feature Engineering: The relevant features (historical cleanliness scores) are extracted from the </a:t>
            </a:r>
            <a:r>
              <a:rPr lang="en-US" dirty="0" err="1"/>
              <a:t>DataFrame</a:t>
            </a:r>
            <a:r>
              <a:rPr lang="en-US" dirty="0"/>
              <a:t>, and a target variable (`2024_Score_Predicted`) is calculated based on historical trends.</a:t>
            </a:r>
          </a:p>
          <a:p>
            <a:pPr algn="just"/>
            <a:endParaRPr lang="en-US" dirty="0"/>
          </a:p>
          <a:p>
            <a:pPr algn="just"/>
            <a:r>
              <a:rPr lang="en-US" dirty="0"/>
              <a:t>3. Machine Learning Model</a:t>
            </a:r>
          </a:p>
          <a:p>
            <a:pPr algn="just"/>
            <a:r>
              <a:rPr lang="en-US" dirty="0"/>
              <a:t>Data Preprocessing: The features are standardized using `</a:t>
            </a:r>
            <a:r>
              <a:rPr lang="en-US" dirty="0" err="1"/>
              <a:t>StandardScaler</a:t>
            </a:r>
            <a:r>
              <a:rPr lang="en-US" dirty="0"/>
              <a:t>` to ensure uniformity in the input data, which is crucial for model performance.</a:t>
            </a:r>
          </a:p>
          <a:p>
            <a:pPr algn="just"/>
            <a:r>
              <a:rPr lang="en-US" dirty="0"/>
              <a:t>Model Training: A `</a:t>
            </a:r>
            <a:r>
              <a:rPr lang="en-US" dirty="0" err="1"/>
              <a:t>GradientBoostingRegressor</a:t>
            </a:r>
            <a:r>
              <a:rPr lang="en-US" dirty="0"/>
              <a:t>` is trained on the scaled features to predict future cleanliness scores. The model's performance is evaluated using R-squared metrics to determine its accuracy.</a:t>
            </a:r>
          </a:p>
          <a:p>
            <a:pPr algn="just"/>
            <a:endParaRPr lang="en-US" dirty="0"/>
          </a:p>
          <a:p>
            <a:pPr algn="just"/>
            <a:r>
              <a:rPr lang="en-US" dirty="0"/>
              <a:t>4. Prediction Logic</a:t>
            </a:r>
          </a:p>
          <a:p>
            <a:pPr algn="just"/>
            <a:r>
              <a:rPr lang="en-US" dirty="0"/>
              <a:t>City Data Retrieval: A function (`</a:t>
            </a:r>
            <a:r>
              <a:rPr lang="en-US" dirty="0" err="1"/>
              <a:t>get_city_data</a:t>
            </a:r>
            <a:r>
              <a:rPr lang="en-US" dirty="0"/>
              <a:t>`) fetches data specific to a selected city from the dataset. If the city does not exist, it returns an appropriate message.</a:t>
            </a:r>
            <a:endParaRPr lang="en-IN" dirty="0"/>
          </a:p>
        </p:txBody>
      </p:sp>
    </p:spTree>
    <p:extLst>
      <p:ext uri="{BB962C8B-B14F-4D97-AF65-F5344CB8AC3E}">
        <p14:creationId xmlns:p14="http://schemas.microsoft.com/office/powerpoint/2010/main" val="1299824145"/>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TotalTime>
  <Words>2377</Words>
  <Application>Microsoft Office PowerPoint</Application>
  <PresentationFormat>Widescreen</PresentationFormat>
  <Paragraphs>134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 Boardroom</vt:lpstr>
      <vt:lpstr>CITY CLEANLINESS PREDICTION MODEL USING GRADIENT BOOSTING REGRESSOR</vt:lpstr>
      <vt:lpstr>TEAM GRADIENT</vt:lpstr>
      <vt:lpstr>Problem Statement</vt:lpstr>
      <vt:lpstr>PowerPoint Presentation</vt:lpstr>
      <vt:lpstr>Solution Description</vt:lpstr>
      <vt:lpstr>PowerPoint Presentation</vt:lpstr>
      <vt:lpstr>PowerPoint Presentation</vt:lpstr>
      <vt:lpstr>Technical Architecture</vt:lpstr>
      <vt:lpstr>PowerPoint Presentation</vt:lpstr>
      <vt:lpstr>PowerPoint Presentation</vt:lpstr>
      <vt:lpstr>Social Impact</vt:lpstr>
      <vt:lpstr>PowerPoint Presentation</vt:lpstr>
      <vt:lpstr>Economic Impact</vt:lpstr>
      <vt:lpstr>PowerPoint Presentation</vt:lpstr>
      <vt:lpstr>Ecological Impact</vt:lpstr>
      <vt:lpstr>PowerPoint Presentation</vt:lpstr>
      <vt:lpstr>Intel oneAPI DataAnalytics Library on the the dataset</vt:lpstr>
      <vt:lpstr>PowerPoint Presentation</vt:lpstr>
      <vt:lpstr>Intel oneAPI Deep Neural Network Library on the Dataset: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Vardhan Yadav</dc:creator>
  <cp:lastModifiedBy>Vardhan Yadav</cp:lastModifiedBy>
  <cp:revision>2</cp:revision>
  <dcterms:created xsi:type="dcterms:W3CDTF">2024-10-06T12:28:03Z</dcterms:created>
  <dcterms:modified xsi:type="dcterms:W3CDTF">2024-10-09T13:26:03Z</dcterms:modified>
</cp:coreProperties>
</file>