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81" r:id="rId8"/>
    <p:sldId id="282" r:id="rId9"/>
    <p:sldId id="267" r:id="rId10"/>
    <p:sldId id="268" r:id="rId11"/>
    <p:sldId id="280" r:id="rId12"/>
    <p:sldId id="269" r:id="rId13"/>
    <p:sldId id="272" r:id="rId14"/>
    <p:sldId id="273" r:id="rId15"/>
    <p:sldId id="274" r:id="rId16"/>
    <p:sldId id="276" r:id="rId17"/>
    <p:sldId id="277" r:id="rId18"/>
    <p:sldId id="278" r:id="rId19"/>
    <p:sldId id="279"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20AYeGbv6GT6ObV4iX5u8Re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4FF9F9-83FF-4686-BF48-736AEC0F4FCA}">
  <a:tblStyle styleId="{C84FF9F9-83FF-4686-BF48-736AEC0F4FC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14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83119d95b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f83119d95b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1f83119d95b_0_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83119d95b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f83119d95b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1f83119d95b_0_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04477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f83119d95b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1f83119d95b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1f83119d95b_0_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b8890723e1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1b8890723e1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e8b0b8a74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1e8b0b8a74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1e8b0b8a74a_0_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e8b0b8a74a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1e8b0b8a74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1e8b0b8a74a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e8b0b8a74a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g1e8b0b8a74a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g1e8b0b8a74a_0_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b8890723e1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g1b8890723e1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c0653c3a5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g1c0653c3a5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64863b4a4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1564863b4a4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64863b4a4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1564863b4a4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087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64863b4a4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1564863b4a4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293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83119d95b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f83119d95b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1f83119d95b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9" name="Google Shape;2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 name="Google Shape;3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1" name="Google Shape;4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7" name="Google Shape;47;p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8" name="Google Shape;4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4" name="Google Shape;54;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5" name="Google Shape;55;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6" name="Google Shape;56;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7" name="Google Shape;5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tmp"/></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18720" y="351388"/>
            <a:ext cx="8615100" cy="286375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    Department of Computer Science and Engineering</a:t>
            </a:r>
            <a:br>
              <a:rPr lang="en-US" sz="2000" b="1" i="0" u="none" strike="noStrike" cap="none" dirty="0">
                <a:solidFill>
                  <a:schemeClr val="dk1"/>
                </a:solidFill>
                <a:latin typeface="Times New Roman"/>
                <a:ea typeface="Times New Roman"/>
                <a:cs typeface="Times New Roman"/>
                <a:sym typeface="Times New Roman"/>
              </a:rPr>
            </a:br>
            <a:r>
              <a:rPr lang="en-US" sz="2000" b="1"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VIGNAN’S LARA INSTITUTE OF TECHNOLOGY AND SCIENCE</a:t>
            </a:r>
            <a:br>
              <a:rPr lang="en-US" sz="2000" b="1" i="0" u="none" strike="noStrike" cap="none" dirty="0">
                <a:solidFill>
                  <a:schemeClr val="dk1"/>
                </a:solidFill>
                <a:latin typeface="Times New Roman"/>
                <a:ea typeface="Times New Roman"/>
                <a:cs typeface="Times New Roman"/>
                <a:sym typeface="Times New Roman"/>
              </a:rPr>
            </a:br>
            <a:br>
              <a:rPr lang="en-US" sz="2000" b="1" i="0" u="none" strike="noStrike" cap="none" dirty="0">
                <a:solidFill>
                  <a:schemeClr val="dk1"/>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Project Review </a:t>
            </a:r>
            <a:br>
              <a:rPr lang="en-US" sz="2000" b="1" i="0" u="none" strike="noStrike" cap="none" dirty="0">
                <a:solidFill>
                  <a:schemeClr val="dk1"/>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on</a:t>
            </a: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4000"/>
              <a:buFont typeface="Arial"/>
              <a:buNone/>
            </a:pPr>
            <a:r>
              <a:rPr lang="en-US" sz="2400" b="1" i="0" u="none" strike="noStrike" cap="none" dirty="0">
                <a:solidFill>
                  <a:schemeClr val="dk1"/>
                </a:solidFill>
                <a:latin typeface="Times New Roman"/>
                <a:ea typeface="Times New Roman"/>
                <a:cs typeface="Times New Roman"/>
                <a:sym typeface="Times New Roman"/>
              </a:rPr>
              <a:t>CENTRALISED PLATFORM FOR ACADEMIC</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400" b="1" dirty="0">
                <a:solidFill>
                  <a:schemeClr val="dk1"/>
                </a:solidFill>
                <a:latin typeface="Times New Roman"/>
                <a:ea typeface="Times New Roman"/>
                <a:cs typeface="Times New Roman"/>
                <a:sym typeface="Times New Roman"/>
              </a:rPr>
              <a:t>RESOURCES IN ANDHRA PRADESH</a:t>
            </a:r>
            <a:endParaRPr sz="2400" b="1" i="0" u="none" strike="noStrike" cap="none" dirty="0">
              <a:solidFill>
                <a:schemeClr val="dk1"/>
              </a:solidFill>
              <a:latin typeface="Times New Roman"/>
              <a:ea typeface="Times New Roman"/>
              <a:cs typeface="Times New Roman"/>
              <a:sym typeface="Times New Roman"/>
            </a:endParaRPr>
          </a:p>
        </p:txBody>
      </p:sp>
      <p:pic>
        <p:nvPicPr>
          <p:cNvPr id="89" name="Google Shape;89;p1" descr="logo.png"/>
          <p:cNvPicPr preferRelativeResize="0"/>
          <p:nvPr/>
        </p:nvPicPr>
        <p:blipFill rotWithShape="1">
          <a:blip r:embed="rId3">
            <a:alphaModFix/>
          </a:blip>
          <a:srcRect/>
          <a:stretch/>
        </p:blipFill>
        <p:spPr>
          <a:xfrm>
            <a:off x="418721" y="285728"/>
            <a:ext cx="928695" cy="857256"/>
          </a:xfrm>
          <a:prstGeom prst="rect">
            <a:avLst/>
          </a:prstGeom>
          <a:noFill/>
          <a:ln>
            <a:noFill/>
          </a:ln>
        </p:spPr>
      </p:pic>
      <p:sp>
        <p:nvSpPr>
          <p:cNvPr id="90" name="Google Shape;90;p1"/>
          <p:cNvSpPr/>
          <p:nvPr/>
        </p:nvSpPr>
        <p:spPr>
          <a:xfrm>
            <a:off x="163650" y="3996550"/>
            <a:ext cx="3729924" cy="193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Under The Esteemed Guidance of</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US" sz="2500" b="1" dirty="0" err="1">
                <a:solidFill>
                  <a:srgbClr val="0C0C0C"/>
                </a:solidFill>
                <a:latin typeface="Times New Roman"/>
                <a:ea typeface="Times New Roman"/>
                <a:cs typeface="Times New Roman"/>
                <a:sym typeface="Times New Roman"/>
              </a:rPr>
              <a:t>Dr.Senthil</a:t>
            </a:r>
            <a:r>
              <a:rPr lang="en-US" sz="2500" b="1" dirty="0">
                <a:solidFill>
                  <a:srgbClr val="0C0C0C"/>
                </a:solidFill>
                <a:latin typeface="Times New Roman"/>
                <a:ea typeface="Times New Roman"/>
                <a:cs typeface="Times New Roman"/>
                <a:sym typeface="Times New Roman"/>
              </a:rPr>
              <a:t> Kumar</a:t>
            </a:r>
            <a:r>
              <a:rPr lang="en-US" sz="2000" b="1" i="0" u="none" strike="noStrike" cap="none" dirty="0">
                <a:solidFill>
                  <a:srgbClr val="0C0C0C"/>
                </a:solidFill>
                <a:latin typeface="Times New Roman"/>
                <a:ea typeface="Times New Roman"/>
                <a:cs typeface="Times New Roman"/>
                <a:sym typeface="Times New Roman"/>
              </a:rPr>
              <a:t> </a:t>
            </a:r>
          </a:p>
          <a:p>
            <a:pPr marL="0" marR="0" lvl="0" indent="0" algn="ctr" rtl="0">
              <a:lnSpc>
                <a:spcPct val="100000"/>
              </a:lnSpc>
              <a:spcBef>
                <a:spcPts val="0"/>
              </a:spcBef>
              <a:spcAft>
                <a:spcPts val="0"/>
              </a:spcAft>
              <a:buClr>
                <a:srgbClr val="000000"/>
              </a:buClr>
              <a:buSzPts val="2500"/>
              <a:buFont typeface="Arial"/>
              <a:buNone/>
            </a:pPr>
            <a:r>
              <a:rPr lang="en-US" sz="2000" b="0" i="0" u="none" strike="noStrike" cap="none" dirty="0">
                <a:solidFill>
                  <a:schemeClr val="dk1"/>
                </a:solidFill>
                <a:latin typeface="Times New Roman"/>
                <a:ea typeface="Times New Roman"/>
                <a:cs typeface="Times New Roman"/>
                <a:sym typeface="Times New Roman"/>
              </a:rPr>
              <a:t>Professor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CSE Department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0C0C0C"/>
              </a:solidFill>
              <a:latin typeface="Times New Roman"/>
              <a:ea typeface="Times New Roman"/>
              <a:cs typeface="Times New Roman"/>
              <a:sym typeface="Times New Roman"/>
            </a:endParaRPr>
          </a:p>
        </p:txBody>
      </p:sp>
      <p:sp>
        <p:nvSpPr>
          <p:cNvPr id="91" name="Google Shape;91;p1"/>
          <p:cNvSpPr/>
          <p:nvPr/>
        </p:nvSpPr>
        <p:spPr>
          <a:xfrm>
            <a:off x="4011561" y="4035599"/>
            <a:ext cx="5083277" cy="186080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C0C0C"/>
                </a:solidFill>
                <a:latin typeface="Times New Roman"/>
                <a:ea typeface="Times New Roman"/>
                <a:cs typeface="Times New Roman"/>
                <a:sym typeface="Times New Roman"/>
              </a:rPr>
              <a:t>Presented By </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endParaRPr lang="en-IN" dirty="0">
              <a:ea typeface="Times New Roman"/>
            </a:endParaRPr>
          </a:p>
          <a:p>
            <a:pPr marL="0" marR="0" lvl="0" indent="0" rtl="0">
              <a:lnSpc>
                <a:spcPct val="100000"/>
              </a:lnSpc>
              <a:spcBef>
                <a:spcPts val="0"/>
              </a:spcBef>
              <a:spcAft>
                <a:spcPts val="0"/>
              </a:spcAft>
              <a:buClr>
                <a:srgbClr val="000000"/>
              </a:buClr>
              <a:buSzPts val="2000"/>
              <a:buFont typeface="Arial"/>
              <a:buNone/>
            </a:pPr>
            <a:r>
              <a:rPr lang="en-US" sz="2000" b="0" i="0" u="none" strike="noStrike" cap="none" dirty="0">
                <a:solidFill>
                  <a:srgbClr val="0C0C0C"/>
                </a:solidFill>
                <a:latin typeface="Times New Roman"/>
                <a:ea typeface="Times New Roman"/>
                <a:cs typeface="Times New Roman"/>
                <a:sym typeface="Times New Roman"/>
              </a:rPr>
              <a:t>V.NANDINI </a:t>
            </a:r>
            <a:r>
              <a:rPr lang="en-IN" sz="2000" b="0" i="0" u="none" strike="noStrike" cap="none" dirty="0">
                <a:solidFill>
                  <a:srgbClr val="0C0C0C"/>
                </a:solidFill>
                <a:latin typeface="Times New Roman"/>
                <a:ea typeface="Times New Roman"/>
                <a:cs typeface="Times New Roman"/>
                <a:sym typeface="Times New Roman"/>
              </a:rPr>
              <a:t>                                22FE1A4260</a:t>
            </a:r>
          </a:p>
          <a:p>
            <a:pPr>
              <a:buSzPts val="2000"/>
            </a:pPr>
            <a:r>
              <a:rPr lang="en-US" sz="2000" dirty="0">
                <a:solidFill>
                  <a:srgbClr val="0C0C0C"/>
                </a:solidFill>
                <a:latin typeface="Times New Roman"/>
                <a:ea typeface="Times New Roman"/>
                <a:cs typeface="Times New Roman"/>
                <a:sym typeface="Times New Roman"/>
              </a:rPr>
              <a:t>P.LAHARI                                    </a:t>
            </a:r>
            <a:r>
              <a:rPr lang="en-US" sz="2000" b="0" i="0" u="none" strike="noStrike" cap="none" dirty="0">
                <a:solidFill>
                  <a:srgbClr val="0C0C0C"/>
                </a:solidFill>
                <a:latin typeface="Times New Roman"/>
                <a:ea typeface="Times New Roman"/>
                <a:cs typeface="Times New Roman"/>
                <a:sym typeface="Times New Roman"/>
              </a:rPr>
              <a:t>23FE5A4206</a:t>
            </a:r>
            <a:endParaRPr lang="en-US" sz="2000" b="0"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rgbClr val="000000"/>
              </a:buClr>
              <a:buSzPts val="2000"/>
              <a:buFont typeface="Arial"/>
              <a:buNone/>
            </a:pPr>
            <a:r>
              <a:rPr lang="en-US" sz="2000" b="0" i="0" u="none" strike="noStrike" cap="none" dirty="0">
                <a:solidFill>
                  <a:srgbClr val="0C0C0C"/>
                </a:solidFill>
                <a:latin typeface="Times New Roman"/>
                <a:ea typeface="Times New Roman"/>
                <a:cs typeface="Times New Roman"/>
                <a:sym typeface="Times New Roman"/>
              </a:rPr>
              <a:t>B.VARDHAN            	           </a:t>
            </a:r>
            <a:r>
              <a:rPr lang="en-IN" sz="2000" b="0" i="0" u="none" strike="noStrike" cap="none" dirty="0">
                <a:solidFill>
                  <a:srgbClr val="0C0C0C"/>
                </a:solidFill>
                <a:latin typeface="Times New Roman"/>
                <a:ea typeface="Times New Roman"/>
                <a:cs typeface="Times New Roman"/>
                <a:sym typeface="Times New Roman"/>
              </a:rPr>
              <a:t>22FE1A4206 </a:t>
            </a:r>
            <a:r>
              <a:rPr lang="en-US" sz="2000" b="0" i="0" u="none" strike="noStrike" cap="none" dirty="0">
                <a:solidFill>
                  <a:srgbClr val="0C0C0C"/>
                </a:solidFill>
                <a:latin typeface="Times New Roman"/>
                <a:ea typeface="Times New Roman"/>
                <a:cs typeface="Times New Roman"/>
                <a:sym typeface="Times New Roman"/>
              </a:rPr>
              <a:t>P.</a:t>
            </a:r>
            <a:r>
              <a:rPr lang="en-US" sz="2000" dirty="0">
                <a:solidFill>
                  <a:srgbClr val="0C0C0C"/>
                </a:solidFill>
                <a:latin typeface="Times New Roman"/>
                <a:ea typeface="Times New Roman"/>
                <a:cs typeface="Times New Roman"/>
                <a:sym typeface="Times New Roman"/>
              </a:rPr>
              <a:t>YASWANTH VARMA</a:t>
            </a:r>
            <a:r>
              <a:rPr lang="en-US" sz="2000" b="0" i="0" u="none" strike="noStrike" cap="none" dirty="0">
                <a:solidFill>
                  <a:srgbClr val="0C0C0C"/>
                </a:solidFill>
                <a:latin typeface="Times New Roman"/>
                <a:ea typeface="Times New Roman"/>
                <a:cs typeface="Times New Roman"/>
                <a:sym typeface="Times New Roman"/>
              </a:rPr>
              <a:t>            </a:t>
            </a:r>
            <a:r>
              <a:rPr lang="en-IN" sz="2000" b="0" i="0" u="none" strike="noStrike" cap="none" dirty="0">
                <a:solidFill>
                  <a:srgbClr val="0C0C0C"/>
                </a:solidFill>
                <a:latin typeface="Times New Roman"/>
                <a:ea typeface="Times New Roman"/>
                <a:cs typeface="Times New Roman"/>
                <a:sym typeface="Times New Roman"/>
              </a:rPr>
              <a:t>22FE1A4236</a:t>
            </a:r>
            <a:endParaRPr sz="1400" b="0" i="0" u="none" strike="noStrike" cap="none" dirty="0">
              <a:solidFill>
                <a:srgbClr val="000000"/>
              </a:solidFill>
              <a:latin typeface="Arial"/>
              <a:ea typeface="Arial"/>
              <a:cs typeface="Arial"/>
              <a:sym typeface="Arial"/>
            </a:endParaRPr>
          </a:p>
        </p:txBody>
      </p:sp>
      <p:sp>
        <p:nvSpPr>
          <p:cNvPr id="92" name="Google Shape;92;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93" name="Google Shape;93;p1"/>
          <p:cNvSpPr txBox="1">
            <a:spLocks noGrp="1"/>
          </p:cNvSpPr>
          <p:nvPr>
            <p:ph type="ftr" idx="11"/>
          </p:nvPr>
        </p:nvSpPr>
        <p:spPr>
          <a:xfrm>
            <a:off x="3124200" y="6356350"/>
            <a:ext cx="35256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Department of Computer Science &amp; Engineering</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f83119d95b_0_45"/>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chemeClr val="lt1"/>
                </a:solidFill>
                <a:latin typeface="Calibri"/>
                <a:ea typeface="Calibri"/>
                <a:cs typeface="Calibri"/>
                <a:sym typeface="Calibri"/>
              </a:rPr>
              <a:t>EXISTING SYSTEM</a:t>
            </a:r>
            <a:endParaRPr sz="1400" b="0" i="0" u="none" strike="noStrike" cap="none" dirty="0">
              <a:solidFill>
                <a:srgbClr val="000000"/>
              </a:solidFill>
              <a:latin typeface="Arial"/>
              <a:ea typeface="Arial"/>
              <a:cs typeface="Arial"/>
              <a:sym typeface="Arial"/>
            </a:endParaRPr>
          </a:p>
        </p:txBody>
      </p:sp>
      <p:sp>
        <p:nvSpPr>
          <p:cNvPr id="229" name="Google Shape;229;g1f83119d95b_0_45"/>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0" name="Google Shape;230;g1f83119d95b_0_45"/>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231" name="Google Shape;231;g1f83119d95b_0_45"/>
          <p:cNvSpPr txBox="1">
            <a:spLocks noGrp="1"/>
          </p:cNvSpPr>
          <p:nvPr>
            <p:ph type="dt" idx="10"/>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232" name="Google Shape;232;g1f83119d95b_0_45"/>
          <p:cNvSpPr txBox="1">
            <a:spLocks noGrp="1"/>
          </p:cNvSpPr>
          <p:nvPr>
            <p:ph type="sldNum" idx="12"/>
          </p:nvPr>
        </p:nvSpPr>
        <p:spPr>
          <a:xfrm>
            <a:off x="6724680" y="650082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10</a:t>
            </a:fld>
            <a:endParaRPr sz="1800" b="1">
              <a:solidFill>
                <a:schemeClr val="lt1"/>
              </a:solidFill>
            </a:endParaRPr>
          </a:p>
        </p:txBody>
      </p:sp>
      <p:sp>
        <p:nvSpPr>
          <p:cNvPr id="233" name="Google Shape;233;g1f83119d95b_0_45"/>
          <p:cNvSpPr txBox="1">
            <a:spLocks noGrp="1"/>
          </p:cNvSpPr>
          <p:nvPr>
            <p:ph type="ftr" idx="11"/>
          </p:nvPr>
        </p:nvSpPr>
        <p:spPr>
          <a:xfrm>
            <a:off x="2097575" y="6500825"/>
            <a:ext cx="50133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234" name="Google Shape;234;g1f83119d95b_0_45"/>
          <p:cNvSpPr/>
          <p:nvPr/>
        </p:nvSpPr>
        <p:spPr>
          <a:xfrm>
            <a:off x="709127" y="1237671"/>
            <a:ext cx="8149200" cy="4653600"/>
          </a:xfrm>
          <a:prstGeom prst="rect">
            <a:avLst/>
          </a:prstGeom>
          <a:noFill/>
          <a:ln>
            <a:noFill/>
          </a:ln>
        </p:spPr>
        <p:txBody>
          <a:bodyPr spcFirstLastPara="1" wrap="square" lIns="91425" tIns="45700" rIns="91425" bIns="45700" anchor="t" anchorCtr="0">
            <a:noAutofit/>
          </a:bodyPr>
          <a:lstStyle/>
          <a:p>
            <a:pPr marL="800100" marR="231466" lvl="0" indent="-342900" algn="just" rtl="0">
              <a:lnSpc>
                <a:spcPct val="96158"/>
              </a:lnSpc>
              <a:spcBef>
                <a:spcPts val="1200"/>
              </a:spcBef>
              <a:spcAft>
                <a:spcPts val="0"/>
              </a:spcAft>
              <a:buClr>
                <a:srgbClr val="000000"/>
              </a:buClr>
              <a:buSzPts val="2000"/>
              <a:buFont typeface="Wingdings" panose="05000000000000000000" pitchFamily="2" charset="2"/>
              <a:buChar char="Ø"/>
            </a:pPr>
            <a:r>
              <a:rPr lang="en-US" sz="2400" dirty="0"/>
              <a:t>Difficulty in tracking the availability of research grants, fellowships, or government initiatives in Andhra Pradesh</a:t>
            </a:r>
            <a:r>
              <a:rPr lang="en-US" sz="2800" dirty="0"/>
              <a:t>.</a:t>
            </a:r>
          </a:p>
          <a:p>
            <a:pPr marL="800100" marR="231466" lvl="0" indent="-342900" algn="just" rtl="0">
              <a:lnSpc>
                <a:spcPct val="96158"/>
              </a:lnSpc>
              <a:spcBef>
                <a:spcPts val="1200"/>
              </a:spcBef>
              <a:spcAft>
                <a:spcPts val="0"/>
              </a:spcAft>
              <a:buClr>
                <a:srgbClr val="000000"/>
              </a:buClr>
              <a:buSzPts val="2000"/>
              <a:buFont typeface="Wingdings" panose="05000000000000000000" pitchFamily="2" charset="2"/>
              <a:buChar char="Ø"/>
            </a:pPr>
            <a:r>
              <a:rPr lang="en-US" sz="2400" dirty="0"/>
              <a:t>Researchers often face language barriers and the absence of localized content in regional languages</a:t>
            </a:r>
            <a:r>
              <a:rPr lang="en-US" sz="2800" dirty="0"/>
              <a:t>.</a:t>
            </a:r>
          </a:p>
          <a:p>
            <a:pPr marL="800100" marR="231466" lvl="0" indent="-342900" algn="just" rtl="0">
              <a:lnSpc>
                <a:spcPct val="96158"/>
              </a:lnSpc>
              <a:spcBef>
                <a:spcPts val="1200"/>
              </a:spcBef>
              <a:spcAft>
                <a:spcPts val="0"/>
              </a:spcAft>
              <a:buClr>
                <a:srgbClr val="000000"/>
              </a:buClr>
              <a:buSzPts val="2000"/>
              <a:buFont typeface="Wingdings" panose="05000000000000000000" pitchFamily="2" charset="2"/>
              <a:buChar char="Ø"/>
            </a:pPr>
            <a:r>
              <a:rPr lang="en-US" sz="2400" dirty="0"/>
              <a:t>Lack of a dedicated platform that caters to the unique research needs of Andhra Pradesh’s diverse academic and geographical landscape</a:t>
            </a:r>
            <a:r>
              <a:rPr lang="en-US" sz="2800" dirty="0"/>
              <a:t>.</a:t>
            </a: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f83119d95b_0_45"/>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chemeClr val="lt1"/>
                </a:solidFill>
                <a:latin typeface="Calibri"/>
                <a:ea typeface="Calibri"/>
                <a:cs typeface="Calibri"/>
                <a:sym typeface="Calibri"/>
              </a:rPr>
              <a:t>EXISTING SYSTEM DRAWBACKS</a:t>
            </a:r>
            <a:endParaRPr sz="1400" b="0" i="0" u="none" strike="noStrike" cap="none" dirty="0">
              <a:solidFill>
                <a:srgbClr val="000000"/>
              </a:solidFill>
              <a:latin typeface="Arial"/>
              <a:ea typeface="Arial"/>
              <a:cs typeface="Arial"/>
              <a:sym typeface="Arial"/>
            </a:endParaRPr>
          </a:p>
        </p:txBody>
      </p:sp>
      <p:sp>
        <p:nvSpPr>
          <p:cNvPr id="229" name="Google Shape;229;g1f83119d95b_0_45"/>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0" name="Google Shape;230;g1f83119d95b_0_45"/>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231" name="Google Shape;231;g1f83119d95b_0_45"/>
          <p:cNvSpPr txBox="1">
            <a:spLocks noGrp="1"/>
          </p:cNvSpPr>
          <p:nvPr>
            <p:ph type="dt" idx="10"/>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232" name="Google Shape;232;g1f83119d95b_0_45"/>
          <p:cNvSpPr txBox="1">
            <a:spLocks noGrp="1"/>
          </p:cNvSpPr>
          <p:nvPr>
            <p:ph type="sldNum" idx="12"/>
          </p:nvPr>
        </p:nvSpPr>
        <p:spPr>
          <a:xfrm>
            <a:off x="6724680" y="650082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11</a:t>
            </a:fld>
            <a:endParaRPr sz="1800" b="1">
              <a:solidFill>
                <a:schemeClr val="lt1"/>
              </a:solidFill>
            </a:endParaRPr>
          </a:p>
        </p:txBody>
      </p:sp>
      <p:sp>
        <p:nvSpPr>
          <p:cNvPr id="233" name="Google Shape;233;g1f83119d95b_0_45"/>
          <p:cNvSpPr txBox="1">
            <a:spLocks noGrp="1"/>
          </p:cNvSpPr>
          <p:nvPr>
            <p:ph type="ftr" idx="11"/>
          </p:nvPr>
        </p:nvSpPr>
        <p:spPr>
          <a:xfrm>
            <a:off x="2097575" y="6500825"/>
            <a:ext cx="50133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234" name="Google Shape;234;g1f83119d95b_0_45"/>
          <p:cNvSpPr/>
          <p:nvPr/>
        </p:nvSpPr>
        <p:spPr>
          <a:xfrm>
            <a:off x="709127" y="1237671"/>
            <a:ext cx="8149200" cy="4653600"/>
          </a:xfrm>
          <a:prstGeom prst="rect">
            <a:avLst/>
          </a:prstGeom>
          <a:noFill/>
          <a:ln>
            <a:noFill/>
          </a:ln>
        </p:spPr>
        <p:txBody>
          <a:bodyPr spcFirstLastPara="1" wrap="square" lIns="91425" tIns="45700" rIns="91425" bIns="45700" anchor="t" anchorCtr="0">
            <a:noAutofit/>
          </a:bodyPr>
          <a:lstStyle/>
          <a:p>
            <a:pPr marL="800100" marR="231466" lvl="0" indent="-342900" algn="just" rtl="0">
              <a:lnSpc>
                <a:spcPct val="96158"/>
              </a:lnSpc>
              <a:spcBef>
                <a:spcPts val="1200"/>
              </a:spcBef>
              <a:spcAft>
                <a:spcPts val="0"/>
              </a:spcAft>
              <a:buClr>
                <a:srgbClr val="000000"/>
              </a:buClr>
              <a:buSzPts val="2000"/>
              <a:buFont typeface="Wingdings" panose="05000000000000000000" pitchFamily="2" charset="2"/>
              <a:buChar char="Ø"/>
            </a:pPr>
            <a:endParaRPr sz="2000" b="0" i="0" u="none" strike="noStrike" cap="none" dirty="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6AD7F7E3-9D49-A4D1-4E1E-35CF4D77D63B}"/>
              </a:ext>
            </a:extLst>
          </p:cNvPr>
          <p:cNvSpPr txBox="1"/>
          <p:nvPr/>
        </p:nvSpPr>
        <p:spPr>
          <a:xfrm>
            <a:off x="393291" y="1229618"/>
            <a:ext cx="8613058" cy="2554545"/>
          </a:xfrm>
          <a:prstGeom prst="rect">
            <a:avLst/>
          </a:prstGeom>
          <a:noFill/>
        </p:spPr>
        <p:txBody>
          <a:bodyPr wrap="square">
            <a:spAutoFit/>
          </a:bodyPr>
          <a:lstStyle/>
          <a:p>
            <a:pPr marL="342900" indent="-342900">
              <a:buFont typeface="Wingdings" panose="05000000000000000000" pitchFamily="2" charset="2"/>
              <a:buChar char="Ø"/>
            </a:pPr>
            <a:r>
              <a:rPr lang="en-US" sz="2400" dirty="0"/>
              <a:t>Fragmented information scattered across different sources</a:t>
            </a:r>
            <a:r>
              <a:rPr lang="en-US" sz="3200" dirty="0"/>
              <a:t>.</a:t>
            </a:r>
          </a:p>
          <a:p>
            <a:pPr marL="342900" indent="-342900">
              <a:buFont typeface="Wingdings" panose="05000000000000000000" pitchFamily="2" charset="2"/>
              <a:buChar char="Ø"/>
            </a:pPr>
            <a:r>
              <a:rPr lang="en-US" sz="2400" dirty="0"/>
              <a:t>Time-consuming for researchers to identify suitable locations and institutions.</a:t>
            </a:r>
          </a:p>
          <a:p>
            <a:pPr marL="342900" indent="-342900">
              <a:buFont typeface="Wingdings" panose="05000000000000000000" pitchFamily="2" charset="2"/>
              <a:buChar char="Ø"/>
            </a:pPr>
            <a:r>
              <a:rPr lang="en-US" sz="2400" dirty="0"/>
              <a:t>Lack of localized focus on research infrastructure specific to Andhra Pradesh.</a:t>
            </a:r>
          </a:p>
          <a:p>
            <a:pPr marL="342900" indent="-342900">
              <a:buFont typeface="Wingdings" panose="05000000000000000000" pitchFamily="2" charset="2"/>
              <a:buChar char="Ø"/>
            </a:pPr>
            <a:r>
              <a:rPr lang="en-US" sz="2400" dirty="0"/>
              <a:t>Absence of user interactivity and customization</a:t>
            </a:r>
            <a:r>
              <a:rPr lang="en-US" sz="3200" dirty="0"/>
              <a:t>.</a:t>
            </a:r>
            <a:endParaRPr lang="en-IN" sz="2400" dirty="0"/>
          </a:p>
        </p:txBody>
      </p:sp>
    </p:spTree>
    <p:extLst>
      <p:ext uri="{BB962C8B-B14F-4D97-AF65-F5344CB8AC3E}">
        <p14:creationId xmlns:p14="http://schemas.microsoft.com/office/powerpoint/2010/main" val="62695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f83119d95b_0_62"/>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PROPOSED SYSTEM</a:t>
            </a:r>
            <a:endParaRPr sz="1400" b="0" i="0" u="none" strike="noStrike" cap="none">
              <a:solidFill>
                <a:srgbClr val="000000"/>
              </a:solidFill>
              <a:latin typeface="Arial"/>
              <a:ea typeface="Arial"/>
              <a:cs typeface="Arial"/>
              <a:sym typeface="Arial"/>
            </a:endParaRPr>
          </a:p>
        </p:txBody>
      </p:sp>
      <p:sp>
        <p:nvSpPr>
          <p:cNvPr id="241" name="Google Shape;241;g1f83119d95b_0_62"/>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42" name="Google Shape;242;g1f83119d95b_0_62"/>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243" name="Google Shape;243;g1f83119d95b_0_62"/>
          <p:cNvSpPr txBox="1">
            <a:spLocks noGrp="1"/>
          </p:cNvSpPr>
          <p:nvPr>
            <p:ph type="dt" idx="10"/>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244" name="Google Shape;244;g1f83119d95b_0_62"/>
          <p:cNvSpPr txBox="1">
            <a:spLocks noGrp="1"/>
          </p:cNvSpPr>
          <p:nvPr>
            <p:ph type="sldNum" idx="12"/>
          </p:nvPr>
        </p:nvSpPr>
        <p:spPr>
          <a:xfrm>
            <a:off x="6724680" y="650082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12</a:t>
            </a:fld>
            <a:endParaRPr sz="1800" b="1">
              <a:solidFill>
                <a:schemeClr val="lt1"/>
              </a:solidFill>
            </a:endParaRPr>
          </a:p>
        </p:txBody>
      </p:sp>
      <p:sp>
        <p:nvSpPr>
          <p:cNvPr id="245" name="Google Shape;245;g1f83119d95b_0_62"/>
          <p:cNvSpPr txBox="1">
            <a:spLocks noGrp="1"/>
          </p:cNvSpPr>
          <p:nvPr>
            <p:ph type="ftr" idx="11"/>
          </p:nvPr>
        </p:nvSpPr>
        <p:spPr>
          <a:xfrm>
            <a:off x="2097575" y="6500825"/>
            <a:ext cx="50133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246" name="Google Shape;246;g1f83119d95b_0_62"/>
          <p:cNvSpPr/>
          <p:nvPr/>
        </p:nvSpPr>
        <p:spPr>
          <a:xfrm>
            <a:off x="709127" y="1237671"/>
            <a:ext cx="8149200" cy="46536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1200"/>
              </a:spcBef>
              <a:spcAft>
                <a:spcPts val="120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4F755059-E6B4-8F2E-AECF-33F6B031F34B}"/>
              </a:ext>
            </a:extLst>
          </p:cNvPr>
          <p:cNvSpPr>
            <a:spLocks noChangeArrowheads="1"/>
          </p:cNvSpPr>
          <p:nvPr/>
        </p:nvSpPr>
        <p:spPr bwMode="auto">
          <a:xfrm rot="10800000" flipV="1">
            <a:off x="238703" y="789942"/>
            <a:ext cx="8731044"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Development of a centralized web platform for researchers in Andhra Pradesh.</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dirty="0"/>
              <a:t>Features: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sz="2400" dirty="0"/>
              <a:t>A comprehensive list of research institutions, labs, and universities.</a:t>
            </a:r>
          </a:p>
          <a:p>
            <a:pPr marL="342900" marR="0" lvl="0"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sz="2400" dirty="0"/>
              <a:t>Search filters for selecting suitable research locations based on specific needs.</a:t>
            </a:r>
          </a:p>
          <a:p>
            <a:pPr marL="342900" marR="0" lvl="0"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sz="2400" dirty="0"/>
              <a:t>Real-time collaboration and resource-sharing capabilities.</a:t>
            </a:r>
          </a:p>
          <a:p>
            <a:pPr marL="342900" indent="-342900" eaLnBrk="0" fontAlgn="base" hangingPunct="0">
              <a:spcBef>
                <a:spcPct val="0"/>
              </a:spcBef>
              <a:spcAft>
                <a:spcPct val="0"/>
              </a:spcAft>
              <a:buClrTx/>
              <a:buFont typeface="Courier New" panose="02070309020205020404" pitchFamily="49" charset="0"/>
              <a:buChar char="o"/>
            </a:pPr>
            <a:r>
              <a:rPr lang="en-US" sz="2400" dirty="0"/>
              <a:t>Regular updates on research trends and available resources in Andhra Pradesh.</a:t>
            </a:r>
          </a:p>
          <a:p>
            <a:pPr marL="342900" marR="0" lvl="0"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US" sz="2400" dirty="0"/>
          </a:p>
          <a:p>
            <a:pPr marL="285750" indent="-285750" algn="ctr">
              <a:buFont typeface="Courier New" panose="02070309020205020404" pitchFamily="49" charset="0"/>
              <a:buChar char="o"/>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b8890723e1_0_50"/>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US" sz="3600" b="1" i="0" u="none" strike="noStrike" cap="none">
                <a:solidFill>
                  <a:schemeClr val="lt1"/>
                </a:solidFill>
                <a:latin typeface="Calibri"/>
                <a:ea typeface="Calibri"/>
                <a:cs typeface="Calibri"/>
                <a:sym typeface="Calibri"/>
              </a:rPr>
              <a:t>SYSTEM ARCHITECTURE</a:t>
            </a:r>
            <a:endParaRPr sz="1400" b="0" i="0" u="none" strike="noStrike" cap="none">
              <a:solidFill>
                <a:srgbClr val="000000"/>
              </a:solidFill>
              <a:latin typeface="Arial"/>
              <a:ea typeface="Arial"/>
              <a:cs typeface="Arial"/>
              <a:sym typeface="Arial"/>
            </a:endParaRPr>
          </a:p>
        </p:txBody>
      </p:sp>
      <p:sp>
        <p:nvSpPr>
          <p:cNvPr id="277" name="Google Shape;277;g1b8890723e1_0_50"/>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78" name="Google Shape;278;g1b8890723e1_0_50"/>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279" name="Google Shape;279;g1b8890723e1_0_50"/>
          <p:cNvSpPr txBox="1"/>
          <p:nvPr/>
        </p:nvSpPr>
        <p:spPr>
          <a:xfrm>
            <a:off x="201538" y="6566531"/>
            <a:ext cx="2133600" cy="2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400" b="0" i="0" u="none" strike="noStrike" cap="none" dirty="0">
              <a:solidFill>
                <a:srgbClr val="000000"/>
              </a:solidFill>
              <a:latin typeface="Arial"/>
              <a:ea typeface="Arial"/>
              <a:cs typeface="Arial"/>
              <a:sym typeface="Arial"/>
            </a:endParaRPr>
          </a:p>
        </p:txBody>
      </p:sp>
      <p:sp>
        <p:nvSpPr>
          <p:cNvPr id="280" name="Google Shape;280;g1b8890723e1_0_50"/>
          <p:cNvSpPr txBox="1"/>
          <p:nvPr/>
        </p:nvSpPr>
        <p:spPr>
          <a:xfrm>
            <a:off x="6724680" y="6500834"/>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1" i="0" u="none" strike="noStrike" cap="none">
                <a:solidFill>
                  <a:schemeClr val="lt1"/>
                </a:solidFill>
                <a:latin typeface="Calibri"/>
                <a:ea typeface="Calibri"/>
                <a:cs typeface="Calibri"/>
                <a:sym typeface="Calibri"/>
              </a:rPr>
              <a:t>13</a:t>
            </a:fld>
            <a:endParaRPr sz="1800" b="1" i="0" u="none" strike="noStrike" cap="none">
              <a:solidFill>
                <a:schemeClr val="lt1"/>
              </a:solidFill>
              <a:latin typeface="Calibri"/>
              <a:ea typeface="Calibri"/>
              <a:cs typeface="Calibri"/>
              <a:sym typeface="Calibri"/>
            </a:endParaRPr>
          </a:p>
        </p:txBody>
      </p:sp>
      <p:sp>
        <p:nvSpPr>
          <p:cNvPr id="281" name="Google Shape;281;g1b8890723e1_0_50"/>
          <p:cNvSpPr txBox="1"/>
          <p:nvPr/>
        </p:nvSpPr>
        <p:spPr>
          <a:xfrm>
            <a:off x="1928794" y="6500834"/>
            <a:ext cx="5000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Department of Computer Science &amp; Engineering</a:t>
            </a:r>
            <a:endParaRPr sz="1800" b="1" i="0" u="none" strike="noStrike" cap="none">
              <a:solidFill>
                <a:schemeClr val="lt1"/>
              </a:solidFill>
              <a:latin typeface="Calibri"/>
              <a:ea typeface="Calibri"/>
              <a:cs typeface="Calibri"/>
              <a:sym typeface="Calibri"/>
            </a:endParaRPr>
          </a:p>
        </p:txBody>
      </p:sp>
      <p:sp>
        <p:nvSpPr>
          <p:cNvPr id="282" name="Google Shape;282;g1b8890723e1_0_50"/>
          <p:cNvSpPr/>
          <p:nvPr/>
        </p:nvSpPr>
        <p:spPr>
          <a:xfrm>
            <a:off x="681135" y="1181687"/>
            <a:ext cx="8248500" cy="4653600"/>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31582011-9F7C-63F7-237A-6D338F66C72E}"/>
              </a:ext>
            </a:extLst>
          </p:cNvPr>
          <p:cNvPicPr>
            <a:picLocks noChangeAspect="1"/>
          </p:cNvPicPr>
          <p:nvPr/>
        </p:nvPicPr>
        <p:blipFill>
          <a:blip r:embed="rId4"/>
          <a:srcRect l="36759" t="24346" r="17542" b="19589"/>
          <a:stretch/>
        </p:blipFill>
        <p:spPr>
          <a:xfrm>
            <a:off x="825911" y="1098271"/>
            <a:ext cx="7636954" cy="51943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e8b0b8a74a_0_5"/>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PROPOSED METHODOLOGY</a:t>
            </a:r>
            <a:endParaRPr sz="1400" b="0" i="0" u="none" strike="noStrike" cap="none">
              <a:solidFill>
                <a:srgbClr val="000000"/>
              </a:solidFill>
              <a:latin typeface="Arial"/>
              <a:ea typeface="Arial"/>
              <a:cs typeface="Arial"/>
              <a:sym typeface="Arial"/>
            </a:endParaRPr>
          </a:p>
        </p:txBody>
      </p:sp>
      <p:sp>
        <p:nvSpPr>
          <p:cNvPr id="290" name="Google Shape;290;g1e8b0b8a74a_0_5"/>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1" name="Google Shape;291;g1e8b0b8a74a_0_5"/>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292" name="Google Shape;292;g1e8b0b8a74a_0_5"/>
          <p:cNvSpPr txBox="1">
            <a:spLocks noGrp="1"/>
          </p:cNvSpPr>
          <p:nvPr>
            <p:ph type="dt" idx="10"/>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293" name="Google Shape;293;g1e8b0b8a74a_0_5"/>
          <p:cNvSpPr txBox="1">
            <a:spLocks noGrp="1"/>
          </p:cNvSpPr>
          <p:nvPr>
            <p:ph type="sldNum" idx="12"/>
          </p:nvPr>
        </p:nvSpPr>
        <p:spPr>
          <a:xfrm>
            <a:off x="6724680" y="650082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14</a:t>
            </a:fld>
            <a:endParaRPr sz="1800" b="1">
              <a:solidFill>
                <a:schemeClr val="lt1"/>
              </a:solidFill>
            </a:endParaRPr>
          </a:p>
        </p:txBody>
      </p:sp>
      <p:sp>
        <p:nvSpPr>
          <p:cNvPr id="294" name="Google Shape;294;g1e8b0b8a74a_0_5"/>
          <p:cNvSpPr txBox="1">
            <a:spLocks noGrp="1"/>
          </p:cNvSpPr>
          <p:nvPr>
            <p:ph type="ftr" idx="11"/>
          </p:nvPr>
        </p:nvSpPr>
        <p:spPr>
          <a:xfrm>
            <a:off x="2097575" y="6500825"/>
            <a:ext cx="50133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295" name="Google Shape;295;g1e8b0b8a74a_0_5"/>
          <p:cNvSpPr/>
          <p:nvPr/>
        </p:nvSpPr>
        <p:spPr>
          <a:xfrm>
            <a:off x="709127" y="1237671"/>
            <a:ext cx="8149200" cy="4653600"/>
          </a:xfrm>
          <a:prstGeom prst="rect">
            <a:avLst/>
          </a:prstGeom>
          <a:noFill/>
          <a:ln>
            <a:noFill/>
          </a:ln>
        </p:spPr>
        <p:txBody>
          <a:bodyPr spcFirstLastPara="1" wrap="square" lIns="91425" tIns="45700" rIns="91425" bIns="45700" anchor="t" anchorCtr="0">
            <a:noAutofit/>
          </a:bodyPr>
          <a:lstStyle/>
          <a:p>
            <a:pPr marL="514350" indent="-514350">
              <a:buFont typeface="+mj-lt"/>
              <a:buAutoNum type="arabicPeriod"/>
            </a:pPr>
            <a:r>
              <a:rPr lang="en-US" sz="2800" b="1" dirty="0"/>
              <a:t>Research and Analysis:</a:t>
            </a:r>
            <a:endParaRPr lang="en-US" sz="2800" dirty="0"/>
          </a:p>
          <a:p>
            <a:pPr marL="457200" indent="-457200">
              <a:buFont typeface="Wingdings" panose="05000000000000000000" pitchFamily="2" charset="2"/>
              <a:buChar char="Ø"/>
            </a:pPr>
            <a:r>
              <a:rPr lang="en-US" sz="2800" dirty="0"/>
              <a:t>Collect data from various research institutions and locations in Andhra Pradesh.</a:t>
            </a:r>
          </a:p>
          <a:p>
            <a:pPr marL="457200" indent="-457200">
              <a:buFont typeface="Wingdings" panose="05000000000000000000" pitchFamily="2" charset="2"/>
              <a:buChar char="Ø"/>
            </a:pPr>
            <a:r>
              <a:rPr lang="en-US" sz="2800" dirty="0"/>
              <a:t>Understand the needs of researchers based on different research domains.</a:t>
            </a:r>
            <a:endParaRPr sz="2000" b="0" i="0" u="none" strike="noStrike" cap="none" dirty="0">
              <a:solidFill>
                <a:schemeClr val="dk1"/>
              </a:solidFill>
              <a:latin typeface="Times New Roman"/>
              <a:ea typeface="Times New Roman"/>
              <a:cs typeface="Times New Roman"/>
              <a:sym typeface="Times New Roman"/>
            </a:endParaRPr>
          </a:p>
          <a:p>
            <a:pPr marL="514350" indent="-514350">
              <a:buFont typeface="+mj-lt"/>
              <a:buAutoNum type="arabicPeriod" startAt="2"/>
            </a:pPr>
            <a:r>
              <a:rPr lang="en-US" sz="2800" b="1" dirty="0"/>
              <a:t>Design:</a:t>
            </a:r>
            <a:endParaRPr lang="en-US" sz="2800" dirty="0"/>
          </a:p>
          <a:p>
            <a:pPr marL="457200" indent="-457200">
              <a:buFont typeface="Wingdings" panose="05000000000000000000" pitchFamily="2" charset="2"/>
              <a:buChar char="Ø"/>
            </a:pPr>
            <a:r>
              <a:rPr lang="en-US" sz="2800" dirty="0"/>
              <a:t>Create a user-friendly interface with easy navigation.</a:t>
            </a:r>
          </a:p>
          <a:p>
            <a:pPr marL="457200" indent="-457200">
              <a:buFont typeface="Wingdings" panose="05000000000000000000" pitchFamily="2" charset="2"/>
              <a:buChar char="Ø"/>
            </a:pPr>
            <a:r>
              <a:rPr lang="en-US" sz="2800" dirty="0"/>
              <a:t>Integrate features like filtering based on research domains, location suitability, and available resources.</a:t>
            </a:r>
          </a:p>
          <a:p>
            <a:pPr marL="457200" marR="231466" lvl="0" indent="0" algn="just" rtl="0">
              <a:lnSpc>
                <a:spcPct val="96158"/>
              </a:lnSpc>
              <a:spcBef>
                <a:spcPts val="120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e8b0b8a74a_0_16"/>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PROPOSED METHODOLOGY</a:t>
            </a:r>
            <a:endParaRPr sz="1400" b="0" i="0" u="none" strike="noStrike" cap="none">
              <a:solidFill>
                <a:srgbClr val="000000"/>
              </a:solidFill>
              <a:latin typeface="Arial"/>
              <a:ea typeface="Arial"/>
              <a:cs typeface="Arial"/>
              <a:sym typeface="Arial"/>
            </a:endParaRPr>
          </a:p>
        </p:txBody>
      </p:sp>
      <p:sp>
        <p:nvSpPr>
          <p:cNvPr id="302" name="Google Shape;302;g1e8b0b8a74a_0_16"/>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3" name="Google Shape;303;g1e8b0b8a74a_0_16"/>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304" name="Google Shape;304;g1e8b0b8a74a_0_16"/>
          <p:cNvSpPr txBox="1">
            <a:spLocks noGrp="1"/>
          </p:cNvSpPr>
          <p:nvPr>
            <p:ph type="dt" idx="10"/>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305" name="Google Shape;305;g1e8b0b8a74a_0_16"/>
          <p:cNvSpPr txBox="1">
            <a:spLocks noGrp="1"/>
          </p:cNvSpPr>
          <p:nvPr>
            <p:ph type="sldNum" idx="12"/>
          </p:nvPr>
        </p:nvSpPr>
        <p:spPr>
          <a:xfrm>
            <a:off x="6724680" y="650082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15</a:t>
            </a:fld>
            <a:endParaRPr sz="1800" b="1">
              <a:solidFill>
                <a:schemeClr val="lt1"/>
              </a:solidFill>
            </a:endParaRPr>
          </a:p>
        </p:txBody>
      </p:sp>
      <p:sp>
        <p:nvSpPr>
          <p:cNvPr id="306" name="Google Shape;306;g1e8b0b8a74a_0_16"/>
          <p:cNvSpPr txBox="1">
            <a:spLocks noGrp="1"/>
          </p:cNvSpPr>
          <p:nvPr>
            <p:ph type="ftr" idx="11"/>
          </p:nvPr>
        </p:nvSpPr>
        <p:spPr>
          <a:xfrm>
            <a:off x="2097575" y="6500825"/>
            <a:ext cx="50133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307" name="Google Shape;307;g1e8b0b8a74a_0_16"/>
          <p:cNvSpPr/>
          <p:nvPr/>
        </p:nvSpPr>
        <p:spPr>
          <a:xfrm>
            <a:off x="709127" y="1237671"/>
            <a:ext cx="8149200" cy="4653600"/>
          </a:xfrm>
          <a:prstGeom prst="rect">
            <a:avLst/>
          </a:prstGeom>
          <a:noFill/>
          <a:ln>
            <a:noFill/>
          </a:ln>
        </p:spPr>
        <p:txBody>
          <a:bodyPr spcFirstLastPara="1" wrap="square" lIns="91425" tIns="45700" rIns="91425" bIns="45700" anchor="t" anchorCtr="0">
            <a:noAutofit/>
          </a:bodyPr>
          <a:lstStyle/>
          <a:p>
            <a:pPr marL="514350" indent="-514350">
              <a:buFont typeface="+mj-lt"/>
              <a:buAutoNum type="arabicPeriod" startAt="3"/>
            </a:pPr>
            <a:r>
              <a:rPr lang="en-US" sz="2800" b="1" dirty="0"/>
              <a:t>Development:</a:t>
            </a:r>
            <a:endParaRPr lang="en-US" sz="2800" dirty="0"/>
          </a:p>
          <a:p>
            <a:pPr marL="457200" indent="-457200">
              <a:buFont typeface="Wingdings" panose="05000000000000000000" pitchFamily="2" charset="2"/>
              <a:buChar char="Ø"/>
            </a:pPr>
            <a:r>
              <a:rPr lang="en-US" sz="2800" dirty="0"/>
              <a:t>Utilize web development technologies (HTML, CSS, JavaScript, Python, etc.).</a:t>
            </a:r>
          </a:p>
          <a:p>
            <a:pPr marL="457200" indent="-457200">
              <a:buFont typeface="Wingdings" panose="05000000000000000000" pitchFamily="2" charset="2"/>
              <a:buChar char="Ø"/>
            </a:pPr>
            <a:r>
              <a:rPr lang="en-US" sz="2800" dirty="0"/>
              <a:t>Ensure the platform is responsive and can handle large datasets.</a:t>
            </a:r>
          </a:p>
          <a:p>
            <a:pPr marL="514350" indent="-514350">
              <a:buFont typeface="+mj-lt"/>
              <a:buAutoNum type="arabicPeriod" startAt="4"/>
            </a:pPr>
            <a:r>
              <a:rPr lang="en-US" sz="2800" b="1" dirty="0"/>
              <a:t>Testing and Deployment:</a:t>
            </a:r>
            <a:endParaRPr lang="en-US" sz="2800" dirty="0"/>
          </a:p>
          <a:p>
            <a:pPr marL="914400" lvl="1" indent="-457200">
              <a:buFont typeface="Wingdings" panose="05000000000000000000" pitchFamily="2" charset="2"/>
              <a:buChar char="Ø"/>
            </a:pPr>
            <a:r>
              <a:rPr lang="en-US" sz="2800" dirty="0"/>
              <a:t>Thorough testing for functionality, usability, and scalability.</a:t>
            </a:r>
          </a:p>
          <a:p>
            <a:pPr marL="914400" lvl="1" indent="-457200">
              <a:buFont typeface="Wingdings" panose="05000000000000000000" pitchFamily="2" charset="2"/>
              <a:buChar char="Ø"/>
            </a:pPr>
            <a:r>
              <a:rPr lang="en-US" sz="2800" dirty="0"/>
              <a:t>Deployment on a reliable server with necessary security measures.</a:t>
            </a:r>
          </a:p>
          <a:p>
            <a:pPr marL="457200" marR="231466" lvl="0" indent="0" algn="just" rtl="0">
              <a:lnSpc>
                <a:spcPct val="96158"/>
              </a:lnSpc>
              <a:spcBef>
                <a:spcPts val="120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e8b0b8a74a_0_32"/>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PROPOSED METHODOLOGY</a:t>
            </a:r>
            <a:endParaRPr sz="1400" b="0" i="0" u="none" strike="noStrike" cap="none">
              <a:solidFill>
                <a:srgbClr val="000000"/>
              </a:solidFill>
              <a:latin typeface="Arial"/>
              <a:ea typeface="Arial"/>
              <a:cs typeface="Arial"/>
              <a:sym typeface="Arial"/>
            </a:endParaRPr>
          </a:p>
        </p:txBody>
      </p:sp>
      <p:sp>
        <p:nvSpPr>
          <p:cNvPr id="326" name="Google Shape;326;g1e8b0b8a74a_0_32"/>
          <p:cNvSpPr/>
          <p:nvPr/>
        </p:nvSpPr>
        <p:spPr>
          <a:xfrm>
            <a:off x="32225" y="65405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27" name="Google Shape;327;g1e8b0b8a74a_0_32"/>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328" name="Google Shape;328;g1e8b0b8a74a_0_32"/>
          <p:cNvSpPr txBox="1">
            <a:spLocks noGrp="1"/>
          </p:cNvSpPr>
          <p:nvPr>
            <p:ph type="dt" idx="10"/>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329" name="Google Shape;329;g1e8b0b8a74a_0_32"/>
          <p:cNvSpPr txBox="1">
            <a:spLocks noGrp="1"/>
          </p:cNvSpPr>
          <p:nvPr>
            <p:ph type="sldNum" idx="12"/>
          </p:nvPr>
        </p:nvSpPr>
        <p:spPr>
          <a:xfrm>
            <a:off x="6724680" y="650082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16</a:t>
            </a:fld>
            <a:endParaRPr sz="1800" b="1">
              <a:solidFill>
                <a:schemeClr val="lt1"/>
              </a:solidFill>
            </a:endParaRPr>
          </a:p>
        </p:txBody>
      </p:sp>
      <p:sp>
        <p:nvSpPr>
          <p:cNvPr id="330" name="Google Shape;330;g1e8b0b8a74a_0_32"/>
          <p:cNvSpPr txBox="1">
            <a:spLocks noGrp="1"/>
          </p:cNvSpPr>
          <p:nvPr>
            <p:ph type="ftr" idx="11"/>
          </p:nvPr>
        </p:nvSpPr>
        <p:spPr>
          <a:xfrm>
            <a:off x="2097575" y="6500825"/>
            <a:ext cx="50133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331" name="Google Shape;331;g1e8b0b8a74a_0_32"/>
          <p:cNvSpPr/>
          <p:nvPr/>
        </p:nvSpPr>
        <p:spPr>
          <a:xfrm>
            <a:off x="709127" y="1237671"/>
            <a:ext cx="8149200" cy="4653600"/>
          </a:xfrm>
          <a:prstGeom prst="rect">
            <a:avLst/>
          </a:prstGeom>
          <a:noFill/>
          <a:ln>
            <a:noFill/>
          </a:ln>
        </p:spPr>
        <p:txBody>
          <a:bodyPr spcFirstLastPara="1" wrap="square" lIns="91425" tIns="45700" rIns="91425" bIns="45700" anchor="t" anchorCtr="0">
            <a:noAutofit/>
          </a:bodyPr>
          <a:lstStyle/>
          <a:p>
            <a:pPr marL="0" marR="630631" lvl="0" indent="0" algn="just" rtl="0">
              <a:lnSpc>
                <a:spcPct val="191624"/>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199723F2-2211-24BF-F1DB-BB03EC61078A}"/>
              </a:ext>
            </a:extLst>
          </p:cNvPr>
          <p:cNvPicPr>
            <a:picLocks noChangeAspect="1"/>
          </p:cNvPicPr>
          <p:nvPr/>
        </p:nvPicPr>
        <p:blipFill>
          <a:blip r:embed="rId4"/>
          <a:srcRect l="36926" t="25560" r="16969" b="16958"/>
          <a:stretch/>
        </p:blipFill>
        <p:spPr>
          <a:xfrm>
            <a:off x="142844" y="1071716"/>
            <a:ext cx="9001156" cy="52799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1b8890723e1_0_61"/>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US" sz="3600" b="1" i="0" u="none" strike="noStrike" cap="none">
                <a:solidFill>
                  <a:schemeClr val="lt1"/>
                </a:solidFill>
                <a:latin typeface="Calibri"/>
                <a:ea typeface="Calibri"/>
                <a:cs typeface="Calibri"/>
                <a:sym typeface="Calibri"/>
              </a:rPr>
              <a:t>CONCLUSION</a:t>
            </a:r>
            <a:endParaRPr sz="1400" b="0" i="0" u="none" strike="noStrike" cap="none">
              <a:solidFill>
                <a:srgbClr val="000000"/>
              </a:solidFill>
              <a:latin typeface="Arial"/>
              <a:ea typeface="Arial"/>
              <a:cs typeface="Arial"/>
              <a:sym typeface="Arial"/>
            </a:endParaRPr>
          </a:p>
        </p:txBody>
      </p:sp>
      <p:sp>
        <p:nvSpPr>
          <p:cNvPr id="338" name="Google Shape;338;g1b8890723e1_0_61"/>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39" name="Google Shape;339;g1b8890723e1_0_61"/>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340" name="Google Shape;340;g1b8890723e1_0_61"/>
          <p:cNvSpPr txBox="1"/>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400" b="0" i="0" u="none" strike="noStrike" cap="none" dirty="0">
              <a:solidFill>
                <a:srgbClr val="000000"/>
              </a:solidFill>
              <a:latin typeface="Arial"/>
              <a:ea typeface="Arial"/>
              <a:cs typeface="Arial"/>
              <a:sym typeface="Arial"/>
            </a:endParaRPr>
          </a:p>
        </p:txBody>
      </p:sp>
      <p:sp>
        <p:nvSpPr>
          <p:cNvPr id="341" name="Google Shape;341;g1b8890723e1_0_61"/>
          <p:cNvSpPr txBox="1"/>
          <p:nvPr/>
        </p:nvSpPr>
        <p:spPr>
          <a:xfrm>
            <a:off x="6724680" y="6500834"/>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1" i="0" u="none" strike="noStrike" cap="none">
                <a:solidFill>
                  <a:schemeClr val="lt1"/>
                </a:solidFill>
                <a:latin typeface="Calibri"/>
                <a:ea typeface="Calibri"/>
                <a:cs typeface="Calibri"/>
                <a:sym typeface="Calibri"/>
              </a:rPr>
              <a:t>17</a:t>
            </a:fld>
            <a:endParaRPr sz="1800" b="1" i="0" u="none" strike="noStrike" cap="none">
              <a:solidFill>
                <a:schemeClr val="lt1"/>
              </a:solidFill>
              <a:latin typeface="Calibri"/>
              <a:ea typeface="Calibri"/>
              <a:cs typeface="Calibri"/>
              <a:sym typeface="Calibri"/>
            </a:endParaRPr>
          </a:p>
        </p:txBody>
      </p:sp>
      <p:sp>
        <p:nvSpPr>
          <p:cNvPr id="342" name="Google Shape;342;g1b8890723e1_0_61"/>
          <p:cNvSpPr txBox="1"/>
          <p:nvPr/>
        </p:nvSpPr>
        <p:spPr>
          <a:xfrm>
            <a:off x="1928794" y="6500834"/>
            <a:ext cx="5000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Department of Computer Science &amp; Engineering</a:t>
            </a:r>
            <a:endParaRPr sz="1800" b="1" i="0" u="none" strike="noStrike" cap="none">
              <a:solidFill>
                <a:schemeClr val="lt1"/>
              </a:solidFill>
              <a:latin typeface="Calibri"/>
              <a:ea typeface="Calibri"/>
              <a:cs typeface="Calibri"/>
              <a:sym typeface="Calibri"/>
            </a:endParaRPr>
          </a:p>
        </p:txBody>
      </p:sp>
      <p:sp>
        <p:nvSpPr>
          <p:cNvPr id="343" name="Google Shape;343;g1b8890723e1_0_61"/>
          <p:cNvSpPr/>
          <p:nvPr/>
        </p:nvSpPr>
        <p:spPr>
          <a:xfrm>
            <a:off x="314632" y="1181674"/>
            <a:ext cx="8711381" cy="5228957"/>
          </a:xfrm>
          <a:prstGeom prst="rect">
            <a:avLst/>
          </a:prstGeom>
          <a:noFill/>
          <a:ln>
            <a:noFill/>
          </a:ln>
        </p:spPr>
        <p:txBody>
          <a:bodyPr spcFirstLastPara="1" wrap="square" lIns="91425" tIns="45700" rIns="91425" bIns="45700" anchor="t" anchorCtr="0">
            <a:noAutofit/>
          </a:bodyPr>
          <a:lstStyle/>
          <a:p>
            <a:pPr marL="610365" marR="153642" lvl="0" indent="-342900" algn="l" rtl="0">
              <a:lnSpc>
                <a:spcPct val="96246"/>
              </a:lnSpc>
              <a:spcBef>
                <a:spcPts val="0"/>
              </a:spcBef>
              <a:spcAft>
                <a:spcPts val="0"/>
              </a:spcAft>
              <a:buClr>
                <a:schemeClr val="dk1"/>
              </a:buClr>
              <a:buSzPts val="110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 </a:t>
            </a:r>
            <a:r>
              <a:rPr lang="en-US" sz="2400" dirty="0"/>
              <a:t>The proposed web platform is designed to be a valuable resource for researchers in Andhra Pradesh, offering a centralized hub for accessing information on research institutions, locations, and resources. By bridging the gap between researchers and the broader research ecosystem in the state, the platform addresses the current lack of integration and accessibility. As the platform evolves, future enhancements could include AI-driven recommendations that personalize research suggestions based on user preferences and activities. Additionally, collaboration features with international institutions may be incorporated, fostering global research partnerships and knowledge exchange</a:t>
            </a:r>
            <a:r>
              <a:rPr lang="en-US" sz="2800" dirty="0"/>
              <a:t>.</a:t>
            </a: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1c0653c3a5e_0_0"/>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Arial"/>
              <a:buNone/>
            </a:pPr>
            <a:r>
              <a:rPr lang="en-US" sz="3600" b="1" i="0" u="none" strike="noStrike" cap="none">
                <a:solidFill>
                  <a:schemeClr val="lt1"/>
                </a:solidFill>
                <a:latin typeface="Calibri"/>
                <a:ea typeface="Calibri"/>
                <a:cs typeface="Calibri"/>
                <a:sym typeface="Calibri"/>
              </a:rPr>
              <a:t>REFERENCES</a:t>
            </a:r>
            <a:endParaRPr sz="1400" b="0" i="0" u="none" strike="noStrike" cap="none">
              <a:solidFill>
                <a:srgbClr val="000000"/>
              </a:solidFill>
              <a:latin typeface="Arial"/>
              <a:ea typeface="Arial"/>
              <a:cs typeface="Arial"/>
              <a:sym typeface="Arial"/>
            </a:endParaRPr>
          </a:p>
        </p:txBody>
      </p:sp>
      <p:sp>
        <p:nvSpPr>
          <p:cNvPr id="349" name="Google Shape;349;g1c0653c3a5e_0_0"/>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 name="Google Shape;350;g1c0653c3a5e_0_0"/>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351" name="Google Shape;351;g1c0653c3a5e_0_0"/>
          <p:cNvSpPr txBox="1"/>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400" b="0" i="0" u="none" strike="noStrike" cap="none" dirty="0">
              <a:solidFill>
                <a:srgbClr val="000000"/>
              </a:solidFill>
              <a:latin typeface="Arial"/>
              <a:ea typeface="Arial"/>
              <a:cs typeface="Arial"/>
              <a:sym typeface="Arial"/>
            </a:endParaRPr>
          </a:p>
        </p:txBody>
      </p:sp>
      <p:sp>
        <p:nvSpPr>
          <p:cNvPr id="352" name="Google Shape;352;g1c0653c3a5e_0_0"/>
          <p:cNvSpPr txBox="1"/>
          <p:nvPr/>
        </p:nvSpPr>
        <p:spPr>
          <a:xfrm>
            <a:off x="6724680" y="6500834"/>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1" i="0" u="none" strike="noStrike" cap="none">
                <a:solidFill>
                  <a:schemeClr val="lt1"/>
                </a:solidFill>
                <a:latin typeface="Calibri"/>
                <a:ea typeface="Calibri"/>
                <a:cs typeface="Calibri"/>
                <a:sym typeface="Calibri"/>
              </a:rPr>
              <a:t>18</a:t>
            </a:fld>
            <a:endParaRPr sz="1800" b="1" i="0" u="none" strike="noStrike" cap="none">
              <a:solidFill>
                <a:schemeClr val="lt1"/>
              </a:solidFill>
              <a:latin typeface="Calibri"/>
              <a:ea typeface="Calibri"/>
              <a:cs typeface="Calibri"/>
              <a:sym typeface="Calibri"/>
            </a:endParaRPr>
          </a:p>
        </p:txBody>
      </p:sp>
      <p:sp>
        <p:nvSpPr>
          <p:cNvPr id="353" name="Google Shape;353;g1c0653c3a5e_0_0"/>
          <p:cNvSpPr txBox="1"/>
          <p:nvPr/>
        </p:nvSpPr>
        <p:spPr>
          <a:xfrm>
            <a:off x="1928794" y="6500834"/>
            <a:ext cx="5000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Department of Computer Science &amp; Engineering</a:t>
            </a:r>
            <a:endParaRPr sz="1800" b="1" i="0" u="none" strike="noStrike" cap="none">
              <a:solidFill>
                <a:schemeClr val="lt1"/>
              </a:solidFill>
              <a:latin typeface="Calibri"/>
              <a:ea typeface="Calibri"/>
              <a:cs typeface="Calibri"/>
              <a:sym typeface="Calibri"/>
            </a:endParaRPr>
          </a:p>
        </p:txBody>
      </p:sp>
      <p:sp>
        <p:nvSpPr>
          <p:cNvPr id="354" name="Google Shape;354;g1c0653c3a5e_0_0"/>
          <p:cNvSpPr/>
          <p:nvPr/>
        </p:nvSpPr>
        <p:spPr>
          <a:xfrm>
            <a:off x="304800" y="1181675"/>
            <a:ext cx="8433425" cy="5179796"/>
          </a:xfrm>
          <a:prstGeom prst="rect">
            <a:avLst/>
          </a:prstGeom>
          <a:noFill/>
          <a:ln>
            <a:noFill/>
          </a:ln>
        </p:spPr>
        <p:txBody>
          <a:bodyPr spcFirstLastPara="1" wrap="square" lIns="91425" tIns="45700" rIns="91425" bIns="45700" anchor="t" anchorCtr="0">
            <a:noAutofit/>
          </a:bodyPr>
          <a:lstStyle/>
          <a:p>
            <a:pPr marL="101600" marR="63458" lvl="0" algn="just" rtl="0">
              <a:lnSpc>
                <a:spcPct val="95214"/>
              </a:lnSpc>
              <a:spcBef>
                <a:spcPts val="0"/>
              </a:spcBef>
              <a:spcAft>
                <a:spcPts val="0"/>
              </a:spcAft>
              <a:buClr>
                <a:schemeClr val="dk1"/>
              </a:buClr>
              <a:buSzPts val="2000"/>
            </a:pPr>
            <a:r>
              <a:rPr lang="en-US" sz="2400" dirty="0"/>
              <a:t>1.Assessment of Tourist Destinations in Areas of Infrastructure and Cleanliness(</a:t>
            </a:r>
            <a:r>
              <a:rPr lang="en-IN" sz="2400" dirty="0"/>
              <a:t>September 2023)</a:t>
            </a:r>
            <a:r>
              <a:rPr lang="en-US" sz="2400" dirty="0"/>
              <a:t> . </a:t>
            </a:r>
          </a:p>
          <a:p>
            <a:pPr marL="101600" marR="63458" lvl="0" algn="just" rtl="0">
              <a:lnSpc>
                <a:spcPct val="95214"/>
              </a:lnSpc>
              <a:spcBef>
                <a:spcPts val="0"/>
              </a:spcBef>
              <a:spcAft>
                <a:spcPts val="0"/>
              </a:spcAft>
              <a:buClr>
                <a:schemeClr val="dk1"/>
              </a:buClr>
              <a:buSzPts val="2000"/>
            </a:pPr>
            <a:r>
              <a:rPr lang="en-US" sz="2400" dirty="0"/>
              <a:t>Ministry of Tourism ,Government of India</a:t>
            </a:r>
            <a:endParaRPr lang="en-IN" sz="2400" dirty="0"/>
          </a:p>
          <a:p>
            <a:pPr marL="101600" marR="63458" lvl="0" algn="just" rtl="0">
              <a:lnSpc>
                <a:spcPct val="95214"/>
              </a:lnSpc>
              <a:spcBef>
                <a:spcPts val="0"/>
              </a:spcBef>
              <a:spcAft>
                <a:spcPts val="0"/>
              </a:spcAft>
              <a:buClr>
                <a:schemeClr val="dk1"/>
              </a:buClr>
              <a:buSzPts val="2000"/>
            </a:pPr>
            <a:r>
              <a:rPr lang="en-IN" sz="2400" dirty="0"/>
              <a:t>2.</a:t>
            </a:r>
            <a:r>
              <a:rPr lang="en-IN" sz="3200" dirty="0"/>
              <a:t> </a:t>
            </a:r>
            <a:r>
              <a:rPr lang="en-IN" sz="2400" dirty="0"/>
              <a:t>Fishery and stock status of cuttlefishes off Andhra coast(2018).</a:t>
            </a:r>
          </a:p>
          <a:p>
            <a:pPr marL="101600" marR="63458" lvl="0" algn="just" rtl="0">
              <a:lnSpc>
                <a:spcPct val="95214"/>
              </a:lnSpc>
              <a:spcBef>
                <a:spcPts val="0"/>
              </a:spcBef>
              <a:spcAft>
                <a:spcPts val="0"/>
              </a:spcAft>
              <a:buClr>
                <a:schemeClr val="dk1"/>
              </a:buClr>
              <a:buSzPts val="2000"/>
            </a:pPr>
            <a:r>
              <a:rPr lang="en-IN" sz="2400" dirty="0"/>
              <a:t> </a:t>
            </a:r>
            <a:r>
              <a:rPr lang="en-IN" sz="2000" dirty="0"/>
              <a:t>F. JASMIN , M. MUKTHA , S. GHOSH , K. S. MOHAMED , A. K. JAISWAR , P. LAXMILATHA AND LATHA SHENOY</a:t>
            </a:r>
          </a:p>
          <a:p>
            <a:pPr marL="101600" marR="63458" lvl="0" algn="just" rtl="0">
              <a:lnSpc>
                <a:spcPct val="95214"/>
              </a:lnSpc>
              <a:spcBef>
                <a:spcPts val="0"/>
              </a:spcBef>
              <a:spcAft>
                <a:spcPts val="0"/>
              </a:spcAft>
              <a:buClr>
                <a:schemeClr val="dk1"/>
              </a:buClr>
              <a:buSzPts val="2000"/>
            </a:pPr>
            <a:r>
              <a:rPr lang="en-IN" sz="2400" dirty="0"/>
              <a:t>3</a:t>
            </a:r>
            <a:r>
              <a:rPr lang="en-IN" sz="2000" dirty="0"/>
              <a:t>.</a:t>
            </a:r>
            <a:r>
              <a:rPr lang="en-IN" sz="2800" dirty="0"/>
              <a:t> </a:t>
            </a:r>
            <a:r>
              <a:rPr lang="en-IN" sz="2400" dirty="0"/>
              <a:t>Groundwater Scenario in Andhra Pradesh .</a:t>
            </a:r>
          </a:p>
          <a:p>
            <a:pPr marL="101600" marR="63458" lvl="0" algn="just" rtl="0">
              <a:lnSpc>
                <a:spcPct val="95214"/>
              </a:lnSpc>
              <a:spcBef>
                <a:spcPts val="0"/>
              </a:spcBef>
              <a:spcAft>
                <a:spcPts val="0"/>
              </a:spcAft>
              <a:buClr>
                <a:schemeClr val="dk1"/>
              </a:buClr>
              <a:buSzPts val="2000"/>
            </a:pPr>
            <a:r>
              <a:rPr lang="en-IN" sz="2400" dirty="0" err="1"/>
              <a:t>A.K.Jain</a:t>
            </a:r>
            <a:r>
              <a:rPr lang="en-IN" sz="2400" dirty="0"/>
              <a:t> , </a:t>
            </a:r>
            <a:r>
              <a:rPr lang="en-IN" sz="2400" dirty="0" err="1"/>
              <a:t>B.M.Muralikrishna</a:t>
            </a:r>
            <a:r>
              <a:rPr lang="en-IN" sz="2400" dirty="0"/>
              <a:t> Rao ,</a:t>
            </a:r>
          </a:p>
          <a:p>
            <a:pPr marL="101600" marR="63458" lvl="0" algn="just" rtl="0">
              <a:lnSpc>
                <a:spcPct val="95214"/>
              </a:lnSpc>
              <a:spcBef>
                <a:spcPts val="0"/>
              </a:spcBef>
              <a:spcAft>
                <a:spcPts val="0"/>
              </a:spcAft>
              <a:buClr>
                <a:schemeClr val="dk1"/>
              </a:buClr>
              <a:buSzPts val="2000"/>
            </a:pPr>
            <a:r>
              <a:rPr lang="en-IN" sz="2400" dirty="0"/>
              <a:t>M.S. Rama Mohan Rao ,M. Venkata Swamy.</a:t>
            </a:r>
          </a:p>
          <a:p>
            <a:pPr marL="101600" marR="63458" lvl="0" algn="just" rtl="0">
              <a:lnSpc>
                <a:spcPct val="95214"/>
              </a:lnSpc>
              <a:spcBef>
                <a:spcPts val="0"/>
              </a:spcBef>
              <a:spcAft>
                <a:spcPts val="0"/>
              </a:spcAft>
              <a:buClr>
                <a:schemeClr val="dk1"/>
              </a:buClr>
              <a:buSzPts val="2000"/>
            </a:pPr>
            <a:r>
              <a:rPr lang="en-IN" sz="2400" dirty="0"/>
              <a:t>4.</a:t>
            </a:r>
            <a:r>
              <a:rPr lang="en-IN" sz="3200" dirty="0"/>
              <a:t> </a:t>
            </a:r>
            <a:r>
              <a:rPr lang="en-US" sz="2400" dirty="0"/>
              <a:t>Castor genetic resources: A primary gene pool for exploitation .</a:t>
            </a:r>
          </a:p>
          <a:p>
            <a:pPr marL="101600" marR="63458" lvl="0" algn="just" rtl="0">
              <a:lnSpc>
                <a:spcPct val="95214"/>
              </a:lnSpc>
              <a:spcBef>
                <a:spcPts val="0"/>
              </a:spcBef>
              <a:spcAft>
                <a:spcPts val="0"/>
              </a:spcAft>
              <a:buClr>
                <a:schemeClr val="dk1"/>
              </a:buClr>
              <a:buSzPts val="2000"/>
            </a:pPr>
            <a:r>
              <a:rPr lang="en-US" sz="2400" dirty="0"/>
              <a:t>K. Anjani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p:nvPr/>
        </p:nvSpPr>
        <p:spPr>
          <a:xfrm>
            <a:off x="1214414" y="14840"/>
            <a:ext cx="7715304" cy="84239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Calibri"/>
              <a:ea typeface="Calibri"/>
              <a:cs typeface="Calibri"/>
              <a:sym typeface="Calibri"/>
            </a:endParaRPr>
          </a:p>
        </p:txBody>
      </p:sp>
      <p:sp>
        <p:nvSpPr>
          <p:cNvPr id="361" name="Google Shape;361;p21"/>
          <p:cNvSpPr/>
          <p:nvPr/>
        </p:nvSpPr>
        <p:spPr>
          <a:xfrm>
            <a:off x="32" y="6572272"/>
            <a:ext cx="9144000" cy="28572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62" name="Google Shape;362;p21"/>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363" name="Google Shape;363;p21"/>
          <p:cNvSpPr txBox="1">
            <a:spLocks noGrp="1"/>
          </p:cNvSpPr>
          <p:nvPr>
            <p:ph type="dt" idx="10"/>
          </p:nvPr>
        </p:nvSpPr>
        <p:spPr>
          <a:xfrm>
            <a:off x="142844" y="6572272"/>
            <a:ext cx="2133600" cy="29207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364" name="Google Shape;364;p21"/>
          <p:cNvSpPr txBox="1">
            <a:spLocks noGrp="1"/>
          </p:cNvSpPr>
          <p:nvPr>
            <p:ph type="sldNum" idx="12"/>
          </p:nvPr>
        </p:nvSpPr>
        <p:spPr>
          <a:xfrm>
            <a:off x="6724680" y="6500834"/>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19</a:t>
            </a:fld>
            <a:endParaRPr sz="1800" b="1">
              <a:solidFill>
                <a:schemeClr val="lt1"/>
              </a:solidFill>
            </a:endParaRPr>
          </a:p>
        </p:txBody>
      </p:sp>
      <p:sp>
        <p:nvSpPr>
          <p:cNvPr id="365" name="Google Shape;365;p21"/>
          <p:cNvSpPr txBox="1">
            <a:spLocks noGrp="1"/>
          </p:cNvSpPr>
          <p:nvPr>
            <p:ph type="ftr" idx="11"/>
          </p:nvPr>
        </p:nvSpPr>
        <p:spPr>
          <a:xfrm>
            <a:off x="1928800" y="6500825"/>
            <a:ext cx="5182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366" name="Google Shape;366;p21"/>
          <p:cNvSpPr txBox="1"/>
          <p:nvPr/>
        </p:nvSpPr>
        <p:spPr>
          <a:xfrm>
            <a:off x="2581244" y="2362200"/>
            <a:ext cx="4352956"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i="0" u="none" strike="noStrike" cap="none">
                <a:solidFill>
                  <a:schemeClr val="dk1"/>
                </a:solidFill>
                <a:latin typeface="Times New Roman"/>
                <a:ea typeface="Times New Roman"/>
                <a:cs typeface="Times New Roman"/>
                <a:sym typeface="Times New Roman"/>
              </a:rPr>
              <a:t>Thank You</a:t>
            </a:r>
            <a:endParaRPr sz="66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24/05/2021</a:t>
            </a:r>
            <a:endParaRPr/>
          </a:p>
        </p:txBody>
      </p:sp>
      <p:sp>
        <p:nvSpPr>
          <p:cNvPr id="100" name="Google Shape;100;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&amp; Engineering</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2" name="Google Shape;102;p2"/>
          <p:cNvSpPr/>
          <p:nvPr/>
        </p:nvSpPr>
        <p:spPr>
          <a:xfrm>
            <a:off x="1214414" y="14840"/>
            <a:ext cx="7715304" cy="84239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TITLE</a:t>
            </a: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0" y="6356350"/>
            <a:ext cx="9144000" cy="501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4" name="Google Shape;104;p2"/>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106" name="Google Shape;106;p2"/>
          <p:cNvSpPr txBox="1"/>
          <p:nvPr/>
        </p:nvSpPr>
        <p:spPr>
          <a:xfrm>
            <a:off x="6724680" y="6500834"/>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1" i="0" u="none" strike="noStrike" cap="none">
                <a:solidFill>
                  <a:schemeClr val="lt1"/>
                </a:solidFill>
                <a:latin typeface="Calibri"/>
                <a:ea typeface="Calibri"/>
                <a:cs typeface="Calibri"/>
                <a:sym typeface="Calibri"/>
              </a:rPr>
              <a:t>2</a:t>
            </a:fld>
            <a:endParaRPr sz="1800" b="1" i="0" u="none" strike="noStrike" cap="none">
              <a:solidFill>
                <a:schemeClr val="lt1"/>
              </a:solidFill>
              <a:latin typeface="Calibri"/>
              <a:ea typeface="Calibri"/>
              <a:cs typeface="Calibri"/>
              <a:sym typeface="Calibri"/>
            </a:endParaRPr>
          </a:p>
        </p:txBody>
      </p:sp>
      <p:sp>
        <p:nvSpPr>
          <p:cNvPr id="107" name="Google Shape;107;p2"/>
          <p:cNvSpPr txBox="1"/>
          <p:nvPr/>
        </p:nvSpPr>
        <p:spPr>
          <a:xfrm>
            <a:off x="1973444" y="6352375"/>
            <a:ext cx="5000700" cy="509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     Department of Computer Science &amp; Engineering</a:t>
            </a:r>
            <a:endParaRPr sz="1800" b="1" i="0" u="none" strike="noStrike" cap="none">
              <a:solidFill>
                <a:schemeClr val="lt1"/>
              </a:solidFill>
              <a:latin typeface="Calibri"/>
              <a:ea typeface="Calibri"/>
              <a:cs typeface="Calibri"/>
              <a:sym typeface="Calibri"/>
            </a:endParaRPr>
          </a:p>
        </p:txBody>
      </p:sp>
      <p:sp>
        <p:nvSpPr>
          <p:cNvPr id="108" name="Google Shape;108;p2"/>
          <p:cNvSpPr/>
          <p:nvPr/>
        </p:nvSpPr>
        <p:spPr>
          <a:xfrm>
            <a:off x="457200" y="2723535"/>
            <a:ext cx="8548564" cy="192712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a:buNone/>
            </a:pPr>
            <a:r>
              <a:rPr lang="en-US" sz="2800" b="1" i="0" u="none" strike="noStrike" cap="none" dirty="0">
                <a:solidFill>
                  <a:schemeClr val="dk1"/>
                </a:solidFill>
                <a:latin typeface="Times New Roman"/>
                <a:ea typeface="Times New Roman"/>
                <a:cs typeface="Times New Roman"/>
                <a:sym typeface="Times New Roman"/>
              </a:rPr>
              <a:t>CENTRALISED PLATFORM FOR ACADEMIC</a:t>
            </a:r>
          </a:p>
          <a:p>
            <a:pPr marL="0" marR="0" lvl="0" indent="0" algn="ctr" rtl="0">
              <a:lnSpc>
                <a:spcPct val="100000"/>
              </a:lnSpc>
              <a:spcBef>
                <a:spcPts val="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RESOURCES IN ANDHRA PRADESH</a:t>
            </a:r>
            <a:endParaRPr lang="en-US" sz="2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p:nvPr/>
        </p:nvSpPr>
        <p:spPr>
          <a:xfrm>
            <a:off x="1214414" y="14840"/>
            <a:ext cx="7715304" cy="84239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CONTENTS</a:t>
            </a:r>
            <a:endParaRPr sz="1400" b="0" i="0" u="none" strike="noStrike" cap="none">
              <a:solidFill>
                <a:srgbClr val="000000"/>
              </a:solidFill>
              <a:latin typeface="Arial"/>
              <a:ea typeface="Arial"/>
              <a:cs typeface="Arial"/>
              <a:sym typeface="Arial"/>
            </a:endParaRPr>
          </a:p>
        </p:txBody>
      </p:sp>
      <p:sp>
        <p:nvSpPr>
          <p:cNvPr id="115" name="Google Shape;115;p3"/>
          <p:cNvSpPr/>
          <p:nvPr/>
        </p:nvSpPr>
        <p:spPr>
          <a:xfrm>
            <a:off x="0" y="6572272"/>
            <a:ext cx="9144000" cy="28572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3"/>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117" name="Google Shape;117;p3"/>
          <p:cNvSpPr txBox="1">
            <a:spLocks noGrp="1"/>
          </p:cNvSpPr>
          <p:nvPr>
            <p:ph type="dt" idx="10"/>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endParaRPr dirty="0"/>
          </a:p>
        </p:txBody>
      </p:sp>
      <p:sp>
        <p:nvSpPr>
          <p:cNvPr id="118" name="Google Shape;118;p3"/>
          <p:cNvSpPr txBox="1">
            <a:spLocks noGrp="1"/>
          </p:cNvSpPr>
          <p:nvPr>
            <p:ph type="sldNum" idx="12"/>
          </p:nvPr>
        </p:nvSpPr>
        <p:spPr>
          <a:xfrm>
            <a:off x="6724680" y="6500834"/>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3</a:t>
            </a:fld>
            <a:endParaRPr sz="1800" b="1">
              <a:solidFill>
                <a:schemeClr val="lt1"/>
              </a:solidFill>
            </a:endParaRPr>
          </a:p>
        </p:txBody>
      </p:sp>
      <p:sp>
        <p:nvSpPr>
          <p:cNvPr id="119" name="Google Shape;119;p3"/>
          <p:cNvSpPr txBox="1">
            <a:spLocks noGrp="1"/>
          </p:cNvSpPr>
          <p:nvPr>
            <p:ph type="ftr" idx="11"/>
          </p:nvPr>
        </p:nvSpPr>
        <p:spPr>
          <a:xfrm>
            <a:off x="1928800" y="6500825"/>
            <a:ext cx="5167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120" name="Google Shape;120;p3"/>
          <p:cNvSpPr txBox="1"/>
          <p:nvPr/>
        </p:nvSpPr>
        <p:spPr>
          <a:xfrm>
            <a:off x="1502500" y="1219200"/>
            <a:ext cx="6150300" cy="52937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600"/>
              <a:buFont typeface="Noto Sans Symbols"/>
              <a:buChar char="✔"/>
            </a:pPr>
            <a:r>
              <a:rPr lang="en-US" sz="2600" b="0" i="0" u="none" strike="noStrike" cap="none" dirty="0">
                <a:solidFill>
                  <a:schemeClr val="dk1"/>
                </a:solidFill>
                <a:latin typeface="Calibri"/>
                <a:ea typeface="Calibri"/>
                <a:cs typeface="Calibri"/>
                <a:sym typeface="Calibri"/>
              </a:rPr>
              <a:t> </a:t>
            </a:r>
            <a:r>
              <a:rPr lang="en-US" sz="2600" b="0" i="0" u="none" strike="noStrike" cap="none" dirty="0">
                <a:solidFill>
                  <a:schemeClr val="dk1"/>
                </a:solidFill>
                <a:latin typeface="Times New Roman"/>
                <a:ea typeface="Times New Roman"/>
                <a:cs typeface="Times New Roman"/>
                <a:sym typeface="Times New Roman"/>
              </a:rPr>
              <a:t>Title</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600"/>
              <a:buFont typeface="Calibri"/>
              <a:buChar char="✔"/>
            </a:pPr>
            <a:r>
              <a:rPr lang="en-US" sz="2600" b="0" i="0" u="none" strike="noStrike" cap="none" dirty="0">
                <a:solidFill>
                  <a:schemeClr val="dk1"/>
                </a:solidFill>
                <a:latin typeface="Calibri"/>
                <a:ea typeface="Calibri"/>
                <a:cs typeface="Calibri"/>
                <a:sym typeface="Calibri"/>
              </a:rPr>
              <a:t> </a:t>
            </a:r>
            <a:r>
              <a:rPr lang="en-US" sz="2600" b="0" i="0" u="none" strike="noStrike" cap="none" dirty="0">
                <a:solidFill>
                  <a:schemeClr val="dk1"/>
                </a:solidFill>
                <a:latin typeface="Times New Roman"/>
                <a:ea typeface="Times New Roman"/>
                <a:cs typeface="Times New Roman"/>
                <a:sym typeface="Times New Roman"/>
              </a:rPr>
              <a:t>Abstract</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600"/>
              <a:buFont typeface="Calibri"/>
              <a:buChar char="✔"/>
            </a:pPr>
            <a:r>
              <a:rPr lang="en-US" sz="2600" b="0" i="0" u="none" strike="noStrike" cap="none" dirty="0">
                <a:solidFill>
                  <a:schemeClr val="dk1"/>
                </a:solidFill>
                <a:latin typeface="Calibri"/>
                <a:ea typeface="Calibri"/>
                <a:cs typeface="Calibri"/>
                <a:sym typeface="Calibri"/>
              </a:rPr>
              <a:t> </a:t>
            </a:r>
            <a:r>
              <a:rPr lang="en-US" sz="2600" b="0" i="0" u="none" strike="noStrike" cap="none" dirty="0">
                <a:solidFill>
                  <a:schemeClr val="dk1"/>
                </a:solidFill>
                <a:latin typeface="Times New Roman"/>
                <a:ea typeface="Times New Roman"/>
                <a:cs typeface="Times New Roman"/>
                <a:sym typeface="Times New Roman"/>
              </a:rPr>
              <a:t>Introduction</a:t>
            </a:r>
          </a:p>
          <a:p>
            <a:pPr marL="0" marR="0" lvl="0" indent="0" algn="l" rtl="0">
              <a:lnSpc>
                <a:spcPct val="100000"/>
              </a:lnSpc>
              <a:spcBef>
                <a:spcPts val="0"/>
              </a:spcBef>
              <a:spcAft>
                <a:spcPts val="0"/>
              </a:spcAft>
              <a:buClr>
                <a:schemeClr val="dk1"/>
              </a:buClr>
              <a:buSzPts val="2600"/>
              <a:buFont typeface="Calibri"/>
              <a:buChar char="✔"/>
            </a:pPr>
            <a:r>
              <a:rPr lang="en-US" sz="2600" b="0" i="0" u="none" strike="noStrike" cap="none" dirty="0">
                <a:solidFill>
                  <a:schemeClr val="dk1"/>
                </a:solidFill>
                <a:latin typeface="Times New Roman"/>
                <a:ea typeface="Times New Roman"/>
                <a:cs typeface="Times New Roman"/>
                <a:sym typeface="Times New Roman"/>
              </a:rPr>
              <a:t>Literature Survey</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600"/>
              <a:buFont typeface="Times New Roman"/>
              <a:buChar char="✔"/>
            </a:pPr>
            <a:r>
              <a:rPr lang="en-US" sz="2600" b="0" i="0" u="none" strike="noStrike" cap="none" dirty="0">
                <a:solidFill>
                  <a:schemeClr val="dk1"/>
                </a:solidFill>
                <a:latin typeface="Times New Roman"/>
                <a:ea typeface="Times New Roman"/>
                <a:cs typeface="Times New Roman"/>
                <a:sym typeface="Times New Roman"/>
              </a:rPr>
              <a:t>Existing System</a:t>
            </a:r>
          </a:p>
          <a:p>
            <a:pPr marL="0" marR="0" lvl="0" indent="0" algn="l" rtl="0">
              <a:lnSpc>
                <a:spcPct val="100000"/>
              </a:lnSpc>
              <a:spcBef>
                <a:spcPts val="0"/>
              </a:spcBef>
              <a:spcAft>
                <a:spcPts val="0"/>
              </a:spcAft>
              <a:buClr>
                <a:schemeClr val="dk1"/>
              </a:buClr>
              <a:buSzPts val="2600"/>
              <a:buFont typeface="Times New Roman"/>
              <a:buChar char="✔"/>
            </a:pPr>
            <a:r>
              <a:rPr lang="en-IN" sz="2600" b="0" i="0" u="none" strike="noStrike" cap="none" dirty="0">
                <a:solidFill>
                  <a:schemeClr val="dk1"/>
                </a:solidFill>
                <a:latin typeface="Times New Roman"/>
                <a:ea typeface="Times New Roman"/>
                <a:cs typeface="Times New Roman"/>
                <a:sym typeface="Times New Roman"/>
              </a:rPr>
              <a:t>Existing system Drawbacks</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600"/>
              <a:buFont typeface="Times New Roman"/>
              <a:buChar char="✔"/>
            </a:pPr>
            <a:r>
              <a:rPr lang="en-US" sz="2600" b="0" i="0" u="none" strike="noStrike" cap="none" dirty="0">
                <a:solidFill>
                  <a:schemeClr val="dk1"/>
                </a:solidFill>
                <a:latin typeface="Times New Roman"/>
                <a:ea typeface="Times New Roman"/>
                <a:cs typeface="Times New Roman"/>
                <a:sym typeface="Times New Roman"/>
              </a:rPr>
              <a:t> Proposed System</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600"/>
              <a:buFont typeface="Times New Roman"/>
              <a:buChar char="✔"/>
            </a:pPr>
            <a:r>
              <a:rPr lang="en-US" sz="2600" b="0" i="0" u="none" strike="noStrike" cap="none" dirty="0">
                <a:solidFill>
                  <a:schemeClr val="dk1"/>
                </a:solidFill>
                <a:latin typeface="Times New Roman"/>
                <a:ea typeface="Times New Roman"/>
                <a:cs typeface="Times New Roman"/>
                <a:sym typeface="Times New Roman"/>
              </a:rPr>
              <a:t> System Architecture</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600"/>
              <a:buFont typeface="Times New Roman"/>
              <a:buChar char="✔"/>
            </a:pPr>
            <a:r>
              <a:rPr lang="en-US" sz="2600" b="0" i="0" u="none" strike="noStrike" cap="none" dirty="0">
                <a:solidFill>
                  <a:schemeClr val="dk1"/>
                </a:solidFill>
                <a:latin typeface="Times New Roman"/>
                <a:ea typeface="Times New Roman"/>
                <a:cs typeface="Times New Roman"/>
                <a:sym typeface="Times New Roman"/>
              </a:rPr>
              <a:t> Proposed Methodology</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600"/>
              <a:buFont typeface="Times New Roman"/>
              <a:buChar char="✔"/>
            </a:pPr>
            <a:r>
              <a:rPr lang="en-US" sz="2600" b="0" i="0" u="none" strike="noStrike" cap="none" dirty="0">
                <a:solidFill>
                  <a:schemeClr val="dk1"/>
                </a:solidFill>
                <a:latin typeface="Times New Roman"/>
                <a:ea typeface="Times New Roman"/>
                <a:cs typeface="Times New Roman"/>
                <a:sym typeface="Times New Roman"/>
              </a:rPr>
              <a:t> Conclusion</a:t>
            </a:r>
            <a:endParaRPr sz="2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600"/>
              <a:buFont typeface="Calibri"/>
              <a:buChar char="✔"/>
            </a:pPr>
            <a:r>
              <a:rPr lang="en-US" sz="2600" b="0" i="0" u="none" strike="noStrike" cap="none" dirty="0">
                <a:solidFill>
                  <a:schemeClr val="dk1"/>
                </a:solidFill>
                <a:latin typeface="Calibri"/>
                <a:ea typeface="Calibri"/>
                <a:cs typeface="Calibri"/>
                <a:sym typeface="Calibri"/>
              </a:rPr>
              <a:t> References</a:t>
            </a:r>
            <a:endParaRPr sz="26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600"/>
              <a:buFont typeface="Arial"/>
              <a:buNone/>
            </a:pPr>
            <a:endParaRPr sz="2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p:nvPr/>
        </p:nvSpPr>
        <p:spPr>
          <a:xfrm>
            <a:off x="1214414" y="14840"/>
            <a:ext cx="7715304" cy="84239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ABSTRACT</a:t>
            </a:r>
            <a:endParaRPr sz="1400" b="0" i="0" u="none" strike="noStrike" cap="none">
              <a:solidFill>
                <a:srgbClr val="000000"/>
              </a:solidFill>
              <a:latin typeface="Arial"/>
              <a:ea typeface="Arial"/>
              <a:cs typeface="Arial"/>
              <a:sym typeface="Arial"/>
            </a:endParaRPr>
          </a:p>
        </p:txBody>
      </p:sp>
      <p:sp>
        <p:nvSpPr>
          <p:cNvPr id="127" name="Google Shape;127;p4"/>
          <p:cNvSpPr/>
          <p:nvPr/>
        </p:nvSpPr>
        <p:spPr>
          <a:xfrm>
            <a:off x="0" y="6572272"/>
            <a:ext cx="9144000" cy="28572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8" name="Google Shape;128;p4"/>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129" name="Google Shape;129;p4"/>
          <p:cNvSpPr txBox="1">
            <a:spLocks noGrp="1"/>
          </p:cNvSpPr>
          <p:nvPr>
            <p:ph type="dt" idx="10"/>
          </p:nvPr>
        </p:nvSpPr>
        <p:spPr>
          <a:xfrm>
            <a:off x="142844" y="6572272"/>
            <a:ext cx="2133600" cy="29207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endParaRPr dirty="0"/>
          </a:p>
        </p:txBody>
      </p:sp>
      <p:sp>
        <p:nvSpPr>
          <p:cNvPr id="130" name="Google Shape;130;p4"/>
          <p:cNvSpPr txBox="1">
            <a:spLocks noGrp="1"/>
          </p:cNvSpPr>
          <p:nvPr>
            <p:ph type="sldNum" idx="12"/>
          </p:nvPr>
        </p:nvSpPr>
        <p:spPr>
          <a:xfrm>
            <a:off x="6724680" y="6500834"/>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4</a:t>
            </a:fld>
            <a:endParaRPr sz="1800" b="1">
              <a:solidFill>
                <a:schemeClr val="lt1"/>
              </a:solidFill>
            </a:endParaRPr>
          </a:p>
        </p:txBody>
      </p:sp>
      <p:sp>
        <p:nvSpPr>
          <p:cNvPr id="131" name="Google Shape;131;p4"/>
          <p:cNvSpPr txBox="1">
            <a:spLocks noGrp="1"/>
          </p:cNvSpPr>
          <p:nvPr>
            <p:ph type="ftr" idx="11"/>
          </p:nvPr>
        </p:nvSpPr>
        <p:spPr>
          <a:xfrm>
            <a:off x="1928794" y="6500834"/>
            <a:ext cx="50006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Department of Computer Science &amp; Engineering</a:t>
            </a:r>
            <a:endParaRPr sz="1800" b="1">
              <a:solidFill>
                <a:schemeClr val="lt1"/>
              </a:solidFill>
            </a:endParaRPr>
          </a:p>
        </p:txBody>
      </p:sp>
      <p:sp>
        <p:nvSpPr>
          <p:cNvPr id="132" name="Google Shape;132;p4"/>
          <p:cNvSpPr/>
          <p:nvPr/>
        </p:nvSpPr>
        <p:spPr>
          <a:xfrm>
            <a:off x="201538" y="1002891"/>
            <a:ext cx="8867817" cy="517176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2400" b="0" i="0" u="none" strike="noStrike" cap="none" dirty="0">
                <a:solidFill>
                  <a:schemeClr val="dk1"/>
                </a:solidFill>
                <a:latin typeface="Times New Roman"/>
                <a:ea typeface="Times New Roman"/>
                <a:cs typeface="Times New Roman"/>
                <a:sym typeface="Times New Roman"/>
              </a:rPr>
              <a:t>This project focuses on developing a centralized platform for academic resources in Andhra Pradesh, designed to streamline access to research institutions, academic resources, and relevant field sites within the state. The platform will facilitate the identification of optimal research locations, provide access to academic databases, and ensure that researchers can easily connect with valuable resources like local libraries, universities, and research </a:t>
            </a:r>
            <a:r>
              <a:rPr lang="en-US" sz="2400" b="0" i="0" u="none" strike="noStrike" cap="none" dirty="0" err="1">
                <a:solidFill>
                  <a:schemeClr val="dk1"/>
                </a:solidFill>
                <a:latin typeface="Times New Roman"/>
                <a:ea typeface="Times New Roman"/>
                <a:cs typeface="Times New Roman"/>
                <a:sym typeface="Times New Roman"/>
              </a:rPr>
              <a:t>organizations.The</a:t>
            </a:r>
            <a:r>
              <a:rPr lang="en-US" sz="2400" b="0" i="0" u="none" strike="noStrike" cap="none" dirty="0">
                <a:solidFill>
                  <a:schemeClr val="dk1"/>
                </a:solidFill>
                <a:latin typeface="Times New Roman"/>
                <a:ea typeface="Times New Roman"/>
                <a:cs typeface="Times New Roman"/>
                <a:sym typeface="Times New Roman"/>
              </a:rPr>
              <a:t> platform aims to support both academic researchers and independent professionals by centralizing research opportunities and field sites. Key features include location-based recommendations for research, curated resource lists, and real-time collaboration opportunities, ensuring a user-friendly experience for researchers across various disciplines. The project ultimately seeks to empower the academic community in Andhra Pradesh by enhancing access to critical research infrastructure.</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p:nvPr/>
        </p:nvSpPr>
        <p:spPr>
          <a:xfrm>
            <a:off x="1214414" y="14840"/>
            <a:ext cx="7715304" cy="84239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INTRODUCTION</a:t>
            </a:r>
            <a:endParaRPr sz="1400" b="0" i="0" u="none" strike="noStrike" cap="none">
              <a:solidFill>
                <a:srgbClr val="000000"/>
              </a:solidFill>
              <a:latin typeface="Arial"/>
              <a:ea typeface="Arial"/>
              <a:cs typeface="Arial"/>
              <a:sym typeface="Arial"/>
            </a:endParaRPr>
          </a:p>
        </p:txBody>
      </p:sp>
      <p:sp>
        <p:nvSpPr>
          <p:cNvPr id="139" name="Google Shape;139;p5"/>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0" name="Google Shape;140;p5"/>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141" name="Google Shape;141;p5"/>
          <p:cNvSpPr txBox="1">
            <a:spLocks noGrp="1"/>
          </p:cNvSpPr>
          <p:nvPr>
            <p:ph type="dt" idx="10"/>
          </p:nvPr>
        </p:nvSpPr>
        <p:spPr>
          <a:xfrm>
            <a:off x="142844" y="6572272"/>
            <a:ext cx="2133600" cy="29207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142" name="Google Shape;142;p5"/>
          <p:cNvSpPr txBox="1">
            <a:spLocks noGrp="1"/>
          </p:cNvSpPr>
          <p:nvPr>
            <p:ph type="sldNum" idx="12"/>
          </p:nvPr>
        </p:nvSpPr>
        <p:spPr>
          <a:xfrm>
            <a:off x="6724680" y="650082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5</a:t>
            </a:fld>
            <a:endParaRPr sz="1800" b="1">
              <a:solidFill>
                <a:schemeClr val="lt1"/>
              </a:solidFill>
            </a:endParaRPr>
          </a:p>
        </p:txBody>
      </p:sp>
      <p:sp>
        <p:nvSpPr>
          <p:cNvPr id="143" name="Google Shape;143;p5"/>
          <p:cNvSpPr txBox="1">
            <a:spLocks noGrp="1"/>
          </p:cNvSpPr>
          <p:nvPr>
            <p:ph type="ftr" idx="11"/>
          </p:nvPr>
        </p:nvSpPr>
        <p:spPr>
          <a:xfrm>
            <a:off x="2097575" y="6500825"/>
            <a:ext cx="50133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144" name="Google Shape;144;p5"/>
          <p:cNvSpPr/>
          <p:nvPr/>
        </p:nvSpPr>
        <p:spPr>
          <a:xfrm>
            <a:off x="709127" y="1245996"/>
            <a:ext cx="8149200" cy="5253252"/>
          </a:xfrm>
          <a:prstGeom prst="rect">
            <a:avLst/>
          </a:prstGeom>
          <a:noFill/>
          <a:ln>
            <a:noFill/>
          </a:ln>
        </p:spPr>
        <p:txBody>
          <a:bodyPr spcFirstLastPara="1" wrap="square" lIns="91425" tIns="45700" rIns="91425" bIns="45700" anchor="t" anchorCtr="0">
            <a:noAutofit/>
          </a:bodyPr>
          <a:lstStyle/>
          <a:p>
            <a:pPr marL="457200" indent="-457200">
              <a:buFont typeface="Wingdings" panose="05000000000000000000" pitchFamily="2" charset="2"/>
              <a:buChar char="Ø"/>
            </a:pPr>
            <a:r>
              <a:rPr lang="en-US" sz="2000" dirty="0"/>
              <a:t>Importance of research in driving socio-economic growth in AP.</a:t>
            </a:r>
          </a:p>
          <a:p>
            <a:pPr marL="457200" indent="-457200">
              <a:buFont typeface="Wingdings" panose="05000000000000000000" pitchFamily="2" charset="2"/>
              <a:buChar char="Ø"/>
            </a:pPr>
            <a:r>
              <a:rPr lang="en-US" sz="2000" dirty="0"/>
              <a:t>Current landscape of research and academic institutions in Andhra Pradesh.</a:t>
            </a:r>
          </a:p>
          <a:p>
            <a:pPr marL="457200" indent="-457200">
              <a:buFont typeface="Wingdings" panose="05000000000000000000" pitchFamily="2" charset="2"/>
              <a:buChar char="Ø"/>
            </a:pPr>
            <a:r>
              <a:rPr lang="en-US" sz="2000" dirty="0"/>
              <a:t>Challenges faced by researchers in accessing resources and suitable research locations.</a:t>
            </a:r>
          </a:p>
          <a:p>
            <a:pPr marL="457200" indent="-457200">
              <a:buFont typeface="Wingdings" panose="05000000000000000000" pitchFamily="2" charset="2"/>
              <a:buChar char="Ø"/>
            </a:pPr>
            <a:r>
              <a:rPr lang="en-US" sz="2000" dirty="0"/>
              <a:t>Objective: To create an integrated platform to streamline research efforts</a:t>
            </a:r>
            <a:r>
              <a:rPr lang="en-US" sz="2800" dirty="0"/>
              <a:t>.</a:t>
            </a:r>
          </a:p>
          <a:p>
            <a:pPr marL="457200" indent="-457200">
              <a:buFont typeface="Wingdings" panose="05000000000000000000" pitchFamily="2" charset="2"/>
              <a:buChar char="Ø"/>
            </a:pPr>
            <a:r>
              <a:rPr lang="en-US" sz="2000" dirty="0"/>
              <a:t>The project aims to support both academic researchers and independent professionals in the state.</a:t>
            </a:r>
          </a:p>
          <a:p>
            <a:pPr marL="457200" indent="-457200">
              <a:buFont typeface="Wingdings" panose="05000000000000000000" pitchFamily="2" charset="2"/>
              <a:buChar char="Ø"/>
            </a:pPr>
            <a:r>
              <a:rPr lang="en-US" sz="2000" dirty="0"/>
              <a:t>The platform will also serve as a knowledge-sharing space, allowing experienced researchers to provide insights and reviews on institutions and locations</a:t>
            </a:r>
            <a:r>
              <a:rPr lang="en-US" sz="2800" dirty="0"/>
              <a:t>.</a:t>
            </a:r>
          </a:p>
          <a:p>
            <a:pPr marL="457200" indent="-457200">
              <a:buFont typeface="Wingdings" panose="05000000000000000000" pitchFamily="2" charset="2"/>
              <a:buChar char="Ø"/>
            </a:pPr>
            <a:r>
              <a:rPr lang="en-US" sz="2000" dirty="0"/>
              <a:t>Encouraging collaboration between institutions, industries, and researchers through the web platform.</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564863b4a4_0_82"/>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INTRODUCTION</a:t>
            </a:r>
            <a:endParaRPr sz="1400" b="0" i="0" u="none" strike="noStrike" cap="none">
              <a:solidFill>
                <a:srgbClr val="000000"/>
              </a:solidFill>
              <a:latin typeface="Arial"/>
              <a:ea typeface="Arial"/>
              <a:cs typeface="Arial"/>
              <a:sym typeface="Arial"/>
            </a:endParaRPr>
          </a:p>
        </p:txBody>
      </p:sp>
      <p:sp>
        <p:nvSpPr>
          <p:cNvPr id="150" name="Google Shape;150;g1564863b4a4_0_82"/>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1" name="Google Shape;151;g1564863b4a4_0_82"/>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152" name="Google Shape;152;g1564863b4a4_0_82"/>
          <p:cNvSpPr txBox="1"/>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400" b="0" i="0" u="none" strike="noStrike" cap="none" dirty="0">
              <a:solidFill>
                <a:srgbClr val="000000"/>
              </a:solidFill>
              <a:latin typeface="Arial"/>
              <a:ea typeface="Arial"/>
              <a:cs typeface="Arial"/>
              <a:sym typeface="Arial"/>
            </a:endParaRPr>
          </a:p>
        </p:txBody>
      </p:sp>
      <p:sp>
        <p:nvSpPr>
          <p:cNvPr id="153" name="Google Shape;153;g1564863b4a4_0_82"/>
          <p:cNvSpPr txBox="1"/>
          <p:nvPr/>
        </p:nvSpPr>
        <p:spPr>
          <a:xfrm>
            <a:off x="6724680" y="6500834"/>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1" i="0" u="none" strike="noStrike" cap="none">
                <a:solidFill>
                  <a:schemeClr val="lt1"/>
                </a:solidFill>
                <a:latin typeface="Calibri"/>
                <a:ea typeface="Calibri"/>
                <a:cs typeface="Calibri"/>
                <a:sym typeface="Calibri"/>
              </a:rPr>
              <a:t>6</a:t>
            </a:fld>
            <a:endParaRPr sz="1800" b="1" i="0" u="none" strike="noStrike" cap="none">
              <a:solidFill>
                <a:schemeClr val="lt1"/>
              </a:solidFill>
              <a:latin typeface="Calibri"/>
              <a:ea typeface="Calibri"/>
              <a:cs typeface="Calibri"/>
              <a:sym typeface="Calibri"/>
            </a:endParaRPr>
          </a:p>
        </p:txBody>
      </p:sp>
      <p:sp>
        <p:nvSpPr>
          <p:cNvPr id="154" name="Google Shape;154;g1564863b4a4_0_82"/>
          <p:cNvSpPr txBox="1"/>
          <p:nvPr/>
        </p:nvSpPr>
        <p:spPr>
          <a:xfrm>
            <a:off x="1928794" y="6500834"/>
            <a:ext cx="5000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Department of Computer Science &amp; Engineering</a:t>
            </a:r>
            <a:endParaRPr sz="1800" b="1" i="0" u="none" strike="noStrike" cap="none">
              <a:solidFill>
                <a:schemeClr val="lt1"/>
              </a:solidFill>
              <a:latin typeface="Calibri"/>
              <a:ea typeface="Calibri"/>
              <a:cs typeface="Calibri"/>
              <a:sym typeface="Calibri"/>
            </a:endParaRPr>
          </a:p>
        </p:txBody>
      </p:sp>
      <p:sp>
        <p:nvSpPr>
          <p:cNvPr id="155" name="Google Shape;155;g1564863b4a4_0_82"/>
          <p:cNvSpPr/>
          <p:nvPr/>
        </p:nvSpPr>
        <p:spPr>
          <a:xfrm>
            <a:off x="681135" y="1181687"/>
            <a:ext cx="8248500" cy="4653600"/>
          </a:xfrm>
          <a:prstGeom prst="rect">
            <a:avLst/>
          </a:prstGeom>
          <a:noFill/>
          <a:ln>
            <a:noFill/>
          </a:ln>
        </p:spPr>
        <p:txBody>
          <a:bodyPr spcFirstLastPara="1" wrap="square" lIns="91425" tIns="45700" rIns="91425" bIns="45700" anchor="t" anchorCtr="0">
            <a:noAutofit/>
          </a:bodyPr>
          <a:lstStyle/>
          <a:p>
            <a:pPr marL="457200" marR="10429" lvl="0" indent="-355600" algn="just" rtl="0">
              <a:lnSpc>
                <a:spcPct val="115000"/>
              </a:lnSpc>
              <a:spcBef>
                <a:spcPts val="0"/>
              </a:spcBef>
              <a:spcAft>
                <a:spcPts val="0"/>
              </a:spcAft>
              <a:buClr>
                <a:schemeClr val="dk1"/>
              </a:buClr>
              <a:buSzPts val="2000"/>
              <a:buFont typeface="Times New Roman"/>
              <a:buChar char="⮚"/>
            </a:pPr>
            <a:r>
              <a:rPr lang="en-US" sz="2000" dirty="0"/>
              <a:t>Andhra Pradesh has diverse geographic and climatic zones, making it suitable for various types of research (e.g., agriculture, marine studies, technology).</a:t>
            </a:r>
            <a:endParaRPr lang="en-US" sz="2000" dirty="0">
              <a:solidFill>
                <a:schemeClr val="dk1"/>
              </a:solidFill>
              <a:latin typeface="Times New Roman"/>
              <a:cs typeface="Times New Roman"/>
              <a:sym typeface="Times New Roman"/>
            </a:endParaRPr>
          </a:p>
          <a:p>
            <a:pPr marL="457200" marR="10429" lvl="0" indent="-355600" algn="just" rtl="0">
              <a:lnSpc>
                <a:spcPct val="115000"/>
              </a:lnSpc>
              <a:spcBef>
                <a:spcPts val="0"/>
              </a:spcBef>
              <a:spcAft>
                <a:spcPts val="0"/>
              </a:spcAft>
              <a:buClr>
                <a:schemeClr val="dk1"/>
              </a:buClr>
              <a:buSzPts val="2000"/>
              <a:buFont typeface="Times New Roman"/>
              <a:buChar char="⮚"/>
            </a:pPr>
            <a:r>
              <a:rPr lang="en-US" sz="2000" dirty="0"/>
              <a:t>Researchers often face challenges in identifying optimal research locations without prior knowledge of the region.</a:t>
            </a:r>
          </a:p>
          <a:p>
            <a:pPr marL="457200" marR="10429" lvl="0" indent="-355600" algn="just" rtl="0">
              <a:lnSpc>
                <a:spcPct val="115000"/>
              </a:lnSpc>
              <a:spcBef>
                <a:spcPts val="0"/>
              </a:spcBef>
              <a:spcAft>
                <a:spcPts val="0"/>
              </a:spcAft>
              <a:buClr>
                <a:schemeClr val="dk1"/>
              </a:buClr>
              <a:buSzPts val="2000"/>
              <a:buFont typeface="Times New Roman"/>
              <a:buChar char="⮚"/>
            </a:pPr>
            <a:r>
              <a:rPr lang="en-US" sz="2000" dirty="0"/>
              <a:t>The rise of digital platforms provides an opportunity to centralize and streamline research information</a:t>
            </a:r>
            <a:r>
              <a:rPr lang="en-US" sz="2800" dirty="0"/>
              <a:t>.</a:t>
            </a:r>
            <a:endParaRPr sz="20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564863b4a4_0_82"/>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Calibri"/>
                <a:ea typeface="Calibri"/>
                <a:cs typeface="Calibri"/>
                <a:sym typeface="Calibri"/>
              </a:rPr>
              <a:t>LITERATURE SURVEY</a:t>
            </a:r>
            <a:endParaRPr sz="1400" b="0" i="0" u="none" strike="noStrike" cap="none" dirty="0">
              <a:solidFill>
                <a:srgbClr val="000000"/>
              </a:solidFill>
              <a:latin typeface="Arial"/>
              <a:ea typeface="Arial"/>
              <a:cs typeface="Arial"/>
              <a:sym typeface="Arial"/>
            </a:endParaRPr>
          </a:p>
        </p:txBody>
      </p:sp>
      <p:sp>
        <p:nvSpPr>
          <p:cNvPr id="150" name="Google Shape;150;g1564863b4a4_0_82"/>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1" name="Google Shape;151;g1564863b4a4_0_82"/>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152" name="Google Shape;152;g1564863b4a4_0_82"/>
          <p:cNvSpPr txBox="1"/>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400" b="0" i="0" u="none" strike="noStrike" cap="none" dirty="0">
              <a:solidFill>
                <a:srgbClr val="000000"/>
              </a:solidFill>
              <a:latin typeface="Arial"/>
              <a:ea typeface="Arial"/>
              <a:cs typeface="Arial"/>
              <a:sym typeface="Arial"/>
            </a:endParaRPr>
          </a:p>
        </p:txBody>
      </p:sp>
      <p:sp>
        <p:nvSpPr>
          <p:cNvPr id="153" name="Google Shape;153;g1564863b4a4_0_82"/>
          <p:cNvSpPr txBox="1"/>
          <p:nvPr/>
        </p:nvSpPr>
        <p:spPr>
          <a:xfrm>
            <a:off x="6724680" y="6500834"/>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1" i="0" u="none" strike="noStrike" cap="none">
                <a:solidFill>
                  <a:schemeClr val="lt1"/>
                </a:solidFill>
                <a:latin typeface="Calibri"/>
                <a:ea typeface="Calibri"/>
                <a:cs typeface="Calibri"/>
                <a:sym typeface="Calibri"/>
              </a:rPr>
              <a:t>7</a:t>
            </a:fld>
            <a:endParaRPr sz="1800" b="1" i="0" u="none" strike="noStrike" cap="none">
              <a:solidFill>
                <a:schemeClr val="lt1"/>
              </a:solidFill>
              <a:latin typeface="Calibri"/>
              <a:ea typeface="Calibri"/>
              <a:cs typeface="Calibri"/>
              <a:sym typeface="Calibri"/>
            </a:endParaRPr>
          </a:p>
        </p:txBody>
      </p:sp>
      <p:sp>
        <p:nvSpPr>
          <p:cNvPr id="154" name="Google Shape;154;g1564863b4a4_0_82"/>
          <p:cNvSpPr txBox="1"/>
          <p:nvPr/>
        </p:nvSpPr>
        <p:spPr>
          <a:xfrm>
            <a:off x="1928794" y="6500834"/>
            <a:ext cx="5000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Department of Computer Science &amp; Engineering</a:t>
            </a:r>
            <a:endParaRPr sz="1800" b="1" i="0" u="none" strike="noStrike" cap="none">
              <a:solidFill>
                <a:schemeClr val="lt1"/>
              </a:solidFill>
              <a:latin typeface="Calibri"/>
              <a:ea typeface="Calibri"/>
              <a:cs typeface="Calibri"/>
              <a:sym typeface="Calibri"/>
            </a:endParaRPr>
          </a:p>
        </p:txBody>
      </p:sp>
      <p:sp>
        <p:nvSpPr>
          <p:cNvPr id="155" name="Google Shape;155;g1564863b4a4_0_82"/>
          <p:cNvSpPr/>
          <p:nvPr/>
        </p:nvSpPr>
        <p:spPr>
          <a:xfrm>
            <a:off x="275303" y="1042218"/>
            <a:ext cx="8654332" cy="5289755"/>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86379D56-F03A-BC28-FE6A-AA712C00DF9A}"/>
              </a:ext>
            </a:extLst>
          </p:cNvPr>
          <p:cNvPicPr>
            <a:picLocks noChangeAspect="1"/>
          </p:cNvPicPr>
          <p:nvPr/>
        </p:nvPicPr>
        <p:blipFill>
          <a:blip r:embed="rId4"/>
          <a:srcRect l="33696" t="30626" r="18422" b="12957"/>
          <a:stretch/>
        </p:blipFill>
        <p:spPr>
          <a:xfrm>
            <a:off x="1" y="773723"/>
            <a:ext cx="8942462" cy="5727111"/>
          </a:xfrm>
          <a:prstGeom prst="rect">
            <a:avLst/>
          </a:prstGeom>
        </p:spPr>
      </p:pic>
    </p:spTree>
    <p:extLst>
      <p:ext uri="{BB962C8B-B14F-4D97-AF65-F5344CB8AC3E}">
        <p14:creationId xmlns:p14="http://schemas.microsoft.com/office/powerpoint/2010/main" val="187323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564863b4a4_0_82"/>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chemeClr val="lt1"/>
                </a:solidFill>
                <a:latin typeface="Calibri"/>
                <a:ea typeface="Calibri"/>
                <a:cs typeface="Calibri"/>
                <a:sym typeface="Calibri"/>
              </a:rPr>
              <a:t>LITERATURE SURVEY</a:t>
            </a:r>
            <a:endParaRPr sz="1400" b="0" i="0" u="none" strike="noStrike" cap="none" dirty="0">
              <a:solidFill>
                <a:srgbClr val="000000"/>
              </a:solidFill>
              <a:latin typeface="Arial"/>
              <a:ea typeface="Arial"/>
              <a:cs typeface="Arial"/>
              <a:sym typeface="Arial"/>
            </a:endParaRPr>
          </a:p>
        </p:txBody>
      </p:sp>
      <p:sp>
        <p:nvSpPr>
          <p:cNvPr id="150" name="Google Shape;150;g1564863b4a4_0_82"/>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1" name="Google Shape;151;g1564863b4a4_0_82"/>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152" name="Google Shape;152;g1564863b4a4_0_82"/>
          <p:cNvSpPr txBox="1"/>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400" b="0" i="0" u="none" strike="noStrike" cap="none" dirty="0">
              <a:solidFill>
                <a:srgbClr val="000000"/>
              </a:solidFill>
              <a:latin typeface="Arial"/>
              <a:ea typeface="Arial"/>
              <a:cs typeface="Arial"/>
              <a:sym typeface="Arial"/>
            </a:endParaRPr>
          </a:p>
        </p:txBody>
      </p:sp>
      <p:sp>
        <p:nvSpPr>
          <p:cNvPr id="153" name="Google Shape;153;g1564863b4a4_0_82"/>
          <p:cNvSpPr txBox="1"/>
          <p:nvPr/>
        </p:nvSpPr>
        <p:spPr>
          <a:xfrm>
            <a:off x="6724680" y="6500834"/>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1" i="0" u="none" strike="noStrike" cap="none">
                <a:solidFill>
                  <a:schemeClr val="lt1"/>
                </a:solidFill>
                <a:latin typeface="Calibri"/>
                <a:ea typeface="Calibri"/>
                <a:cs typeface="Calibri"/>
                <a:sym typeface="Calibri"/>
              </a:rPr>
              <a:t>8</a:t>
            </a:fld>
            <a:endParaRPr sz="1800" b="1" i="0" u="none" strike="noStrike" cap="none">
              <a:solidFill>
                <a:schemeClr val="lt1"/>
              </a:solidFill>
              <a:latin typeface="Calibri"/>
              <a:ea typeface="Calibri"/>
              <a:cs typeface="Calibri"/>
              <a:sym typeface="Calibri"/>
            </a:endParaRPr>
          </a:p>
        </p:txBody>
      </p:sp>
      <p:sp>
        <p:nvSpPr>
          <p:cNvPr id="154" name="Google Shape;154;g1564863b4a4_0_82"/>
          <p:cNvSpPr txBox="1"/>
          <p:nvPr/>
        </p:nvSpPr>
        <p:spPr>
          <a:xfrm>
            <a:off x="1928794" y="6500834"/>
            <a:ext cx="50007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alibri"/>
                <a:ea typeface="Calibri"/>
                <a:cs typeface="Calibri"/>
                <a:sym typeface="Calibri"/>
              </a:rPr>
              <a:t>Department of Computer Science &amp; Engineering</a:t>
            </a:r>
            <a:endParaRPr sz="1800" b="1" i="0" u="none" strike="noStrike" cap="none">
              <a:solidFill>
                <a:schemeClr val="lt1"/>
              </a:solidFill>
              <a:latin typeface="Calibri"/>
              <a:ea typeface="Calibri"/>
              <a:cs typeface="Calibri"/>
              <a:sym typeface="Calibri"/>
            </a:endParaRPr>
          </a:p>
        </p:txBody>
      </p:sp>
      <p:sp>
        <p:nvSpPr>
          <p:cNvPr id="155" name="Google Shape;155;g1564863b4a4_0_82"/>
          <p:cNvSpPr/>
          <p:nvPr/>
        </p:nvSpPr>
        <p:spPr>
          <a:xfrm>
            <a:off x="275303" y="1042218"/>
            <a:ext cx="8654332" cy="5289755"/>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DBF665A-2CBE-D8C8-EC0C-8D1D706CE479}"/>
              </a:ext>
            </a:extLst>
          </p:cNvPr>
          <p:cNvPicPr>
            <a:picLocks noChangeAspect="1"/>
          </p:cNvPicPr>
          <p:nvPr/>
        </p:nvPicPr>
        <p:blipFill>
          <a:blip r:embed="rId4"/>
          <a:srcRect l="33226" t="31227" r="18817" b="13719"/>
          <a:stretch/>
        </p:blipFill>
        <p:spPr>
          <a:xfrm>
            <a:off x="285720" y="857232"/>
            <a:ext cx="8786791" cy="5706977"/>
          </a:xfrm>
          <a:prstGeom prst="rect">
            <a:avLst/>
          </a:prstGeom>
        </p:spPr>
      </p:pic>
    </p:spTree>
    <p:extLst>
      <p:ext uri="{BB962C8B-B14F-4D97-AF65-F5344CB8AC3E}">
        <p14:creationId xmlns:p14="http://schemas.microsoft.com/office/powerpoint/2010/main" val="51114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f83119d95b_0_34"/>
          <p:cNvSpPr/>
          <p:nvPr/>
        </p:nvSpPr>
        <p:spPr>
          <a:xfrm>
            <a:off x="1214414" y="14840"/>
            <a:ext cx="7715400" cy="842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EXISTING SYSTEM</a:t>
            </a:r>
            <a:endParaRPr sz="1400" b="0" i="0" u="none" strike="noStrike" cap="none">
              <a:solidFill>
                <a:srgbClr val="000000"/>
              </a:solidFill>
              <a:latin typeface="Arial"/>
              <a:ea typeface="Arial"/>
              <a:cs typeface="Arial"/>
              <a:sym typeface="Arial"/>
            </a:endParaRPr>
          </a:p>
        </p:txBody>
      </p:sp>
      <p:sp>
        <p:nvSpPr>
          <p:cNvPr id="217" name="Google Shape;217;g1f83119d95b_0_34"/>
          <p:cNvSpPr/>
          <p:nvPr/>
        </p:nvSpPr>
        <p:spPr>
          <a:xfrm>
            <a:off x="0" y="6572272"/>
            <a:ext cx="9144000" cy="2856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18" name="Google Shape;218;g1f83119d95b_0_34"/>
          <p:cNvPicPr preferRelativeResize="0"/>
          <p:nvPr/>
        </p:nvPicPr>
        <p:blipFill rotWithShape="1">
          <a:blip r:embed="rId3">
            <a:alphaModFix/>
          </a:blip>
          <a:srcRect/>
          <a:stretch/>
        </p:blipFill>
        <p:spPr>
          <a:xfrm>
            <a:off x="201538" y="0"/>
            <a:ext cx="870000" cy="857232"/>
          </a:xfrm>
          <a:prstGeom prst="rect">
            <a:avLst/>
          </a:prstGeom>
          <a:noFill/>
          <a:ln>
            <a:noFill/>
          </a:ln>
        </p:spPr>
      </p:pic>
      <p:sp>
        <p:nvSpPr>
          <p:cNvPr id="219" name="Google Shape;219;g1f83119d95b_0_34"/>
          <p:cNvSpPr txBox="1">
            <a:spLocks noGrp="1"/>
          </p:cNvSpPr>
          <p:nvPr>
            <p:ph type="dt" idx="10"/>
          </p:nvPr>
        </p:nvSpPr>
        <p:spPr>
          <a:xfrm>
            <a:off x="142844" y="6572272"/>
            <a:ext cx="2133600" cy="292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800"/>
              <a:buFont typeface="Arial"/>
              <a:buNone/>
            </a:pPr>
            <a:endParaRPr dirty="0"/>
          </a:p>
        </p:txBody>
      </p:sp>
      <p:sp>
        <p:nvSpPr>
          <p:cNvPr id="220" name="Google Shape;220;g1f83119d95b_0_34"/>
          <p:cNvSpPr txBox="1">
            <a:spLocks noGrp="1"/>
          </p:cNvSpPr>
          <p:nvPr>
            <p:ph type="sldNum" idx="12"/>
          </p:nvPr>
        </p:nvSpPr>
        <p:spPr>
          <a:xfrm>
            <a:off x="6724680" y="6500822"/>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lt1"/>
                </a:solidFill>
              </a:rPr>
              <a:t>9</a:t>
            </a:fld>
            <a:endParaRPr sz="1800" b="1">
              <a:solidFill>
                <a:schemeClr val="lt1"/>
              </a:solidFill>
            </a:endParaRPr>
          </a:p>
        </p:txBody>
      </p:sp>
      <p:sp>
        <p:nvSpPr>
          <p:cNvPr id="221" name="Google Shape;221;g1f83119d95b_0_34"/>
          <p:cNvSpPr txBox="1">
            <a:spLocks noGrp="1"/>
          </p:cNvSpPr>
          <p:nvPr>
            <p:ph type="ftr" idx="11"/>
          </p:nvPr>
        </p:nvSpPr>
        <p:spPr>
          <a:xfrm>
            <a:off x="2097575" y="6500825"/>
            <a:ext cx="50133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lt1"/>
                </a:solidFill>
              </a:rPr>
              <a:t>     Department of Computer Science &amp; Engineering</a:t>
            </a:r>
            <a:endParaRPr sz="1800" b="1">
              <a:solidFill>
                <a:schemeClr val="lt1"/>
              </a:solidFill>
            </a:endParaRPr>
          </a:p>
        </p:txBody>
      </p:sp>
      <p:sp>
        <p:nvSpPr>
          <p:cNvPr id="222" name="Google Shape;222;g1f83119d95b_0_34"/>
          <p:cNvSpPr/>
          <p:nvPr/>
        </p:nvSpPr>
        <p:spPr>
          <a:xfrm>
            <a:off x="709127" y="1237671"/>
            <a:ext cx="8149200" cy="465360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r>
              <a:rPr lang="en-US" sz="2400" dirty="0"/>
              <a:t>Limited digital platforms offering research guidance specific to Andhra Pradesh.</a:t>
            </a:r>
          </a:p>
          <a:p>
            <a:pPr marL="342900" indent="-342900">
              <a:buFont typeface="Wingdings" panose="05000000000000000000" pitchFamily="2" charset="2"/>
              <a:buChar char="Ø"/>
            </a:pPr>
            <a:r>
              <a:rPr lang="en-US" sz="2400" dirty="0"/>
              <a:t>Researchers rely on general search engines or isolated institutional websites.</a:t>
            </a:r>
          </a:p>
          <a:p>
            <a:pPr marL="342900" indent="-342900">
              <a:buFont typeface="Wingdings" panose="05000000000000000000" pitchFamily="2" charset="2"/>
              <a:buChar char="Ø"/>
            </a:pPr>
            <a:r>
              <a:rPr lang="en-US" sz="2400" dirty="0"/>
              <a:t>Difficulty in finding specific locations conducive to various research domains.</a:t>
            </a:r>
          </a:p>
          <a:p>
            <a:pPr marL="342900" indent="-342900">
              <a:buFont typeface="Wingdings" panose="05000000000000000000" pitchFamily="2" charset="2"/>
              <a:buChar char="Ø"/>
            </a:pPr>
            <a:r>
              <a:rPr lang="en-US" sz="2400" dirty="0"/>
              <a:t>No integrated tool that combines institutional data and location-based recommendations.</a:t>
            </a:r>
          </a:p>
          <a:p>
            <a:pPr marL="342900" indent="-342900">
              <a:buFont typeface="Wingdings" panose="05000000000000000000" pitchFamily="2" charset="2"/>
              <a:buChar char="Ø"/>
            </a:pPr>
            <a:r>
              <a:rPr lang="en-US" sz="2400" dirty="0"/>
              <a:t>Lack of a dedicated platform that caters to the unique research needs of Andhra Pradesh’s diverse academic and geographical landscape.</a:t>
            </a:r>
          </a:p>
          <a:p>
            <a:pPr marL="457200" marR="231466" lvl="0" indent="0" algn="just" rtl="0">
              <a:lnSpc>
                <a:spcPct val="96158"/>
              </a:lnSpc>
              <a:spcBef>
                <a:spcPts val="120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1120</Words>
  <Application>Microsoft Office PowerPoint</Application>
  <PresentationFormat>On-screen Show (4:3)</PresentationFormat>
  <Paragraphs>150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Noto Sans Symbols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Nandini Veeranki</cp:lastModifiedBy>
  <cp:revision>9</cp:revision>
  <dcterms:modified xsi:type="dcterms:W3CDTF">2024-10-09T15:25:57Z</dcterms:modified>
</cp:coreProperties>
</file>