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8DBF-C1DF-17E2-7E64-9376123D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3CCD0-D0DD-4AD4-E728-FAB0AE31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D118-D398-7669-5859-8614D3C3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F301-BF8A-2BA4-8DDF-93EFB640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0601-8493-69F9-4B2D-A101211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DCED-0E5B-836B-8CB8-A3EA0133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6A8C6-7649-C1C5-CADD-8F99C59B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DB8A-E920-A0FE-91A4-97655EE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7545-C3FA-3AD3-981D-6FD5BAA8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9EC0-929D-5EF9-179B-D285A144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486E-3C44-F5AA-4279-712A1CD7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82D72-BCCC-1E06-3111-B088E5A70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236B-E68D-BBAF-3104-38F0E990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69E1-D310-9172-2DFF-39787356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D0E3-D9E7-AA0E-B334-6A1EDB4D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F6EE-AEFE-790F-C88E-53152268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AED9-D490-463C-F6A5-7247951A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B67C-BF36-74D2-BBAE-9BA34B4E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C5FC-0490-77EA-3062-F135310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D47D-1D92-BE48-8F14-0903056A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D74A-DB0D-370D-5295-75AA3582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C073-8069-B2C4-B8CC-8D0AAC2F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FE29-F8F6-BE12-4793-31DA3DD3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1246-2824-B843-716C-1AF0968D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EF263-DD28-7EF8-2C32-3ABCE41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9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E61A-AB41-8C54-97B5-4486D2E3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7DBC-BD08-C4C3-971E-EFF46CD2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B526-5EE3-F232-A1DC-C81ABE1F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506E-4EEA-94E6-D2A6-9F931FBF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CAC2-481F-23A1-A25F-61FAC1F9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7665-9EA7-1AA4-5227-8337497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8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4E04-182A-E53E-38B4-329BF2AC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F65F-27DE-4940-6EB5-71E4EE25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7F2EF-22F7-4071-93D5-9E4D1DB29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7C5E7-E379-4009-EBCD-7EF3E5D10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98A3-F45E-8E72-461B-8BCBF93CD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B8AF6-857E-549C-5D4D-8B2CAB4F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038F5-1B4D-FB2D-A991-66693203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5E092-3081-7A71-BC3A-C8EB9744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5F11-7E5E-F7AC-39D6-30D9163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B5125-6CF3-66A0-CDC4-23714561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FAA3-DED3-CC0D-F9D6-948DBCAA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F4713-0000-4FD4-ED4C-5080E66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D1A82-DDBA-22D9-F3F2-93B34129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614E-0CDB-B42A-D046-E07244E5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AD0A-EECE-1942-7D27-26CD4106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6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4516-503D-6AF3-6273-E11C887D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6609-8228-91E0-5E13-7291669C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3C9A0-F5AC-F1AB-472B-0F6563AA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078C-D8DD-750F-596A-A9EC795C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AEDF-7559-A142-4CD8-32EDC2E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38CA-B4BB-F441-7CD9-EEE5E298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1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AD0D-7509-8C9C-4151-B61EE17F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276A8-798C-F708-4DB6-72E0C1EF2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300D-68F7-0FFD-3D57-587449A40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B994-E899-D963-F658-C46DDFFC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1A4B-465E-2303-CF9E-4A8D153B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921C-F60E-A19F-E2C1-EEB938F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4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FFFF00"/>
            </a:gs>
            <a:gs pos="95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251A1-C3B9-3518-65D9-7A149B8E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E65A-3498-9FBC-3097-000C7311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6C18-C494-F8FD-EC68-6C5E9B49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62E2-C1F4-429A-BC8A-9B8742C5C59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7014-7E28-87BD-6E09-EBA2D4158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EEC-7B26-2E00-18CA-2A5FD811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1392-4EFD-43D3-82D0-77D9E0555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095703-FFCE-F0BA-7609-E7705B489BEF}"/>
              </a:ext>
            </a:extLst>
          </p:cNvPr>
          <p:cNvSpPr txBox="1"/>
          <p:nvPr/>
        </p:nvSpPr>
        <p:spPr>
          <a:xfrm>
            <a:off x="667473" y="1469985"/>
            <a:ext cx="108570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E75B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856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856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Blinkit's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856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performance, customer satisfaction, and inventory distribution to identify key insights and opportunities for optimization using various KPIs and visualizations in Power BI.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 revenue generated from all items sold.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 revenue per sale.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total count of different items sold.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Blinkit Images – Browse 68 Stock Photos, Vectors, and Video | Adobe Stock">
            <a:extLst>
              <a:ext uri="{FF2B5EF4-FFF2-40B4-BE49-F238E27FC236}">
                <a16:creationId xmlns:a16="http://schemas.microsoft.com/office/drawing/2014/main" id="{691BA51A-1410-FF45-A55B-00F2E0AB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45" y="128769"/>
            <a:ext cx="1849819" cy="142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12C64-BA10-A495-CD92-2A3EA017DA66}"/>
              </a:ext>
            </a:extLst>
          </p:cNvPr>
          <p:cNvSpPr txBox="1"/>
          <p:nvPr/>
        </p:nvSpPr>
        <p:spPr>
          <a:xfrm>
            <a:off x="2882096" y="128769"/>
            <a:ext cx="5432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US" altLang="en-US" sz="44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4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87B0D3-8346-263B-68BA-C91DDE9E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147" y="5983147"/>
            <a:ext cx="874853" cy="8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inkit Images – Browse 68 Stock Photos, Vectors, and Video | Adobe Stock">
            <a:extLst>
              <a:ext uri="{FF2B5EF4-FFF2-40B4-BE49-F238E27FC236}">
                <a16:creationId xmlns:a16="http://schemas.microsoft.com/office/drawing/2014/main" id="{3D85406E-1C27-8C5C-9877-5329E847C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45" y="128769"/>
            <a:ext cx="1849819" cy="142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9C6B45-2908-053D-909B-AA3341D560C2}"/>
              </a:ext>
            </a:extLst>
          </p:cNvPr>
          <p:cNvSpPr txBox="1"/>
          <p:nvPr/>
        </p:nvSpPr>
        <p:spPr>
          <a:xfrm>
            <a:off x="3634451" y="95040"/>
            <a:ext cx="3703899" cy="400110"/>
          </a:xfrm>
          <a:prstGeom prst="rect">
            <a:avLst/>
          </a:prstGeom>
          <a:solidFill>
            <a:srgbClr val="92D050">
              <a:alpha val="0"/>
            </a:srgbClr>
          </a:solidFill>
          <a:ln w="3175" cmpd="dbl">
            <a:solidFill>
              <a:srgbClr val="92D050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217A3-7435-2C23-8326-CDF4BB68397F}"/>
              </a:ext>
            </a:extLst>
          </p:cNvPr>
          <p:cNvSpPr txBox="1"/>
          <p:nvPr/>
        </p:nvSpPr>
        <p:spPr>
          <a:xfrm>
            <a:off x="239210" y="495150"/>
            <a:ext cx="283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Chart’s Requirement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528B9-7727-8CB7-400C-31BA7C7E9100}"/>
              </a:ext>
            </a:extLst>
          </p:cNvPr>
          <p:cNvSpPr txBox="1"/>
          <p:nvPr/>
        </p:nvSpPr>
        <p:spPr>
          <a:xfrm>
            <a:off x="121736" y="1076446"/>
            <a:ext cx="11713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cs typeface="Times New Roman" panose="02020603050405020304" pitchFamily="18" charset="0"/>
              </a:rPr>
              <a:t>Total Sales by Fat Content: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Objective: Analyze the impact of fat content on total sales.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Additional KPI Metrics: Assess how other KPIs (Average Sales, Number of Items, Average Rating) vary with fat content.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Chart Type: Donut Chart.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cs typeface="Times New Roman" panose="02020603050405020304" pitchFamily="18" charset="0"/>
              </a:rPr>
              <a:t>Total Sales by Item Type: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Objective: Identify the performance of different item types in terms of total sales.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Additional KPI Metrics: Assess how other KPIs (Average Sales, Number of Items, Average Rating) vary with fat content.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Chart Type: Bar Chart.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cs typeface="Times New Roman" panose="02020603050405020304" pitchFamily="18" charset="0"/>
              </a:rPr>
              <a:t>Fat Content by Outlet for Total Sales: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Objective: Compare total sales across different outlets segmented by fat content.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Additional KPI Metrics: Assess how other KPIs (Average Sales, Number of Items, Average Rating) vary with fat content.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Chart Type: Stacked Column Chart.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cs typeface="Times New Roman" panose="02020603050405020304" pitchFamily="18" charset="0"/>
              </a:rPr>
              <a:t>Total Sales by Outlet Establishment: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Objective: Evaluate how the age or type of outlet establishment influences total sales.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Chart Type: Line Chart.</a:t>
            </a:r>
            <a:endParaRPr lang="en-US" sz="2000" b="1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C6036-1677-3C5B-19CE-26ECE225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147" y="5983147"/>
            <a:ext cx="874853" cy="8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6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inkit Images – Browse 68 Stock Photos, Vectors, and Video | Adobe Stock">
            <a:extLst>
              <a:ext uri="{FF2B5EF4-FFF2-40B4-BE49-F238E27FC236}">
                <a16:creationId xmlns:a16="http://schemas.microsoft.com/office/drawing/2014/main" id="{AD9296D0-7A08-CCD3-0977-9D62B9D1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45" y="128769"/>
            <a:ext cx="1849819" cy="142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E471B-69FA-6BA8-B748-BF87FB815B3F}"/>
              </a:ext>
            </a:extLst>
          </p:cNvPr>
          <p:cNvSpPr txBox="1"/>
          <p:nvPr/>
        </p:nvSpPr>
        <p:spPr>
          <a:xfrm>
            <a:off x="1284789" y="1805650"/>
            <a:ext cx="9780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  Sales by Outlet Size:</a:t>
            </a:r>
            <a:endParaRPr lang="en-US" b="0" dirty="0">
              <a:effectLst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/>
              <a:t>Objective: Analyze the correlation between outlet size and total sales.</a:t>
            </a:r>
            <a:endParaRPr lang="en-US" b="0" dirty="0">
              <a:effectLst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/>
              <a:t>Chart Type: Donut/ Pie Chart.</a:t>
            </a:r>
            <a:endParaRPr lang="en-US" b="0" dirty="0">
              <a:effectLst/>
            </a:endParaRPr>
          </a:p>
          <a:p>
            <a:r>
              <a:rPr lang="en-US" b="1" dirty="0"/>
              <a:t> 6.   Sales by Outlet Location:</a:t>
            </a:r>
            <a:endParaRPr lang="en-US" b="0" dirty="0">
              <a:effectLst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/>
              <a:t>Objective: Assess the geographic distribution of sales across different locations.</a:t>
            </a:r>
            <a:endParaRPr lang="en-US" b="0" dirty="0">
              <a:effectLst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/>
              <a:t>Chart Type: Funnel Map.</a:t>
            </a:r>
            <a:endParaRPr lang="en-US" b="0" dirty="0">
              <a:effectLst/>
            </a:endParaRPr>
          </a:p>
          <a:p>
            <a:r>
              <a:rPr lang="en-US" b="1" dirty="0"/>
              <a:t>7.   All Metrics by Outlet Type:</a:t>
            </a:r>
            <a:endParaRPr lang="en-US" b="0" dirty="0">
              <a:effectLst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/>
              <a:t>Objective: Provide a comprehensive view of all key metrics (Total Sales, Average Sales, Number of Items, Average Rating) broken down by different outlet types.</a:t>
            </a:r>
            <a:endParaRPr lang="en-US" b="0" dirty="0">
              <a:effectLst/>
            </a:endParaRP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b="1" dirty="0"/>
              <a:t>Chart Type: Matrix Card.</a:t>
            </a:r>
            <a:endParaRPr lang="en-US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27FC4-857A-D411-305B-957A6530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147" y="5983147"/>
            <a:ext cx="874853" cy="8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Pinisetti</dc:creator>
  <cp:lastModifiedBy>Praveen Kumar Pinisetti</cp:lastModifiedBy>
  <cp:revision>1</cp:revision>
  <dcterms:created xsi:type="dcterms:W3CDTF">2025-06-25T17:32:33Z</dcterms:created>
  <dcterms:modified xsi:type="dcterms:W3CDTF">2025-06-25T18:08:13Z</dcterms:modified>
</cp:coreProperties>
</file>