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18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8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6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3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65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75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6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38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6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69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20C8A-7726-44EA-9E26-7179D06552AB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DB0D7-165F-4A88-895D-351DD8CA07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228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E0CEA1-993A-C7D0-045A-3343334C3CCE}"/>
              </a:ext>
            </a:extLst>
          </p:cNvPr>
          <p:cNvSpPr txBox="1"/>
          <p:nvPr/>
        </p:nvSpPr>
        <p:spPr>
          <a:xfrm>
            <a:off x="2930014" y="147485"/>
            <a:ext cx="6518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F603-741D-635B-8D6A-0D09956F347A}"/>
              </a:ext>
            </a:extLst>
          </p:cNvPr>
          <p:cNvSpPr txBox="1"/>
          <p:nvPr/>
        </p:nvSpPr>
        <p:spPr>
          <a:xfrm>
            <a:off x="570270" y="1258529"/>
            <a:ext cx="26743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IN" sz="2200" b="1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B81C4-A16B-48F6-EBCC-D0829C968A34}"/>
              </a:ext>
            </a:extLst>
          </p:cNvPr>
          <p:cNvSpPr txBox="1"/>
          <p:nvPr/>
        </p:nvSpPr>
        <p:spPr>
          <a:xfrm>
            <a:off x="570271" y="1812758"/>
            <a:ext cx="108837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Vehicles: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overall landscape of electric vehicles, encompassing both BEVs and PHEVs, to assess the market's size and growth.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Electric Range: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the average electric range of the electric vehicles in the dataset to gauge the technological advancements and efficiency of the EVs.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BEV Vehicles and % of Total BEV Vehicles: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the total number of Battery Electric Vehicles (BEVs) in the dataset.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of BEVs relative to the total number of electric vehicles, providing insights into the dominance of fully electric models.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PHEV Vehicles and % of Total PHEV Vehicles: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the total number of Plug-in Hybrid Electric Vehicles (PHEVs) in the dataset.</a:t>
            </a:r>
          </a:p>
          <a:p>
            <a:pPr marL="742950" lvl="1" indent="-28575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CE1A77-073A-379E-92ED-87014D03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383" y="306136"/>
            <a:ext cx="975360" cy="975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55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845EEC-48C0-9459-430D-B2AE9EFBC805}"/>
              </a:ext>
            </a:extLst>
          </p:cNvPr>
          <p:cNvSpPr txBox="1"/>
          <p:nvPr/>
        </p:nvSpPr>
        <p:spPr>
          <a:xfrm>
            <a:off x="668593" y="301456"/>
            <a:ext cx="2723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  <a:endParaRPr lang="en-IN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3904F-0CB5-1581-0E98-96E8A28B8FC5}"/>
              </a:ext>
            </a:extLst>
          </p:cNvPr>
          <p:cNvSpPr txBox="1"/>
          <p:nvPr/>
        </p:nvSpPr>
        <p:spPr>
          <a:xfrm>
            <a:off x="314631" y="924233"/>
            <a:ext cx="112284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by Model Year (From 2010 Onwards):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Line/ Area Chart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by State: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Map Chart 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Total Vehicles by Make: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Bar Chart 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by CAFV Eligibility: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Pie Chart or Donut Chart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Vehicles by Model: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Grid View</a:t>
            </a:r>
          </a:p>
          <a:p>
            <a:pPr marL="800100" lvl="1" indent="-342900" algn="just" fontAlgn="base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35FFD-CDCC-BBA1-4765-DBA84953F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009" y="244663"/>
            <a:ext cx="975360" cy="975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8725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BFF266-2909-DE25-6FE0-D5BD2414A81F}"/>
              </a:ext>
            </a:extLst>
          </p:cNvPr>
          <p:cNvSpPr txBox="1"/>
          <p:nvPr/>
        </p:nvSpPr>
        <p:spPr>
          <a:xfrm>
            <a:off x="353961" y="511277"/>
            <a:ext cx="27923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SOFTWARES USED</a:t>
            </a:r>
            <a:endParaRPr lang="en-IN" sz="22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31F40-22D0-DBE9-9A7D-D45B9E14C588}"/>
              </a:ext>
            </a:extLst>
          </p:cNvPr>
          <p:cNvSpPr txBox="1"/>
          <p:nvPr/>
        </p:nvSpPr>
        <p:spPr>
          <a:xfrm>
            <a:off x="589935" y="1150374"/>
            <a:ext cx="709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OFFICE/ EXCEL: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2024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2025.2.0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2B625-FE94-7029-D126-21A69203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679" y="239040"/>
            <a:ext cx="975360" cy="975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55994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377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Kumar Pinisetti</dc:creator>
  <cp:lastModifiedBy>Praveen Kumar Pinisetti</cp:lastModifiedBy>
  <cp:revision>1</cp:revision>
  <dcterms:created xsi:type="dcterms:W3CDTF">2025-06-25T11:57:21Z</dcterms:created>
  <dcterms:modified xsi:type="dcterms:W3CDTF">2025-06-25T12:25:28Z</dcterms:modified>
</cp:coreProperties>
</file>