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1"/>
  </p:notesMasterIdLst>
  <p:sldIdLst>
    <p:sldId id="341" r:id="rId2"/>
    <p:sldId id="343" r:id="rId3"/>
    <p:sldId id="340" r:id="rId4"/>
    <p:sldId id="346" r:id="rId5"/>
    <p:sldId id="347" r:id="rId6"/>
    <p:sldId id="344" r:id="rId7"/>
    <p:sldId id="345" r:id="rId8"/>
    <p:sldId id="335" r:id="rId9"/>
    <p:sldId id="337" r:id="rId10"/>
    <p:sldId id="338" r:id="rId11"/>
    <p:sldId id="257" r:id="rId12"/>
    <p:sldId id="258" r:id="rId13"/>
    <p:sldId id="259" r:id="rId14"/>
    <p:sldId id="294" r:id="rId15"/>
    <p:sldId id="260" r:id="rId16"/>
    <p:sldId id="261" r:id="rId17"/>
    <p:sldId id="295" r:id="rId18"/>
    <p:sldId id="308" r:id="rId19"/>
    <p:sldId id="262" r:id="rId20"/>
    <p:sldId id="307" r:id="rId21"/>
    <p:sldId id="299" r:id="rId22"/>
    <p:sldId id="301" r:id="rId23"/>
    <p:sldId id="302" r:id="rId24"/>
    <p:sldId id="303" r:id="rId25"/>
    <p:sldId id="304" r:id="rId26"/>
    <p:sldId id="306" r:id="rId27"/>
    <p:sldId id="309" r:id="rId28"/>
    <p:sldId id="267" r:id="rId29"/>
    <p:sldId id="310" r:id="rId30"/>
    <p:sldId id="269" r:id="rId31"/>
    <p:sldId id="270" r:id="rId32"/>
    <p:sldId id="311" r:id="rId33"/>
    <p:sldId id="313" r:id="rId34"/>
    <p:sldId id="314" r:id="rId35"/>
    <p:sldId id="312" r:id="rId36"/>
    <p:sldId id="272" r:id="rId37"/>
    <p:sldId id="273" r:id="rId38"/>
    <p:sldId id="274" r:id="rId39"/>
    <p:sldId id="316" r:id="rId40"/>
    <p:sldId id="317" r:id="rId41"/>
    <p:sldId id="319" r:id="rId42"/>
    <p:sldId id="278" r:id="rId43"/>
    <p:sldId id="279" r:id="rId44"/>
    <p:sldId id="282" r:id="rId45"/>
    <p:sldId id="285" r:id="rId46"/>
    <p:sldId id="286" r:id="rId47"/>
    <p:sldId id="287" r:id="rId48"/>
    <p:sldId id="289" r:id="rId49"/>
    <p:sldId id="29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49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320BFF-037B-434D-917F-A783D92D9463}" type="datetimeFigureOut">
              <a:rPr lang="en-US" smtClean="0"/>
              <a:pPr/>
              <a:t>1/21/2023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BD3DE5-6CC2-4DE5-B95E-5A59DA9030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12F436F-30EC-4F38-BB21-C5CAFC5981D4}" type="datetimeFigureOut">
              <a:rPr lang="en-US" smtClean="0"/>
              <a:pPr/>
              <a:t>1/21/2023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9F4D090-69A3-486C-8C1E-0BC4DE1BB5B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2F436F-30EC-4F38-BB21-C5CAFC5981D4}" type="datetimeFigureOut">
              <a:rPr lang="en-US" smtClean="0"/>
              <a:pPr/>
              <a:t>1/21/2023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F4D090-69A3-486C-8C1E-0BC4DE1BB5B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2F436F-30EC-4F38-BB21-C5CAFC5981D4}" type="datetimeFigureOut">
              <a:rPr lang="en-US" smtClean="0"/>
              <a:pPr/>
              <a:t>1/21/2023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F4D090-69A3-486C-8C1E-0BC4DE1BB5B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2F436F-30EC-4F38-BB21-C5CAFC5981D4}" type="datetimeFigureOut">
              <a:rPr lang="en-US" smtClean="0"/>
              <a:pPr/>
              <a:t>1/21/2023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F4D090-69A3-486C-8C1E-0BC4DE1BB5B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2F436F-30EC-4F38-BB21-C5CAFC5981D4}" type="datetimeFigureOut">
              <a:rPr lang="en-US" smtClean="0"/>
              <a:pPr/>
              <a:t>1/21/2023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F4D090-69A3-486C-8C1E-0BC4DE1BB5B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2F436F-30EC-4F38-BB21-C5CAFC5981D4}" type="datetimeFigureOut">
              <a:rPr lang="en-US" smtClean="0"/>
              <a:pPr/>
              <a:t>1/21/2023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F4D090-69A3-486C-8C1E-0BC4DE1BB5B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2F436F-30EC-4F38-BB21-C5CAFC5981D4}" type="datetimeFigureOut">
              <a:rPr lang="en-US" smtClean="0"/>
              <a:pPr/>
              <a:t>1/21/2023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F4D090-69A3-486C-8C1E-0BC4DE1BB5B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2F436F-30EC-4F38-BB21-C5CAFC5981D4}" type="datetimeFigureOut">
              <a:rPr lang="en-US" smtClean="0"/>
              <a:pPr/>
              <a:t>1/21/2023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F4D090-69A3-486C-8C1E-0BC4DE1BB5B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F436F-30EC-4F38-BB21-C5CAFC5981D4}" type="datetimeFigureOut">
              <a:rPr lang="en-US" smtClean="0"/>
              <a:pPr/>
              <a:t>1/21/2023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F4D090-69A3-486C-8C1E-0BC4DE1BB5B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2F436F-30EC-4F38-BB21-C5CAFC5981D4}" type="datetimeFigureOut">
              <a:rPr lang="en-US" smtClean="0"/>
              <a:pPr/>
              <a:t>1/21/2023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F4D090-69A3-486C-8C1E-0BC4DE1BB5B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2F436F-30EC-4F38-BB21-C5CAFC5981D4}" type="datetimeFigureOut">
              <a:rPr lang="en-US" smtClean="0"/>
              <a:pPr/>
              <a:t>1/21/2023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9F4D090-69A3-486C-8C1E-0BC4DE1BB5B7}"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12F436F-30EC-4F38-BB21-C5CAFC5981D4}" type="datetimeFigureOut">
              <a:rPr lang="en-US" smtClean="0"/>
              <a:pPr/>
              <a:t>1/21/2023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9F4D090-69A3-486C-8C1E-0BC4DE1BB5B7}"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8043890" cy="2714620"/>
          </a:xfrm>
        </p:spPr>
        <p:txBody>
          <a:bodyPr>
            <a:normAutofit fontScale="90000"/>
          </a:bodyPr>
          <a:lstStyle/>
          <a:p>
            <a:pPr lvl="1" algn="l" rtl="0">
              <a:spcBef>
                <a:spcPct val="0"/>
              </a:spcBef>
            </a:pPr>
            <a:r>
              <a:rPr lang="en-IN" sz="2000" dirty="0" smtClean="0">
                <a:effectLst>
                  <a:outerShdw blurRad="38100" dist="38100" dir="2700000" algn="tl">
                    <a:srgbClr val="C0C0C0"/>
                  </a:outerShdw>
                </a:effectLst>
                <a:latin typeface="Times New Roman" pitchFamily="18" charset="0"/>
                <a:cs typeface="Times New Roman" pitchFamily="18" charset="0"/>
              </a:rPr>
              <a:t> </a:t>
            </a:r>
            <a:br>
              <a:rPr lang="en-IN" sz="2000" dirty="0" smtClean="0">
                <a:effectLst>
                  <a:outerShdw blurRad="38100" dist="38100" dir="2700000" algn="tl">
                    <a:srgbClr val="C0C0C0"/>
                  </a:outerShdw>
                </a:effectLst>
                <a:latin typeface="Times New Roman" pitchFamily="18" charset="0"/>
                <a:cs typeface="Times New Roman" pitchFamily="18" charset="0"/>
              </a:rPr>
            </a:br>
            <a:r>
              <a:rPr lang="en-IN" sz="2000" dirty="0" smtClean="0">
                <a:effectLst>
                  <a:outerShdw blurRad="38100" dist="38100" dir="2700000" algn="tl">
                    <a:srgbClr val="C0C0C0"/>
                  </a:outerShdw>
                </a:effectLst>
                <a:latin typeface="Times New Roman" pitchFamily="18" charset="0"/>
                <a:cs typeface="Times New Roman" pitchFamily="18" charset="0"/>
              </a:rPr>
              <a:t/>
            </a:r>
            <a:br>
              <a:rPr lang="en-IN" sz="2000" dirty="0" smtClean="0">
                <a:effectLst>
                  <a:outerShdw blurRad="38100" dist="38100" dir="2700000" algn="tl">
                    <a:srgbClr val="C0C0C0"/>
                  </a:outerShdw>
                </a:effectLst>
                <a:latin typeface="Times New Roman" pitchFamily="18" charset="0"/>
                <a:cs typeface="Times New Roman" pitchFamily="18" charset="0"/>
              </a:rPr>
            </a:br>
            <a:r>
              <a:rPr lang="en-IN" sz="2000" dirty="0">
                <a:effectLst>
                  <a:outerShdw blurRad="38100" dist="38100" dir="2700000" algn="tl">
                    <a:srgbClr val="C0C0C0"/>
                  </a:outerShdw>
                </a:effectLst>
                <a:latin typeface="Times New Roman" pitchFamily="18" charset="0"/>
                <a:cs typeface="Times New Roman" pitchFamily="18" charset="0"/>
              </a:rPr>
              <a:t/>
            </a:r>
            <a:br>
              <a:rPr lang="en-IN" sz="2000" dirty="0">
                <a:effectLst>
                  <a:outerShdw blurRad="38100" dist="38100" dir="2700000" algn="tl">
                    <a:srgbClr val="C0C0C0"/>
                  </a:outerShdw>
                </a:effectLst>
                <a:latin typeface="Times New Roman" pitchFamily="18" charset="0"/>
                <a:cs typeface="Times New Roman" pitchFamily="18" charset="0"/>
              </a:rPr>
            </a:br>
            <a:r>
              <a:rPr lang="en-IN" sz="2000" dirty="0" smtClean="0">
                <a:effectLst>
                  <a:outerShdw blurRad="38100" dist="38100" dir="2700000" algn="tl">
                    <a:srgbClr val="C0C0C0"/>
                  </a:outerShdw>
                </a:effectLst>
                <a:latin typeface="Times New Roman" pitchFamily="18" charset="0"/>
                <a:cs typeface="Times New Roman" pitchFamily="18" charset="0"/>
              </a:rPr>
              <a:t/>
            </a:r>
            <a:br>
              <a:rPr lang="en-IN" sz="2000" dirty="0" smtClean="0">
                <a:effectLst>
                  <a:outerShdw blurRad="38100" dist="38100" dir="2700000" algn="tl">
                    <a:srgbClr val="C0C0C0"/>
                  </a:outerShdw>
                </a:effectLst>
                <a:latin typeface="Times New Roman" pitchFamily="18" charset="0"/>
                <a:cs typeface="Times New Roman" pitchFamily="18" charset="0"/>
              </a:rPr>
            </a:br>
            <a:r>
              <a:rPr lang="en-IN" sz="2000" dirty="0">
                <a:effectLst>
                  <a:outerShdw blurRad="38100" dist="38100" dir="2700000" algn="tl">
                    <a:srgbClr val="C0C0C0"/>
                  </a:outerShdw>
                </a:effectLst>
                <a:latin typeface="Times New Roman" pitchFamily="18" charset="0"/>
                <a:cs typeface="Times New Roman" pitchFamily="18" charset="0"/>
              </a:rPr>
              <a:t/>
            </a:r>
            <a:br>
              <a:rPr lang="en-IN" sz="2000" dirty="0">
                <a:effectLst>
                  <a:outerShdw blurRad="38100" dist="38100" dir="2700000" algn="tl">
                    <a:srgbClr val="C0C0C0"/>
                  </a:outerShdw>
                </a:effectLst>
                <a:latin typeface="Times New Roman" pitchFamily="18" charset="0"/>
                <a:cs typeface="Times New Roman" pitchFamily="18" charset="0"/>
              </a:rPr>
            </a:br>
            <a:r>
              <a:rPr lang="en-IN" sz="2000" dirty="0" smtClean="0">
                <a:effectLst>
                  <a:outerShdw blurRad="38100" dist="38100" dir="2700000" algn="tl">
                    <a:srgbClr val="C0C0C0"/>
                  </a:outerShdw>
                </a:effectLst>
                <a:latin typeface="Times New Roman" pitchFamily="18" charset="0"/>
                <a:cs typeface="Times New Roman" pitchFamily="18" charset="0"/>
              </a:rPr>
              <a:t/>
            </a:r>
            <a:br>
              <a:rPr lang="en-IN" sz="2000" dirty="0" smtClean="0">
                <a:effectLst>
                  <a:outerShdw blurRad="38100" dist="38100" dir="2700000" algn="tl">
                    <a:srgbClr val="C0C0C0"/>
                  </a:outerShdw>
                </a:effectLst>
                <a:latin typeface="Times New Roman" pitchFamily="18" charset="0"/>
                <a:cs typeface="Times New Roman" pitchFamily="18" charset="0"/>
              </a:rPr>
            </a:br>
            <a:r>
              <a:rPr lang="en-IN" sz="2000" dirty="0">
                <a:effectLst>
                  <a:outerShdw blurRad="38100" dist="38100" dir="2700000" algn="tl">
                    <a:srgbClr val="C0C0C0"/>
                  </a:outerShdw>
                </a:effectLst>
                <a:latin typeface="Times New Roman" pitchFamily="18" charset="0"/>
                <a:cs typeface="Times New Roman" pitchFamily="18" charset="0"/>
              </a:rPr>
              <a:t/>
            </a:r>
            <a:br>
              <a:rPr lang="en-IN" sz="2000" dirty="0">
                <a:effectLst>
                  <a:outerShdw blurRad="38100" dist="38100" dir="2700000" algn="tl">
                    <a:srgbClr val="C0C0C0"/>
                  </a:outerShdw>
                </a:effectLst>
                <a:latin typeface="Times New Roman" pitchFamily="18" charset="0"/>
                <a:cs typeface="Times New Roman" pitchFamily="18" charset="0"/>
              </a:rPr>
            </a:br>
            <a:r>
              <a:rPr lang="en-IN" sz="2000" dirty="0" smtClean="0">
                <a:effectLst>
                  <a:outerShdw blurRad="38100" dist="38100" dir="2700000" algn="tl">
                    <a:srgbClr val="C0C0C0"/>
                  </a:outerShdw>
                </a:effectLst>
                <a:latin typeface="Times New Roman" pitchFamily="18" charset="0"/>
                <a:cs typeface="Times New Roman" pitchFamily="18" charset="0"/>
              </a:rPr>
              <a:t/>
            </a:r>
            <a:br>
              <a:rPr lang="en-IN" sz="2000" dirty="0" smtClean="0">
                <a:effectLst>
                  <a:outerShdw blurRad="38100" dist="38100" dir="2700000" algn="tl">
                    <a:srgbClr val="C0C0C0"/>
                  </a:outerShdw>
                </a:effectLst>
                <a:latin typeface="Times New Roman" pitchFamily="18" charset="0"/>
                <a:cs typeface="Times New Roman" pitchFamily="18" charset="0"/>
              </a:rPr>
            </a:br>
            <a:r>
              <a:rPr lang="en-IN" sz="27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Testing: </a:t>
            </a:r>
            <a:r>
              <a:rPr lang="en-IN" sz="27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Testing is the process of executing the program with the intension of finding errors.</a:t>
            </a:r>
            <a:r>
              <a:rPr lang="en-IN" sz="2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r>
            <a:br>
              <a:rPr lang="en-IN" sz="2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r>
              <a:rPr lang="en-IN" sz="2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r>
            <a:br>
              <a:rPr lang="en-IN" sz="2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US" sz="2000" dirty="0" smtClean="0">
                <a:solidFill>
                  <a:schemeClr val="tx1"/>
                </a:solidFill>
              </a:rPr>
              <a:t>Software </a:t>
            </a:r>
            <a:r>
              <a:rPr lang="en-US" sz="2000" dirty="0">
                <a:solidFill>
                  <a:schemeClr val="tx1"/>
                </a:solidFill>
              </a:rPr>
              <a:t>Development Life Cycle (SDLC) is a process used by the software industry to design, develop and test high quality </a:t>
            </a:r>
            <a:r>
              <a:rPr lang="en-US" sz="2000" dirty="0" err="1">
                <a:solidFill>
                  <a:schemeClr val="tx1"/>
                </a:solidFill>
              </a:rPr>
              <a:t>softwares</a:t>
            </a:r>
            <a:r>
              <a:rPr lang="en-US" sz="2000" dirty="0">
                <a:solidFill>
                  <a:schemeClr val="tx1"/>
                </a:solidFill>
              </a:rPr>
              <a:t>. </a:t>
            </a:r>
            <a:r>
              <a:rPr lang="en-IN" sz="22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r>
            <a:br>
              <a:rPr lang="en-IN" sz="22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r>
              <a:rPr lang="en-IN" sz="20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r>
            <a:br>
              <a:rPr lang="en-IN" sz="20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endParaRPr lang="en-US" dirty="0"/>
          </a:p>
        </p:txBody>
      </p:sp>
      <p:pic>
        <p:nvPicPr>
          <p:cNvPr id="1026" name="Picture 2" descr="C:\Users\MRCET\Desktop\1520176863270.jpg"/>
          <p:cNvPicPr>
            <a:picLocks noGrp="1" noChangeAspect="1" noChangeArrowheads="1"/>
          </p:cNvPicPr>
          <p:nvPr>
            <p:ph idx="1"/>
          </p:nvPr>
        </p:nvPicPr>
        <p:blipFill>
          <a:blip r:embed="rId2"/>
          <a:srcRect/>
          <a:stretch>
            <a:fillRect/>
          </a:stretch>
        </p:blipFill>
        <p:spPr bwMode="auto">
          <a:xfrm>
            <a:off x="785786" y="2285992"/>
            <a:ext cx="7858179" cy="442913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42843" y="928670"/>
          <a:ext cx="8790138" cy="5773054"/>
        </p:xfrm>
        <a:graphic>
          <a:graphicData uri="http://schemas.openxmlformats.org/drawingml/2006/table">
            <a:tbl>
              <a:tblPr firstRow="1" bandRow="1">
                <a:tableStyleId>{5C22544A-7EE6-4342-B048-85BDC9FD1C3A}</a:tableStyleId>
              </a:tblPr>
              <a:tblGrid>
                <a:gridCol w="1068071"/>
                <a:gridCol w="643505"/>
                <a:gridCol w="1215511"/>
                <a:gridCol w="1215511"/>
                <a:gridCol w="1072509"/>
                <a:gridCol w="929509"/>
                <a:gridCol w="1001008"/>
                <a:gridCol w="667339"/>
                <a:gridCol w="977175"/>
              </a:tblGrid>
              <a:tr h="1201054">
                <a:tc>
                  <a:txBody>
                    <a:bodyPr/>
                    <a:lstStyle/>
                    <a:p>
                      <a:r>
                        <a:rPr lang="en-US" dirty="0" smtClean="0">
                          <a:solidFill>
                            <a:schemeClr val="tx1"/>
                          </a:solidFill>
                          <a:latin typeface="Times New Roman" pitchFamily="18" charset="0"/>
                          <a:cs typeface="Times New Roman" pitchFamily="18" charset="0"/>
                        </a:rPr>
                        <a:t>Test Scenario</a:t>
                      </a:r>
                      <a:endParaRPr lang="en-US" dirty="0">
                        <a:solidFill>
                          <a:schemeClr val="tx1"/>
                        </a:solidFill>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latin typeface="Times New Roman" pitchFamily="18" charset="0"/>
                          <a:cs typeface="Times New Roman" pitchFamily="18" charset="0"/>
                        </a:rPr>
                        <a:t>Test</a:t>
                      </a:r>
                      <a:r>
                        <a:rPr lang="en-US" baseline="0" dirty="0" smtClean="0">
                          <a:solidFill>
                            <a:schemeClr val="tx1"/>
                          </a:solidFill>
                          <a:latin typeface="Times New Roman" pitchFamily="18" charset="0"/>
                          <a:cs typeface="Times New Roman" pitchFamily="18" charset="0"/>
                        </a:rPr>
                        <a:t> Case ID</a:t>
                      </a:r>
                      <a:endParaRPr lang="en-US" dirty="0">
                        <a:solidFill>
                          <a:schemeClr val="tx1"/>
                        </a:solidFill>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latin typeface="Times New Roman" pitchFamily="18" charset="0"/>
                          <a:cs typeface="Times New Roman" pitchFamily="18" charset="0"/>
                        </a:rPr>
                        <a:t>Pre</a:t>
                      </a:r>
                      <a:r>
                        <a:rPr lang="en-US" baseline="0" dirty="0" smtClean="0">
                          <a:solidFill>
                            <a:schemeClr val="tx1"/>
                          </a:solidFill>
                          <a:latin typeface="Times New Roman" pitchFamily="18" charset="0"/>
                          <a:cs typeface="Times New Roman" pitchFamily="18" charset="0"/>
                        </a:rPr>
                        <a:t> condition(optional)</a:t>
                      </a:r>
                      <a:endParaRPr lang="en-US" dirty="0">
                        <a:solidFill>
                          <a:schemeClr val="tx1"/>
                        </a:solidFill>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latin typeface="Times New Roman" pitchFamily="18" charset="0"/>
                          <a:cs typeface="Times New Roman" pitchFamily="18" charset="0"/>
                        </a:rPr>
                        <a:t>Test steps</a:t>
                      </a:r>
                      <a:endParaRPr lang="en-US" dirty="0">
                        <a:solidFill>
                          <a:schemeClr val="tx1"/>
                        </a:solidFill>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latin typeface="Times New Roman" pitchFamily="18" charset="0"/>
                          <a:cs typeface="Times New Roman" pitchFamily="18" charset="0"/>
                        </a:rPr>
                        <a:t>Test Data</a:t>
                      </a:r>
                      <a:endParaRPr lang="en-US" dirty="0">
                        <a:solidFill>
                          <a:schemeClr val="tx1"/>
                        </a:solidFill>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latin typeface="Times New Roman" pitchFamily="18" charset="0"/>
                          <a:cs typeface="Times New Roman" pitchFamily="18" charset="0"/>
                        </a:rPr>
                        <a:t>Expected Results </a:t>
                      </a:r>
                      <a:endParaRPr lang="en-US" dirty="0">
                        <a:solidFill>
                          <a:schemeClr val="tx1"/>
                        </a:solidFill>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latin typeface="Times New Roman" pitchFamily="18" charset="0"/>
                          <a:cs typeface="Times New Roman" pitchFamily="18" charset="0"/>
                        </a:rPr>
                        <a:t>Actual Results</a:t>
                      </a:r>
                      <a:endParaRPr lang="en-US" dirty="0">
                        <a:solidFill>
                          <a:schemeClr val="tx1"/>
                        </a:solidFill>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latin typeface="Times New Roman" pitchFamily="18" charset="0"/>
                          <a:cs typeface="Times New Roman" pitchFamily="18" charset="0"/>
                        </a:rPr>
                        <a:t>Test Pass/Fail</a:t>
                      </a:r>
                      <a:r>
                        <a:rPr lang="en-US" baseline="0" dirty="0" smtClean="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FF0000"/>
                          </a:solidFill>
                          <a:latin typeface="Times New Roman" pitchFamily="18" charset="0"/>
                          <a:cs typeface="Times New Roman" pitchFamily="18" charset="0"/>
                        </a:rPr>
                        <a:t>Remarks</a:t>
                      </a:r>
                      <a:endParaRPr lang="en-US" dirty="0">
                        <a:solidFill>
                          <a:srgbClr val="FF0000"/>
                        </a:solidFill>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52207">
                <a:tc rowSpan="2">
                  <a:txBody>
                    <a:bodyPr/>
                    <a:lstStyle/>
                    <a:p>
                      <a:r>
                        <a:rPr lang="en-US" dirty="0" smtClean="0">
                          <a:latin typeface="Times New Roman" pitchFamily="18" charset="0"/>
                          <a:cs typeface="Times New Roman" pitchFamily="18" charset="0"/>
                        </a:rPr>
                        <a:t>Validation of </a:t>
                      </a:r>
                      <a:r>
                        <a:rPr lang="en-US" dirty="0" err="1" smtClean="0">
                          <a:latin typeface="Times New Roman" pitchFamily="18" charset="0"/>
                          <a:cs typeface="Times New Roman" pitchFamily="18" charset="0"/>
                        </a:rPr>
                        <a:t>gmail</a:t>
                      </a:r>
                      <a:r>
                        <a:rPr lang="en-US" baseline="0" dirty="0" smtClean="0">
                          <a:latin typeface="Times New Roman" pitchFamily="18" charset="0"/>
                          <a:cs typeface="Times New Roman" pitchFamily="18" charset="0"/>
                        </a:rPr>
                        <a:t> login</a:t>
                      </a:r>
                      <a:endParaRPr lang="en-US" dirty="0">
                        <a:latin typeface="Times New Roman" pitchFamily="18" charset="0"/>
                        <a:cs typeface="Times New Roman" pitchFamily="18" charset="0"/>
                      </a:endParaRPr>
                    </a:p>
                  </a:txBody>
                  <a:tcPr marL="84406" marR="844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Gml_01</a:t>
                      </a:r>
                      <a:endParaRPr lang="en-US" dirty="0">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baseline="0" dirty="0" smtClean="0">
                          <a:latin typeface="Times New Roman" pitchFamily="18" charset="0"/>
                          <a:cs typeface="Times New Roman" pitchFamily="18" charset="0"/>
                        </a:rPr>
                        <a:t>Open Browser</a:t>
                      </a:r>
                    </a:p>
                    <a:p>
                      <a:pPr marL="342900" indent="-342900">
                        <a:buAutoNum type="arabicPeriod"/>
                      </a:pPr>
                      <a:r>
                        <a:rPr lang="en-US" baseline="0" dirty="0" smtClean="0">
                          <a:latin typeface="Times New Roman" pitchFamily="18" charset="0"/>
                          <a:cs typeface="Times New Roman" pitchFamily="18" charset="0"/>
                        </a:rPr>
                        <a:t>Enter URL</a:t>
                      </a:r>
                      <a:endParaRPr lang="en-US" dirty="0">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baseline="0" dirty="0" smtClean="0">
                          <a:latin typeface="Times New Roman" pitchFamily="18" charset="0"/>
                          <a:cs typeface="Times New Roman" pitchFamily="18" charset="0"/>
                        </a:rPr>
                        <a:t>Entered valid </a:t>
                      </a:r>
                      <a:r>
                        <a:rPr lang="en-US" baseline="0" dirty="0" err="1" smtClean="0">
                          <a:latin typeface="Times New Roman" pitchFamily="18" charset="0"/>
                          <a:cs typeface="Times New Roman" pitchFamily="18" charset="0"/>
                        </a:rPr>
                        <a:t>mailid</a:t>
                      </a:r>
                      <a:endParaRPr lang="en-US" baseline="0" dirty="0" smtClean="0">
                        <a:latin typeface="Times New Roman" pitchFamily="18" charset="0"/>
                        <a:cs typeface="Times New Roman" pitchFamily="18" charset="0"/>
                      </a:endParaRPr>
                    </a:p>
                    <a:p>
                      <a:pPr marL="342900" indent="-342900">
                        <a:buAutoNum type="arabicPeriod"/>
                      </a:pPr>
                      <a:r>
                        <a:rPr lang="en-US" baseline="0" dirty="0" smtClean="0">
                          <a:latin typeface="Times New Roman" pitchFamily="18" charset="0"/>
                          <a:cs typeface="Times New Roman" pitchFamily="18" charset="0"/>
                        </a:rPr>
                        <a:t>Enter valid </a:t>
                      </a:r>
                      <a:r>
                        <a:rPr lang="en-US" baseline="0" dirty="0" err="1" smtClean="0">
                          <a:latin typeface="Times New Roman" pitchFamily="18" charset="0"/>
                          <a:cs typeface="Times New Roman" pitchFamily="18" charset="0"/>
                        </a:rPr>
                        <a:t>pwd</a:t>
                      </a:r>
                      <a:endParaRPr lang="en-US" baseline="0" dirty="0" smtClean="0">
                        <a:latin typeface="Times New Roman" pitchFamily="18" charset="0"/>
                        <a:cs typeface="Times New Roman" pitchFamily="18" charset="0"/>
                      </a:endParaRPr>
                    </a:p>
                    <a:p>
                      <a:pPr marL="342900" indent="-342900">
                        <a:buAutoNum type="arabicPeriod"/>
                      </a:pPr>
                      <a:r>
                        <a:rPr lang="en-US" baseline="0" dirty="0" smtClean="0">
                          <a:latin typeface="Times New Roman" pitchFamily="18" charset="0"/>
                          <a:cs typeface="Times New Roman" pitchFamily="18" charset="0"/>
                        </a:rPr>
                        <a:t>Press ok </a:t>
                      </a:r>
                      <a:endParaRPr lang="en-US" dirty="0">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u="none" baseline="0" dirty="0" smtClean="0">
                          <a:solidFill>
                            <a:schemeClr val="tx1"/>
                          </a:solidFill>
                          <a:latin typeface="Times New Roman" pitchFamily="18" charset="0"/>
                          <a:cs typeface="Times New Roman" pitchFamily="18" charset="0"/>
                        </a:rPr>
                        <a:t>mahendar.ieg@gmail.com</a:t>
                      </a:r>
                    </a:p>
                    <a:p>
                      <a:pPr marL="342900" indent="-342900">
                        <a:buAutoNum type="arabicPeriod"/>
                      </a:pPr>
                      <a:r>
                        <a:rPr lang="en-US" u="none" dirty="0" smtClean="0">
                          <a:solidFill>
                            <a:schemeClr val="tx1">
                              <a:lumMod val="95000"/>
                              <a:lumOff val="5000"/>
                            </a:schemeClr>
                          </a:solidFill>
                          <a:latin typeface="Times New Roman" pitchFamily="18" charset="0"/>
                          <a:cs typeface="Times New Roman" pitchFamily="18" charset="0"/>
                        </a:rPr>
                        <a:t>***</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Login successful</a:t>
                      </a:r>
                      <a:endParaRPr lang="en-US" dirty="0">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Login successful</a:t>
                      </a:r>
                    </a:p>
                    <a:p>
                      <a:endParaRPr lang="en-US" dirty="0">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pass</a:t>
                      </a:r>
                      <a:endParaRPr lang="en-US" dirty="0">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52207">
                <a:tc vMerge="1">
                  <a:txBody>
                    <a:bodyPr/>
                    <a:lstStyle/>
                    <a:p>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Gml__02</a:t>
                      </a:r>
                      <a:endParaRPr lang="en-US" dirty="0">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baseline="0" dirty="0" smtClean="0">
                          <a:latin typeface="Times New Roman" pitchFamily="18" charset="0"/>
                          <a:cs typeface="Times New Roman" pitchFamily="18" charset="0"/>
                        </a:rPr>
                        <a:t>Open Browser</a:t>
                      </a:r>
                    </a:p>
                    <a:p>
                      <a:pPr marL="342900" indent="-342900">
                        <a:buAutoNum type="arabicPeriod"/>
                      </a:pPr>
                      <a:r>
                        <a:rPr lang="en-US" baseline="0" dirty="0" smtClean="0">
                          <a:latin typeface="Times New Roman" pitchFamily="18" charset="0"/>
                          <a:cs typeface="Times New Roman" pitchFamily="18" charset="0"/>
                        </a:rPr>
                        <a:t>Enter URL</a:t>
                      </a:r>
                      <a:endParaRPr lang="en-US" dirty="0">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baseline="0" dirty="0" smtClean="0">
                          <a:latin typeface="Times New Roman" pitchFamily="18" charset="0"/>
                          <a:cs typeface="Times New Roman" pitchFamily="18" charset="0"/>
                        </a:rPr>
                        <a:t>Entered valid </a:t>
                      </a:r>
                      <a:r>
                        <a:rPr lang="en-US" baseline="0" dirty="0" err="1" smtClean="0">
                          <a:latin typeface="Times New Roman" pitchFamily="18" charset="0"/>
                          <a:cs typeface="Times New Roman" pitchFamily="18" charset="0"/>
                        </a:rPr>
                        <a:t>mailid</a:t>
                      </a:r>
                      <a:endParaRPr lang="en-US" baseline="0" dirty="0" smtClean="0">
                        <a:latin typeface="Times New Roman" pitchFamily="18" charset="0"/>
                        <a:cs typeface="Times New Roman" pitchFamily="18" charset="0"/>
                      </a:endParaRPr>
                    </a:p>
                    <a:p>
                      <a:pPr marL="342900" indent="-342900">
                        <a:buAutoNum type="arabicPeriod"/>
                      </a:pPr>
                      <a:r>
                        <a:rPr lang="en-US" baseline="0" dirty="0" smtClean="0">
                          <a:latin typeface="Times New Roman" pitchFamily="18" charset="0"/>
                          <a:cs typeface="Times New Roman" pitchFamily="18" charset="0"/>
                        </a:rPr>
                        <a:t>Enter valid </a:t>
                      </a:r>
                      <a:r>
                        <a:rPr lang="en-US" baseline="0" dirty="0" err="1" smtClean="0">
                          <a:latin typeface="Times New Roman" pitchFamily="18" charset="0"/>
                          <a:cs typeface="Times New Roman" pitchFamily="18" charset="0"/>
                        </a:rPr>
                        <a:t>pwd</a:t>
                      </a:r>
                      <a:endParaRPr lang="en-US" baseline="0" dirty="0" smtClean="0">
                        <a:latin typeface="Times New Roman" pitchFamily="18" charset="0"/>
                        <a:cs typeface="Times New Roman" pitchFamily="18" charset="0"/>
                      </a:endParaRPr>
                    </a:p>
                    <a:p>
                      <a:pPr marL="342900" indent="-342900">
                        <a:buAutoNum type="arabicPeriod"/>
                      </a:pPr>
                      <a:r>
                        <a:rPr lang="en-US" baseline="0" dirty="0" smtClean="0">
                          <a:latin typeface="Times New Roman" pitchFamily="18" charset="0"/>
                          <a:cs typeface="Times New Roman" pitchFamily="18" charset="0"/>
                        </a:rPr>
                        <a:t>Press ok </a:t>
                      </a:r>
                      <a:endParaRPr lang="en-US" dirty="0">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dirty="0" smtClean="0">
                          <a:latin typeface="Times New Roman" pitchFamily="18" charset="0"/>
                          <a:cs typeface="Times New Roman" pitchFamily="18" charset="0"/>
                        </a:rPr>
                        <a:t>mahendar@gmail.com</a:t>
                      </a:r>
                    </a:p>
                    <a:p>
                      <a:pPr marL="342900" indent="-342900">
                        <a:buAutoNum type="arabicPeriod"/>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Login unsuccessful</a:t>
                      </a:r>
                      <a:endParaRPr lang="en-US" dirty="0">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Login successful</a:t>
                      </a: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Fail</a:t>
                      </a:r>
                      <a:endParaRPr lang="en-US" dirty="0">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imes New Roman" pitchFamily="18" charset="0"/>
                        <a:cs typeface="Times New Roman" pitchFamily="18" charset="0"/>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8715" name="Slide Number Placeholder 4"/>
          <p:cNvSpPr>
            <a:spLocks noGrp="1"/>
          </p:cNvSpPr>
          <p:nvPr>
            <p:ph type="sldNum" sz="quarter" idx="12"/>
          </p:nvPr>
        </p:nvSpPr>
        <p:spPr>
          <a:noFill/>
        </p:spPr>
        <p:txBody>
          <a:bodyPr/>
          <a:lstStyle/>
          <a:p>
            <a:fld id="{915DD3D3-8F31-416F-84F1-2F5015AB8511}" type="slidenum">
              <a:rPr lang="en-US" smtClean="0"/>
              <a:pPr/>
              <a:t>10</a:t>
            </a:fld>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UNIT- I</a:t>
            </a:r>
            <a:br>
              <a:rPr lang="en-IN" b="1" dirty="0" smtClean="0"/>
            </a:br>
            <a:r>
              <a:rPr lang="en-IN" b="1" dirty="0" smtClean="0"/>
              <a:t>              Introduction </a:t>
            </a:r>
            <a:endParaRPr lang="en-IN" dirty="0"/>
          </a:p>
        </p:txBody>
      </p:sp>
      <p:sp>
        <p:nvSpPr>
          <p:cNvPr id="3" name="Content Placeholder 2"/>
          <p:cNvSpPr>
            <a:spLocks noGrp="1"/>
          </p:cNvSpPr>
          <p:nvPr>
            <p:ph idx="1"/>
          </p:nvPr>
        </p:nvSpPr>
        <p:spPr/>
        <p:txBody>
          <a:bodyPr>
            <a:normAutofit/>
          </a:bodyPr>
          <a:lstStyle/>
          <a:p>
            <a:pPr>
              <a:buNone/>
            </a:pPr>
            <a:endParaRPr lang="en-IN" dirty="0" smtClean="0"/>
          </a:p>
          <a:p>
            <a:r>
              <a:rPr lang="en-IN" dirty="0" smtClean="0"/>
              <a:t>Testing: </a:t>
            </a:r>
            <a:r>
              <a:rPr lang="en-IN" dirty="0"/>
              <a:t>is the process of </a:t>
            </a:r>
            <a:r>
              <a:rPr lang="en-IN" dirty="0" smtClean="0"/>
              <a:t>evaluating </a:t>
            </a:r>
            <a:r>
              <a:rPr lang="en-IN" dirty="0"/>
              <a:t>a system or system components by manual </a:t>
            </a:r>
            <a:r>
              <a:rPr lang="en-IN" dirty="0" smtClean="0"/>
              <a:t>or automated </a:t>
            </a:r>
            <a:r>
              <a:rPr lang="en-IN" dirty="0"/>
              <a:t>means to verify that it satisfies specified requirements</a:t>
            </a:r>
            <a:r>
              <a:rPr lang="en-IN" dirty="0" smtClean="0"/>
              <a:t>.</a:t>
            </a:r>
          </a:p>
          <a:p>
            <a:pPr>
              <a:buNone/>
            </a:pPr>
            <a:endParaRPr lang="en-IN" dirty="0" smtClean="0"/>
          </a:p>
          <a:p>
            <a:r>
              <a:rPr lang="en-IN" dirty="0" smtClean="0"/>
              <a:t>Ex: </a:t>
            </a:r>
            <a:r>
              <a:rPr lang="en-IN" b="1" dirty="0" smtClean="0"/>
              <a:t>Selenium: </a:t>
            </a:r>
            <a:r>
              <a:rPr lang="en-IN" dirty="0" smtClean="0"/>
              <a:t>web </a:t>
            </a:r>
            <a:r>
              <a:rPr lang="en-IN" dirty="0"/>
              <a:t>application testing </a:t>
            </a:r>
            <a:r>
              <a:rPr lang="en-IN" dirty="0" smtClean="0"/>
              <a:t>,</a:t>
            </a:r>
            <a:r>
              <a:rPr lang="en-IN" dirty="0"/>
              <a:t> bug tracking tools </a:t>
            </a:r>
            <a:r>
              <a:rPr lang="en-IN" dirty="0" smtClean="0"/>
              <a:t>TFS (</a:t>
            </a:r>
            <a:r>
              <a:rPr lang="en-US" dirty="0" smtClean="0"/>
              <a:t>Team Foundation Server(Microsoft TFS))</a:t>
            </a:r>
            <a:r>
              <a:rPr lang="en-IN" dirty="0"/>
              <a:t> </a:t>
            </a:r>
            <a:r>
              <a:rPr lang="en-IN" dirty="0" smtClean="0"/>
              <a:t>,</a:t>
            </a:r>
            <a:r>
              <a:rPr lang="en-IN" b="1" dirty="0" smtClean="0"/>
              <a:t> jmeter, unit testing, functional testing, component testing.</a:t>
            </a:r>
            <a:endParaRPr lang="en-IN" b="1" dirty="0"/>
          </a:p>
          <a:p>
            <a:pPr>
              <a:buNone/>
            </a:pPr>
            <a:r>
              <a:rPr lang="en-US" sz="1400" dirty="0" smtClean="0"/>
              <a:t>In 2018, Microsoft changed the name TFS to Azure DevOps Services.</a:t>
            </a:r>
            <a:endParaRPr lang="en-IN" sz="1400" dirty="0" smtClean="0"/>
          </a:p>
          <a:p>
            <a:endParaRPr lang="en-IN"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58204" cy="5538806"/>
          </a:xfrm>
        </p:spPr>
        <p:txBody>
          <a:bodyPr>
            <a:normAutofit/>
          </a:bodyPr>
          <a:lstStyle/>
          <a:p>
            <a:pPr>
              <a:buNone/>
            </a:pPr>
            <a:r>
              <a:rPr lang="en-IN" b="1" dirty="0"/>
              <a:t>The Purpose of </a:t>
            </a:r>
            <a:r>
              <a:rPr lang="en-IN" b="1" dirty="0" smtClean="0"/>
              <a:t>Testing:</a:t>
            </a:r>
          </a:p>
          <a:p>
            <a:r>
              <a:rPr lang="en-IN" dirty="0" smtClean="0"/>
              <a:t>The </a:t>
            </a:r>
            <a:r>
              <a:rPr lang="en-IN" dirty="0"/>
              <a:t>biggest part of software cost is the cost of bugs: the cost of detecting them, the </a:t>
            </a:r>
            <a:r>
              <a:rPr lang="en-IN" dirty="0" smtClean="0"/>
              <a:t>cost of </a:t>
            </a:r>
            <a:r>
              <a:rPr lang="en-IN" dirty="0"/>
              <a:t>correcting them, the cost of designing tests that discover them, and the cost of </a:t>
            </a:r>
            <a:r>
              <a:rPr lang="en-IN" dirty="0" smtClean="0"/>
              <a:t>running those </a:t>
            </a:r>
            <a:r>
              <a:rPr lang="en-IN" dirty="0"/>
              <a:t>tests.</a:t>
            </a:r>
          </a:p>
          <a:p>
            <a:r>
              <a:rPr lang="en-IN" dirty="0" smtClean="0"/>
              <a:t> </a:t>
            </a:r>
            <a:r>
              <a:rPr lang="en-IN" dirty="0"/>
              <a:t>For software, quality and productivity are indistinguishable because the cost of </a:t>
            </a:r>
            <a:r>
              <a:rPr lang="en-IN" dirty="0" smtClean="0"/>
              <a:t>a software </a:t>
            </a:r>
            <a:r>
              <a:rPr lang="en-IN" dirty="0"/>
              <a:t>copy is trivial.</a:t>
            </a:r>
          </a:p>
          <a:p>
            <a:r>
              <a:rPr lang="en-IN" dirty="0" smtClean="0"/>
              <a:t> </a:t>
            </a:r>
            <a:r>
              <a:rPr lang="en-IN" dirty="0"/>
              <a:t>Testing and Test Design are parts of quality assurance should also focus on </a:t>
            </a:r>
            <a:r>
              <a:rPr lang="en-IN" dirty="0" smtClean="0"/>
              <a:t>bug.</a:t>
            </a:r>
            <a:endParaRPr lang="en-IN" dirty="0"/>
          </a:p>
          <a:p>
            <a:r>
              <a:rPr lang="en-IN" dirty="0"/>
              <a:t>prevention. A prevented bug is better than a detected and corrected bug.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785794"/>
            <a:ext cx="8115328" cy="5538806"/>
          </a:xfrm>
        </p:spPr>
        <p:txBody>
          <a:bodyPr>
            <a:normAutofit/>
          </a:bodyPr>
          <a:lstStyle/>
          <a:p>
            <a:pPr>
              <a:buNone/>
            </a:pPr>
            <a:r>
              <a:rPr lang="en-IN" b="1" dirty="0" smtClean="0"/>
              <a:t>Phases in a tester's mental life:</a:t>
            </a:r>
          </a:p>
          <a:p>
            <a:pPr>
              <a:buNone/>
            </a:pPr>
            <a:endParaRPr lang="en-IN" b="1" dirty="0" smtClean="0"/>
          </a:p>
          <a:p>
            <a:pPr>
              <a:buNone/>
            </a:pPr>
            <a:r>
              <a:rPr lang="en-IN" b="1" dirty="0" smtClean="0"/>
              <a:t>Phase 0</a:t>
            </a:r>
            <a:r>
              <a:rPr lang="en-IN" dirty="0" smtClean="0"/>
              <a:t>: (Until 1956: Debugging Oriented) There is no difference between testing and Debugging.</a:t>
            </a:r>
            <a:r>
              <a:rPr lang="en-US" sz="2800" dirty="0" smtClean="0"/>
              <a:t> </a:t>
            </a:r>
            <a:endParaRPr lang="en-IN" dirty="0" smtClean="0"/>
          </a:p>
          <a:p>
            <a:pPr>
              <a:buNone/>
            </a:pPr>
            <a:r>
              <a:rPr lang="en-IN" b="1" dirty="0" smtClean="0"/>
              <a:t>Phase 1</a:t>
            </a:r>
            <a:r>
              <a:rPr lang="en-IN" dirty="0" smtClean="0"/>
              <a:t>: (1957-1978: Demonstration Oriented):</a:t>
            </a:r>
          </a:p>
          <a:p>
            <a:r>
              <a:rPr lang="en-US" sz="2800" dirty="0" smtClean="0">
                <a:latin typeface="Times New Roman" pitchFamily="18" charset="0"/>
                <a:cs typeface="Times New Roman" pitchFamily="18" charset="0"/>
              </a:rPr>
              <a:t>IT says   Testing is to show that the software works.</a:t>
            </a:r>
            <a:endParaRPr lang="en-IN" sz="2800" dirty="0" smtClean="0">
              <a:latin typeface="Times New Roman" pitchFamily="18" charset="0"/>
              <a:cs typeface="Times New Roman" pitchFamily="18" charset="0"/>
            </a:endParaRPr>
          </a:p>
          <a:p>
            <a:r>
              <a:rPr lang="en-IN" dirty="0" smtClean="0"/>
              <a:t> the purpose of testing here is to show that software works. Highlighted during the late 1970s. This failed because the probability of showing that software works 'decreases' as testing increases. I.e</a:t>
            </a:r>
            <a:r>
              <a:rPr lang="en-IN" i="1" dirty="0" smtClean="0"/>
              <a:t>. the more you test, the more </a:t>
            </a:r>
            <a:r>
              <a:rPr lang="en-IN" dirty="0" smtClean="0"/>
              <a:t>likely you will find a bug.</a:t>
            </a:r>
            <a:r>
              <a:rPr lang="en-US" sz="2800"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857232"/>
            <a:ext cx="8329642" cy="5467368"/>
          </a:xfrm>
        </p:spPr>
        <p:txBody>
          <a:bodyPr>
            <a:normAutofit/>
          </a:bodyPr>
          <a:lstStyle/>
          <a:p>
            <a:pPr>
              <a:buNone/>
            </a:pPr>
            <a:r>
              <a:rPr lang="en-IN" b="1" dirty="0" smtClean="0"/>
              <a:t> Phase 2: </a:t>
            </a:r>
            <a:r>
              <a:rPr lang="en-IN" dirty="0" smtClean="0"/>
              <a:t>(1979-1982: Destruction Oriented) :</a:t>
            </a:r>
          </a:p>
          <a:p>
            <a:r>
              <a:rPr lang="en-US" sz="2400" dirty="0" smtClean="0"/>
              <a:t>It says  Software does not work.</a:t>
            </a:r>
            <a:endParaRPr lang="en-IN" dirty="0" smtClean="0"/>
          </a:p>
          <a:p>
            <a:r>
              <a:rPr lang="en-IN" dirty="0" smtClean="0"/>
              <a:t>the purpose of testing is to show that software doesn’t work. This also failed because the software will never get released as you will find one bug. Also, a bug corrected may also lead to another bug.</a:t>
            </a:r>
            <a:r>
              <a:rPr lang="en-US" sz="2800" dirty="0" smtClean="0">
                <a:solidFill>
                  <a:srgbClr val="D60093"/>
                </a:solidFill>
              </a:rPr>
              <a:t> </a:t>
            </a:r>
          </a:p>
          <a:p>
            <a:pPr>
              <a:buNone/>
            </a:pPr>
            <a:r>
              <a:rPr lang="en-IN" b="1" dirty="0" smtClean="0"/>
              <a:t>Phase 3</a:t>
            </a:r>
            <a:r>
              <a:rPr lang="en-IN" dirty="0" smtClean="0"/>
              <a:t>: (1983-1987: Evaluation Oriented) :The purpose of testing is not to prove anything.</a:t>
            </a:r>
          </a:p>
          <a:p>
            <a:r>
              <a:rPr lang="en-IN" dirty="0" smtClean="0"/>
              <a:t>Note: This is applied to large software products with millions of code and years of use</a:t>
            </a:r>
            <a:r>
              <a:rPr lang="en-US" dirty="0" smtClean="0"/>
              <a:t>.</a:t>
            </a:r>
            <a:endParaRPr lang="en-US" sz="2400" dirty="0" smtClean="0">
              <a:latin typeface="Times New Roman" pitchFamily="18" charset="0"/>
              <a:cs typeface="Times New Roman" pitchFamily="18" charset="0"/>
            </a:endParaRPr>
          </a:p>
          <a:p>
            <a:endParaRPr lang="en-IN" dirty="0" smtClean="0"/>
          </a:p>
          <a:p>
            <a:endParaRPr lang="en-IN"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642918"/>
            <a:ext cx="8186766" cy="5483245"/>
          </a:xfrm>
        </p:spPr>
        <p:txBody>
          <a:bodyPr>
            <a:normAutofit/>
          </a:bodyPr>
          <a:lstStyle/>
          <a:p>
            <a:pPr>
              <a:buNone/>
            </a:pPr>
            <a:r>
              <a:rPr lang="en-IN" b="1" dirty="0" smtClean="0"/>
              <a:t> </a:t>
            </a:r>
            <a:r>
              <a:rPr lang="en-IN" b="1" dirty="0"/>
              <a:t>Phase 4</a:t>
            </a:r>
            <a:r>
              <a:rPr lang="en-IN" dirty="0"/>
              <a:t>: (1988-2000: Prevention Oriented</a:t>
            </a:r>
            <a:r>
              <a:rPr lang="en-IN" dirty="0" smtClean="0"/>
              <a:t>):</a:t>
            </a:r>
          </a:p>
          <a:p>
            <a:r>
              <a:rPr lang="en-US" dirty="0" smtClean="0">
                <a:latin typeface="Times New Roman" pitchFamily="18" charset="0"/>
                <a:cs typeface="Times New Roman" pitchFamily="18" charset="0"/>
              </a:rPr>
              <a:t>A state of mind regarding “What testing can do &amp; cannot do.</a:t>
            </a:r>
          </a:p>
          <a:p>
            <a:r>
              <a:rPr lang="en-IN" dirty="0" smtClean="0"/>
              <a:t>Testability </a:t>
            </a:r>
            <a:r>
              <a:rPr lang="en-IN" dirty="0"/>
              <a:t>is the factor considered here. </a:t>
            </a:r>
            <a:r>
              <a:rPr lang="en-IN" dirty="0" smtClean="0"/>
              <a:t>One reason </a:t>
            </a:r>
            <a:r>
              <a:rPr lang="en-IN" dirty="0"/>
              <a:t>is to reduce the </a:t>
            </a:r>
            <a:r>
              <a:rPr lang="en-IN" dirty="0" smtClean="0"/>
              <a:t>labour </a:t>
            </a:r>
            <a:r>
              <a:rPr lang="en-IN" dirty="0"/>
              <a:t>of testing. Other reason is to check the testable and </a:t>
            </a:r>
            <a:r>
              <a:rPr lang="en-IN" dirty="0" smtClean="0"/>
              <a:t>non-testable code.</a:t>
            </a:r>
          </a:p>
          <a:p>
            <a:r>
              <a:rPr lang="en-US" sz="2400" dirty="0" smtClean="0">
                <a:latin typeface="Times New Roman" pitchFamily="18" charset="0"/>
                <a:cs typeface="Times New Roman" pitchFamily="18" charset="0"/>
              </a:rPr>
              <a:t>Applying this knowledge reduces amount of testing.</a:t>
            </a:r>
          </a:p>
          <a:p>
            <a:pPr marL="1714500" lvl="3" indent="-342900">
              <a:buClr>
                <a:srgbClr val="FF00FF"/>
              </a:buClr>
              <a:buSzPct val="50000"/>
              <a:buFont typeface="Wingdings" pitchFamily="2" charset="2"/>
              <a:buChar char="Ø"/>
              <a:tabLst>
                <a:tab pos="800100" algn="l"/>
              </a:tabLst>
            </a:pPr>
            <a:r>
              <a:rPr lang="en-US" sz="2400" dirty="0" smtClean="0">
                <a:latin typeface="Times New Roman" pitchFamily="18" charset="0"/>
                <a:cs typeface="Times New Roman" pitchFamily="18" charset="0"/>
              </a:rPr>
              <a:t>Testable software reduces effort</a:t>
            </a:r>
          </a:p>
          <a:p>
            <a:pPr marL="1714500" lvl="3" indent="-342900">
              <a:buClr>
                <a:srgbClr val="FF00FF"/>
              </a:buClr>
              <a:buSzPct val="50000"/>
              <a:buFont typeface="Wingdings" pitchFamily="2" charset="2"/>
              <a:buChar char="Ø"/>
              <a:tabLst>
                <a:tab pos="800100" algn="l"/>
              </a:tabLst>
            </a:pPr>
            <a:r>
              <a:rPr lang="en-US" sz="2400" dirty="0" smtClean="0">
                <a:latin typeface="Times New Roman" pitchFamily="18" charset="0"/>
                <a:cs typeface="Times New Roman" pitchFamily="18" charset="0"/>
              </a:rPr>
              <a:t>Testable software has less bugs than the code hard to test</a:t>
            </a:r>
          </a:p>
          <a:p>
            <a:endParaRPr lang="en-IN"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714356"/>
            <a:ext cx="8186766" cy="5610244"/>
          </a:xfrm>
        </p:spPr>
        <p:txBody>
          <a:bodyPr>
            <a:normAutofit/>
          </a:bodyPr>
          <a:lstStyle/>
          <a:p>
            <a:pPr>
              <a:buNone/>
            </a:pPr>
            <a:endParaRPr lang="en-IN" b="1" dirty="0" smtClean="0"/>
          </a:p>
          <a:p>
            <a:pPr>
              <a:buNone/>
            </a:pPr>
            <a:r>
              <a:rPr lang="en-IN" b="1" dirty="0" smtClean="0"/>
              <a:t>Test Design:</a:t>
            </a:r>
          </a:p>
          <a:p>
            <a:pPr>
              <a:buNone/>
            </a:pPr>
            <a:r>
              <a:rPr lang="en-IN" dirty="0" smtClean="0"/>
              <a:t>Testing isn’t everything: </a:t>
            </a:r>
          </a:p>
          <a:p>
            <a:pPr marL="514350" indent="-514350">
              <a:buFont typeface="+mj-lt"/>
              <a:buAutoNum type="arabicPeriod"/>
            </a:pPr>
            <a:r>
              <a:rPr lang="en-IN" dirty="0" smtClean="0"/>
              <a:t>Inspection Methods: </a:t>
            </a:r>
            <a:r>
              <a:rPr lang="en-IN" dirty="0"/>
              <a:t>Methods like </a:t>
            </a:r>
            <a:r>
              <a:rPr lang="en-IN" dirty="0" smtClean="0"/>
              <a:t>desk </a:t>
            </a:r>
            <a:r>
              <a:rPr lang="en-IN" dirty="0"/>
              <a:t>checking, formal </a:t>
            </a:r>
            <a:r>
              <a:rPr lang="en-IN" dirty="0" smtClean="0"/>
              <a:t>inspections. (examination :</a:t>
            </a:r>
            <a:r>
              <a:rPr lang="en-US" dirty="0" smtClean="0"/>
              <a:t>Ultrasonic testing , Visual Inspection: X-Ray equipment)</a:t>
            </a:r>
            <a:endParaRPr lang="en-IN" dirty="0" smtClean="0"/>
          </a:p>
          <a:p>
            <a:pPr marL="514350" indent="-514350">
              <a:buFont typeface="+mj-lt"/>
              <a:buAutoNum type="arabicPeriod"/>
            </a:pPr>
            <a:r>
              <a:rPr lang="en-IN" dirty="0" smtClean="0"/>
              <a:t> </a:t>
            </a:r>
            <a:r>
              <a:rPr lang="en-IN" dirty="0"/>
              <a:t>Design Style: </a:t>
            </a:r>
            <a:r>
              <a:rPr lang="en-IN" dirty="0" smtClean="0"/>
              <a:t>clarity </a:t>
            </a:r>
            <a:r>
              <a:rPr lang="en-IN" dirty="0"/>
              <a:t>can do much to prevent bugs.</a:t>
            </a:r>
          </a:p>
          <a:p>
            <a:pPr marL="514350" indent="-514350">
              <a:buFont typeface="+mj-lt"/>
              <a:buAutoNum type="arabicPeriod"/>
            </a:pPr>
            <a:r>
              <a:rPr lang="en-IN" dirty="0" smtClean="0"/>
              <a:t> </a:t>
            </a:r>
            <a:r>
              <a:rPr lang="en-IN" dirty="0"/>
              <a:t>Static Analysis Methods: Includes formal analysis of source code during compilation</a:t>
            </a:r>
            <a:r>
              <a:rPr lang="en-IN" dirty="0" smtClean="0"/>
              <a:t>.(compilers)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00108"/>
            <a:ext cx="8186766" cy="5324492"/>
          </a:xfrm>
        </p:spPr>
        <p:txBody>
          <a:bodyPr/>
          <a:lstStyle/>
          <a:p>
            <a:pPr marL="514350" indent="-514350">
              <a:buNone/>
            </a:pPr>
            <a:r>
              <a:rPr lang="en-IN" dirty="0" smtClean="0"/>
              <a:t>4. Languages: The source language can help reduce certain kinds of bugs. Programmers find new bugs while using new languages.</a:t>
            </a:r>
          </a:p>
          <a:p>
            <a:pPr marL="514350" indent="-514350">
              <a:buNone/>
            </a:pPr>
            <a:r>
              <a:rPr lang="en-US" dirty="0" smtClean="0"/>
              <a:t>5. Development Methodologies and Development Environment: The development process and the environment in which that methodology is embedded can prevent many kinds of bugs.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857232"/>
            <a:ext cx="8258204" cy="5467368"/>
          </a:xfrm>
        </p:spPr>
        <p:txBody>
          <a:bodyPr/>
          <a:lstStyle/>
          <a:p>
            <a:pPr marL="1143000" lvl="2" indent="-342900">
              <a:buClr>
                <a:srgbClr val="FF00FF"/>
              </a:buClr>
              <a:buSzPct val="60000"/>
              <a:buNone/>
              <a:tabLst>
                <a:tab pos="800100" algn="l"/>
              </a:tabLst>
              <a:defRPr/>
            </a:pPr>
            <a:r>
              <a:rPr lang="en-IN" b="1" dirty="0" smtClean="0"/>
              <a:t>Dichotomies</a:t>
            </a:r>
            <a:r>
              <a:rPr lang="en-IN" sz="2400" b="1" dirty="0" smtClean="0">
                <a:solidFill>
                  <a:schemeClr val="tx1">
                    <a:lumMod val="95000"/>
                    <a:lumOff val="5000"/>
                  </a:schemeClr>
                </a:solidFill>
                <a:latin typeface="Times New Roman" pitchFamily="18" charset="0"/>
                <a:cs typeface="Times New Roman" pitchFamily="18" charset="0"/>
              </a:rPr>
              <a:t>:</a:t>
            </a:r>
            <a:r>
              <a:rPr lang="en-US" sz="2400" dirty="0" smtClean="0">
                <a:solidFill>
                  <a:schemeClr val="tx1">
                    <a:lumMod val="95000"/>
                    <a:lumOff val="5000"/>
                  </a:schemeClr>
                </a:solidFill>
                <a:latin typeface="Times New Roman" pitchFamily="18" charset="0"/>
                <a:cs typeface="Times New Roman" pitchFamily="18" charset="0"/>
              </a:rPr>
              <a:t> Division into two especially mutually exclusive or contradictory groups or entities</a:t>
            </a:r>
          </a:p>
          <a:p>
            <a:pPr marL="1143000" lvl="2" indent="-342900">
              <a:buClr>
                <a:srgbClr val="FF00FF"/>
              </a:buClr>
              <a:buSzPct val="60000"/>
              <a:buNone/>
              <a:tabLst>
                <a:tab pos="800100" algn="l"/>
              </a:tabLst>
              <a:defRPr/>
            </a:pPr>
            <a:r>
              <a:rPr lang="en-US" sz="2400" dirty="0" smtClean="0">
                <a:solidFill>
                  <a:schemeClr val="tx1">
                    <a:lumMod val="95000"/>
                    <a:lumOff val="5000"/>
                  </a:schemeClr>
                </a:solidFill>
                <a:latin typeface="Times New Roman" pitchFamily="18" charset="0"/>
                <a:cs typeface="Times New Roman" pitchFamily="18" charset="0"/>
              </a:rPr>
              <a:t>the </a:t>
            </a:r>
            <a:r>
              <a:rPr lang="en-US" sz="2400" i="1" dirty="0" smtClean="0">
                <a:solidFill>
                  <a:schemeClr val="tx1">
                    <a:lumMod val="95000"/>
                    <a:lumOff val="5000"/>
                  </a:schemeClr>
                </a:solidFill>
                <a:latin typeface="Times New Roman" pitchFamily="18" charset="0"/>
                <a:cs typeface="Times New Roman" pitchFamily="18" charset="0"/>
              </a:rPr>
              <a:t>dichotomy</a:t>
            </a:r>
            <a:r>
              <a:rPr lang="en-US" sz="2400" dirty="0" smtClean="0">
                <a:solidFill>
                  <a:schemeClr val="tx1">
                    <a:lumMod val="95000"/>
                    <a:lumOff val="5000"/>
                  </a:schemeClr>
                </a:solidFill>
                <a:latin typeface="Times New Roman" pitchFamily="18" charset="0"/>
                <a:cs typeface="Times New Roman" pitchFamily="18" charset="0"/>
              </a:rPr>
              <a:t> between theory and practice.</a:t>
            </a:r>
          </a:p>
          <a:p>
            <a:pPr marL="1143000" lvl="2" indent="-342900">
              <a:buClr>
                <a:srgbClr val="FF00FF"/>
              </a:buClr>
              <a:buSzPct val="60000"/>
              <a:buNone/>
              <a:tabLst>
                <a:tab pos="800100" algn="l"/>
              </a:tabLst>
              <a:defRPr/>
            </a:pPr>
            <a:endParaRPr lang="en-IN" sz="2400" b="1" dirty="0" smtClean="0">
              <a:solidFill>
                <a:schemeClr val="tx1">
                  <a:lumMod val="95000"/>
                  <a:lumOff val="5000"/>
                </a:schemeClr>
              </a:solidFill>
              <a:latin typeface="Times New Roman" pitchFamily="18" charset="0"/>
              <a:cs typeface="Times New Roman" pitchFamily="18" charset="0"/>
            </a:endParaRPr>
          </a:p>
          <a:p>
            <a:pPr marL="514350" indent="-514350">
              <a:buFont typeface="+mj-lt"/>
              <a:buAutoNum type="arabicPeriod"/>
            </a:pPr>
            <a:r>
              <a:rPr lang="en-IN" dirty="0" smtClean="0"/>
              <a:t>Testing Versus Debugging</a:t>
            </a:r>
          </a:p>
          <a:p>
            <a:pPr marL="514350" indent="-514350">
              <a:buFont typeface="+mj-lt"/>
              <a:buAutoNum type="arabicPeriod"/>
            </a:pPr>
            <a:r>
              <a:rPr lang="en-US" sz="2800" dirty="0" smtClean="0">
                <a:latin typeface="Times New Roman" pitchFamily="18" charset="0"/>
                <a:cs typeface="Times New Roman" pitchFamily="18" charset="0"/>
              </a:rPr>
              <a:t>Function versus Structure</a:t>
            </a:r>
          </a:p>
          <a:p>
            <a:pPr marL="514350" indent="-514350">
              <a:buFont typeface="+mj-lt"/>
              <a:buAutoNum type="arabicPeriod"/>
            </a:pPr>
            <a:r>
              <a:rPr lang="en-US" sz="2800" dirty="0" smtClean="0"/>
              <a:t>Designer versus Tester</a:t>
            </a:r>
          </a:p>
          <a:p>
            <a:pPr marL="514350" indent="-514350">
              <a:buFont typeface="+mj-lt"/>
              <a:buAutoNum type="arabicPeriod"/>
            </a:pPr>
            <a:r>
              <a:rPr lang="en-US" sz="2800" dirty="0" smtClean="0"/>
              <a:t>Modularity versus Efficiency</a:t>
            </a:r>
          </a:p>
          <a:p>
            <a:pPr marL="514350" indent="-514350">
              <a:buFont typeface="+mj-lt"/>
              <a:buAutoNum type="arabicPeriod"/>
            </a:pPr>
            <a:r>
              <a:rPr lang="en-US" sz="2800" dirty="0" smtClean="0"/>
              <a:t>Small versus Large</a:t>
            </a:r>
          </a:p>
          <a:p>
            <a:pPr marL="514350" indent="-514350">
              <a:buFont typeface="+mj-lt"/>
              <a:buAutoNum type="arabicPeriod"/>
            </a:pPr>
            <a:r>
              <a:rPr lang="en-US" sz="2800" dirty="0" smtClean="0"/>
              <a:t>Builder versus Buyer</a:t>
            </a:r>
          </a:p>
          <a:p>
            <a:pPr marL="514350" indent="-514350">
              <a:buFont typeface="+mj-lt"/>
              <a:buAutoNum type="arabicPeriod"/>
            </a:pPr>
            <a:endParaRPr lang="en-US" sz="2800" dirty="0" smtClean="0">
              <a:latin typeface="Times New Roman" pitchFamily="18" charset="0"/>
              <a:cs typeface="Times New Roman" pitchFamily="18" charset="0"/>
            </a:endParaRPr>
          </a:p>
          <a:p>
            <a:pPr>
              <a:buNone/>
            </a:pPr>
            <a:endParaRPr lang="en-US" sz="2800" b="1" dirty="0" smtClean="0">
              <a:latin typeface="Times New Roman" pitchFamily="18" charset="0"/>
              <a:cs typeface="Times New Roman" pitchFamily="18" charset="0"/>
            </a:endParaRPr>
          </a:p>
          <a:p>
            <a:pPr>
              <a:buNone/>
            </a:pPr>
            <a:endParaRPr lang="en-IN" b="1" dirty="0" smtClean="0"/>
          </a:p>
          <a:p>
            <a:pPr>
              <a:buNone/>
            </a:pPr>
            <a:endParaRPr lang="en-IN" b="1" dirty="0" smtClean="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714356"/>
            <a:ext cx="8115328" cy="5610244"/>
          </a:xfrm>
        </p:spPr>
        <p:txBody>
          <a:bodyPr>
            <a:normAutofit/>
          </a:bodyPr>
          <a:lstStyle/>
          <a:p>
            <a:pPr>
              <a:buNone/>
            </a:pPr>
            <a:endParaRPr lang="en-IN" b="1" dirty="0" smtClean="0"/>
          </a:p>
          <a:p>
            <a:pPr>
              <a:buNone/>
            </a:pPr>
            <a:r>
              <a:rPr lang="en-IN" b="1" dirty="0" smtClean="0"/>
              <a:t>1.Testing </a:t>
            </a:r>
            <a:r>
              <a:rPr lang="en-IN" b="1" dirty="0"/>
              <a:t>Versus Debugging:</a:t>
            </a:r>
          </a:p>
          <a:p>
            <a:r>
              <a:rPr lang="en-IN" dirty="0"/>
              <a:t>Many people consider both as same. Purpose of testing is to show that a program </a:t>
            </a:r>
            <a:r>
              <a:rPr lang="en-IN" dirty="0" smtClean="0"/>
              <a:t>has bugs</a:t>
            </a:r>
            <a:r>
              <a:rPr lang="en-IN" dirty="0"/>
              <a:t>. </a:t>
            </a:r>
            <a:endParaRPr lang="en-IN" dirty="0" smtClean="0"/>
          </a:p>
          <a:p>
            <a:r>
              <a:rPr lang="en-IN" dirty="0" smtClean="0"/>
              <a:t>The </a:t>
            </a:r>
            <a:r>
              <a:rPr lang="en-IN" dirty="0"/>
              <a:t>purpose of testing is to find the error or misconception that led to the </a:t>
            </a:r>
            <a:r>
              <a:rPr lang="en-IN" dirty="0" smtClean="0"/>
              <a:t>program's failure </a:t>
            </a:r>
            <a:r>
              <a:rPr lang="en-IN" dirty="0"/>
              <a:t>and to design and implement the program changes that correct the error.</a:t>
            </a:r>
          </a:p>
          <a:p>
            <a:r>
              <a:rPr lang="en-IN" dirty="0"/>
              <a:t>Debugging usually follows testing, but they differ as to goals, </a:t>
            </a:r>
            <a:r>
              <a:rPr lang="en-IN" dirty="0" smtClean="0"/>
              <a:t>methods.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28596" y="1142984"/>
            <a:ext cx="8258204" cy="5181616"/>
          </a:xfrm>
        </p:spPr>
        <p:txBody>
          <a:bodyPr>
            <a:normAutofit/>
          </a:bodyPr>
          <a:lstStyle/>
          <a:p>
            <a:pPr algn="just">
              <a:buFont typeface="Wingdings" pitchFamily="2" charset="2"/>
              <a:buChar char="q"/>
              <a:defRPr/>
            </a:pPr>
            <a:r>
              <a:rPr lang="en-IN" sz="2000" dirty="0" smtClean="0">
                <a:latin typeface="Times New Roman" pitchFamily="18" charset="0"/>
                <a:cs typeface="Times New Roman" pitchFamily="18" charset="0"/>
              </a:rPr>
              <a:t>A test engineer have to test software of various application domains(range of possible values). Before starting the testing, you need to understand  the application, from an end user  point  of view.</a:t>
            </a:r>
            <a:r>
              <a:rPr lang="en-US" sz="2000" dirty="0" smtClean="0">
                <a:effectLst>
                  <a:outerShdw blurRad="38100" dist="38100" dir="2700000" algn="tl">
                    <a:srgbClr val="C0C0C0"/>
                  </a:outerShdw>
                </a:effectLst>
                <a:latin typeface="Times New Roman" pitchFamily="18" charset="0"/>
                <a:cs typeface="Times New Roman" pitchFamily="18" charset="0"/>
              </a:rPr>
              <a:t> Test cases can be defined as sets of inputs parameters for which the software will be tested.</a:t>
            </a:r>
          </a:p>
          <a:p>
            <a:pPr algn="just">
              <a:buFont typeface="Wingdings" pitchFamily="2" charset="2"/>
              <a:buChar char="q"/>
              <a:defRPr/>
            </a:pPr>
            <a:r>
              <a:rPr lang="en-US" sz="2000" dirty="0" smtClean="0">
                <a:effectLst>
                  <a:outerShdw blurRad="38100" dist="38100" dir="2700000" algn="tl">
                    <a:srgbClr val="C0C0C0"/>
                  </a:outerShdw>
                </a:effectLst>
                <a:latin typeface="Times New Roman" pitchFamily="18" charset="0"/>
                <a:cs typeface="Times New Roman" pitchFamily="18" charset="0"/>
              </a:rPr>
              <a:t>  Below fig shows the Testing process using test cases</a:t>
            </a:r>
          </a:p>
          <a:p>
            <a:pPr algn="just">
              <a:buFont typeface="Wingdings" pitchFamily="2" charset="2"/>
              <a:buChar char="q"/>
              <a:defRPr/>
            </a:pPr>
            <a:endParaRPr lang="en-US" sz="2000" dirty="0" smtClean="0">
              <a:effectLst>
                <a:outerShdw blurRad="38100" dist="38100" dir="2700000" algn="tl">
                  <a:srgbClr val="C0C0C0"/>
                </a:outerShdw>
              </a:effectLst>
              <a:latin typeface="Times New Roman" pitchFamily="18" charset="0"/>
              <a:cs typeface="Times New Roman" pitchFamily="18" charset="0"/>
            </a:endParaRPr>
          </a:p>
          <a:p>
            <a:pPr algn="just">
              <a:buFont typeface="Wingdings" pitchFamily="2" charset="2"/>
              <a:buChar char="q"/>
              <a:defRPr/>
            </a:pPr>
            <a:endParaRPr lang="en-US" sz="2000" dirty="0" smtClean="0">
              <a:effectLst>
                <a:outerShdw blurRad="38100" dist="38100" dir="2700000" algn="tl">
                  <a:srgbClr val="C0C0C0"/>
                </a:outerShdw>
              </a:effectLst>
              <a:latin typeface="Times New Roman" pitchFamily="18" charset="0"/>
              <a:cs typeface="Times New Roman" pitchFamily="18" charset="0"/>
            </a:endParaRPr>
          </a:p>
          <a:p>
            <a:pPr algn="just">
              <a:buFont typeface="Wingdings" pitchFamily="2" charset="2"/>
              <a:buChar char="q"/>
              <a:defRPr/>
            </a:pPr>
            <a:endParaRPr lang="en-US" sz="2000" dirty="0" smtClean="0">
              <a:effectLst>
                <a:outerShdw blurRad="38100" dist="38100" dir="2700000" algn="tl">
                  <a:srgbClr val="C0C0C0"/>
                </a:outerShdw>
              </a:effectLst>
              <a:latin typeface="Times New Roman" pitchFamily="18" charset="0"/>
              <a:cs typeface="Times New Roman" pitchFamily="18" charset="0"/>
            </a:endParaRPr>
          </a:p>
          <a:p>
            <a:pPr algn="just">
              <a:buFont typeface="Wingdings" pitchFamily="2" charset="2"/>
              <a:buChar char="q"/>
              <a:defRPr/>
            </a:pPr>
            <a:endParaRPr lang="en-US" sz="2000" dirty="0" smtClean="0">
              <a:effectLst>
                <a:outerShdw blurRad="38100" dist="38100" dir="2700000" algn="tl">
                  <a:srgbClr val="C0C0C0"/>
                </a:outerShdw>
              </a:effectLst>
              <a:latin typeface="Times New Roman" pitchFamily="18" charset="0"/>
              <a:cs typeface="Times New Roman" pitchFamily="18" charset="0"/>
            </a:endParaRPr>
          </a:p>
          <a:p>
            <a:pPr algn="just">
              <a:buNone/>
              <a:defRPr/>
            </a:pPr>
            <a:endParaRPr lang="en-US" sz="2000" dirty="0" smtClean="0">
              <a:effectLst>
                <a:outerShdw blurRad="38100" dist="38100" dir="2700000" algn="tl">
                  <a:srgbClr val="C0C0C0"/>
                </a:outerShdw>
              </a:effectLst>
              <a:latin typeface="Times New Roman" pitchFamily="18" charset="0"/>
              <a:cs typeface="Times New Roman" pitchFamily="18" charset="0"/>
            </a:endParaRPr>
          </a:p>
          <a:p>
            <a:pPr marL="0" lvl="1" algn="just">
              <a:buFont typeface="Wingdings" pitchFamily="2" charset="2"/>
              <a:buChar char="q"/>
              <a:tabLst>
                <a:tab pos="8455025" algn="l"/>
                <a:tab pos="8574088" algn="l"/>
              </a:tabLst>
              <a:defRPr/>
            </a:pPr>
            <a:r>
              <a:rPr lang="en-IN" sz="2000" dirty="0" smtClean="0">
                <a:latin typeface="Times New Roman" pitchFamily="18" charset="0"/>
                <a:cs typeface="Times New Roman" pitchFamily="18" charset="0"/>
              </a:rPr>
              <a:t>Strictly all combinations of inputs must be checked. If this is done, it is known as exhaustive testing</a:t>
            </a:r>
            <a:r>
              <a:rPr lang="en-IN" sz="2000" dirty="0" smtClean="0"/>
              <a:t>. </a:t>
            </a:r>
          </a:p>
          <a:p>
            <a:pPr marL="0" lvl="1" algn="just">
              <a:buFont typeface="Wingdings" pitchFamily="2" charset="2"/>
              <a:buChar char="q"/>
              <a:tabLst>
                <a:tab pos="8455025" algn="l"/>
                <a:tab pos="8574088" algn="l"/>
              </a:tabLst>
              <a:defRPr/>
            </a:pPr>
            <a:r>
              <a:rPr lang="en-IN" sz="2000" dirty="0" smtClean="0"/>
              <a:t> H</a:t>
            </a:r>
            <a:r>
              <a:rPr lang="en-IN" sz="2000" dirty="0" smtClean="0">
                <a:latin typeface="Times New Roman" pitchFamily="18" charset="0"/>
                <a:cs typeface="Times New Roman" pitchFamily="18" charset="0"/>
              </a:rPr>
              <a:t>ow ever, exhaustive testing is costly, time consuming and impossible in many cases, so it is highly impractical . So a subset of all combinations is used for testing- this is known as test cases.</a:t>
            </a:r>
          </a:p>
          <a:p>
            <a:pPr lvl="1">
              <a:buFont typeface="Wingdings" pitchFamily="2" charset="2"/>
              <a:buChar char="q"/>
              <a:defRPr/>
            </a:pPr>
            <a:endParaRPr lang="en-IN" sz="2000" dirty="0" smtClean="0">
              <a:latin typeface="Times New Roman" pitchFamily="18" charset="0"/>
              <a:cs typeface="Times New Roman" pitchFamily="18" charset="0"/>
            </a:endParaRPr>
          </a:p>
        </p:txBody>
      </p:sp>
      <p:sp>
        <p:nvSpPr>
          <p:cNvPr id="4" name="Rectangle 3"/>
          <p:cNvSpPr/>
          <p:nvPr/>
        </p:nvSpPr>
        <p:spPr>
          <a:xfrm>
            <a:off x="1285852" y="3500438"/>
            <a:ext cx="1758462"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Select Test cases</a:t>
            </a:r>
          </a:p>
        </p:txBody>
      </p:sp>
      <p:sp>
        <p:nvSpPr>
          <p:cNvPr id="5" name="Rectangle 4"/>
          <p:cNvSpPr/>
          <p:nvPr/>
        </p:nvSpPr>
        <p:spPr>
          <a:xfrm>
            <a:off x="3786182" y="3500438"/>
            <a:ext cx="1758462"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Execute Test  Cases </a:t>
            </a:r>
          </a:p>
        </p:txBody>
      </p:sp>
      <p:sp>
        <p:nvSpPr>
          <p:cNvPr id="6" name="Rectangle 5"/>
          <p:cNvSpPr/>
          <p:nvPr/>
        </p:nvSpPr>
        <p:spPr>
          <a:xfrm>
            <a:off x="6215074" y="3500438"/>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Analyze Test Results</a:t>
            </a:r>
          </a:p>
        </p:txBody>
      </p:sp>
      <p:cxnSp>
        <p:nvCxnSpPr>
          <p:cNvPr id="7" name="Straight Arrow Connector 6"/>
          <p:cNvCxnSpPr/>
          <p:nvPr/>
        </p:nvCxnSpPr>
        <p:spPr>
          <a:xfrm>
            <a:off x="5572132" y="3857628"/>
            <a:ext cx="64294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214678" y="3786190"/>
            <a:ext cx="492369"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642910" y="1357298"/>
            <a:ext cx="8001056" cy="442915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785794"/>
            <a:ext cx="8329642" cy="5538806"/>
          </a:xfrm>
        </p:spPr>
        <p:txBody>
          <a:bodyPr>
            <a:noAutofit/>
          </a:bodyPr>
          <a:lstStyle/>
          <a:p>
            <a:pPr>
              <a:buNone/>
            </a:pPr>
            <a:r>
              <a:rPr lang="en-US" sz="2400" b="1" dirty="0" smtClean="0">
                <a:latin typeface="Times New Roman" pitchFamily="18" charset="0"/>
                <a:cs typeface="Times New Roman" pitchFamily="18" charset="0"/>
              </a:rPr>
              <a:t>2.Function versus Structure: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Functional testing:</a:t>
            </a:r>
          </a:p>
          <a:p>
            <a:r>
              <a:rPr lang="en-US" sz="2400" dirty="0" smtClean="0">
                <a:latin typeface="Times New Roman" pitchFamily="18" charset="0"/>
                <a:cs typeface="Times New Roman" pitchFamily="18" charset="0"/>
              </a:rPr>
              <a:t>It is a  white box Testing. It is performed based on the knowledge of the internal structure of the source. </a:t>
            </a:r>
          </a:p>
          <a:p>
            <a:r>
              <a:rPr lang="en-US" sz="2400" dirty="0" smtClean="0">
                <a:latin typeface="Times New Roman" pitchFamily="18" charset="0"/>
                <a:cs typeface="Times New Roman" pitchFamily="18" charset="0"/>
              </a:rPr>
              <a:t>The test cases take finite time but cannot  detect all bugs.</a:t>
            </a:r>
          </a:p>
          <a:p>
            <a:r>
              <a:rPr lang="en-US" sz="2400" dirty="0" smtClean="0">
                <a:latin typeface="Times New Roman" pitchFamily="18" charset="0"/>
                <a:cs typeface="Times New Roman" pitchFamily="18" charset="0"/>
              </a:rPr>
              <a:t>It helps to removing the unnecessary code that may results is some bugs.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Structural testing</a:t>
            </a:r>
            <a:r>
              <a:rPr lang="en-US" sz="2400" b="1" dirty="0" smtClean="0">
                <a:latin typeface="Times New Roman" pitchFamily="18" charset="0"/>
                <a:cs typeface="Times New Roman" pitchFamily="18" charset="0"/>
                <a:sym typeface="Wingdings" pitchFamily="2" charset="2"/>
              </a:rPr>
              <a:t>(Black box testing):</a:t>
            </a:r>
            <a:r>
              <a:rPr lang="en-US" sz="2400" b="1"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It is performed without the knowledge of the internal structure of the software. </a:t>
            </a:r>
          </a:p>
          <a:p>
            <a:r>
              <a:rPr lang="en-US" sz="2400" dirty="0" smtClean="0">
                <a:latin typeface="Times New Roman" pitchFamily="18" charset="0"/>
                <a:cs typeface="Times New Roman" pitchFamily="18" charset="0"/>
              </a:rPr>
              <a:t>The test cases take infinite time and detect all errors.</a:t>
            </a:r>
          </a:p>
          <a:p>
            <a:r>
              <a:rPr lang="en-US" sz="2400" dirty="0" smtClean="0">
                <a:latin typeface="Times New Roman" pitchFamily="18" charset="0"/>
                <a:cs typeface="Times New Roman" pitchFamily="18" charset="0"/>
              </a:rPr>
              <a:t>It helps to disclosing  the problems that may rise in functional specifications . </a:t>
            </a:r>
          </a:p>
          <a:p>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186766" cy="5467368"/>
          </a:xfrm>
        </p:spPr>
        <p:txBody>
          <a:bodyPr>
            <a:normAutofit/>
          </a:bodyPr>
          <a:lstStyle/>
          <a:p>
            <a:pPr>
              <a:buNone/>
            </a:pPr>
            <a:r>
              <a:rPr lang="en-US" b="1" dirty="0" smtClean="0"/>
              <a:t>3.Designer versus Tester: </a:t>
            </a:r>
          </a:p>
          <a:p>
            <a:pPr>
              <a:buNone/>
            </a:pPr>
            <a:r>
              <a:rPr lang="en-US" b="1" dirty="0" smtClean="0"/>
              <a:t>Designer:</a:t>
            </a:r>
          </a:p>
          <a:p>
            <a:r>
              <a:rPr lang="en-US" dirty="0" smtClean="0"/>
              <a:t>It is based on the structural specifications of the system.  Test designer is the person who designs the tests. </a:t>
            </a:r>
          </a:p>
          <a:p>
            <a:r>
              <a:rPr lang="en-US" dirty="0" smtClean="0"/>
              <a:t>Designer is responsible for designing and executing the tests.</a:t>
            </a:r>
          </a:p>
          <a:p>
            <a:pPr>
              <a:buNone/>
            </a:pPr>
            <a:r>
              <a:rPr lang="en-US" b="1" dirty="0" smtClean="0"/>
              <a:t>Tester:</a:t>
            </a:r>
            <a:endParaRPr lang="en-US" dirty="0" smtClean="0"/>
          </a:p>
          <a:p>
            <a:r>
              <a:rPr lang="en-US" dirty="0" smtClean="0"/>
              <a:t>It is based on the functional specifications of the system. where as the tester is the one actually tests the code.</a:t>
            </a:r>
          </a:p>
          <a:p>
            <a:r>
              <a:rPr lang="en-US" dirty="0" smtClean="0"/>
              <a:t> Tester  is responsible for executing the tests.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28670"/>
            <a:ext cx="8329642" cy="5395930"/>
          </a:xfrm>
        </p:spPr>
        <p:txBody>
          <a:bodyPr/>
          <a:lstStyle/>
          <a:p>
            <a:pPr>
              <a:buNone/>
            </a:pPr>
            <a:r>
              <a:rPr lang="en-US" b="1" dirty="0" smtClean="0"/>
              <a:t>4.Modularity versus Efficiency: </a:t>
            </a:r>
          </a:p>
          <a:p>
            <a:pPr>
              <a:buNone/>
            </a:pPr>
            <a:endParaRPr lang="en-US" b="1" dirty="0" smtClean="0"/>
          </a:p>
          <a:p>
            <a:r>
              <a:rPr lang="en-US" dirty="0" smtClean="0"/>
              <a:t>A module is a discrete, well-defined, small component of a system. Smaller the modules , difficult to integrate.</a:t>
            </a:r>
          </a:p>
          <a:p>
            <a:r>
              <a:rPr lang="en-US" dirty="0" smtClean="0"/>
              <a:t>larger the modules, difficult to understand. Both tests and systems can be modular. </a:t>
            </a:r>
          </a:p>
          <a:p>
            <a:r>
              <a:rPr lang="en-US" dirty="0" smtClean="0"/>
              <a:t>There is a trade off between modularity(increases) and efficiency (also increases).</a:t>
            </a:r>
          </a:p>
          <a:p>
            <a:r>
              <a:rPr lang="en-US" dirty="0" smtClean="0"/>
              <a:t> Small, independent test cases can be designed to test independent modules.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28670"/>
            <a:ext cx="8329642" cy="5395930"/>
          </a:xfrm>
        </p:spPr>
        <p:txBody>
          <a:bodyPr>
            <a:normAutofit lnSpcReduction="10000"/>
          </a:bodyPr>
          <a:lstStyle/>
          <a:p>
            <a:pPr>
              <a:buNone/>
            </a:pPr>
            <a:r>
              <a:rPr lang="en-US" b="1" dirty="0" smtClean="0"/>
              <a:t>5.Small versus Large:</a:t>
            </a:r>
          </a:p>
          <a:p>
            <a:pPr>
              <a:buNone/>
            </a:pPr>
            <a:r>
              <a:rPr lang="en-US" b="1" dirty="0" smtClean="0"/>
              <a:t>Small:</a:t>
            </a:r>
          </a:p>
          <a:p>
            <a:r>
              <a:rPr lang="en-US" dirty="0" smtClean="0"/>
              <a:t>Small programs have only few lines of code. It is written by a single programmer. </a:t>
            </a:r>
          </a:p>
          <a:p>
            <a:r>
              <a:rPr lang="en-US" dirty="0" smtClean="0"/>
              <a:t>Small programs are more efficient.</a:t>
            </a:r>
          </a:p>
          <a:p>
            <a:r>
              <a:rPr lang="en-US" dirty="0" smtClean="0"/>
              <a:t>Quality of small programs is high compared to that of a large program.</a:t>
            </a:r>
          </a:p>
          <a:p>
            <a:pPr>
              <a:buNone/>
            </a:pPr>
            <a:r>
              <a:rPr lang="en-US" b="1" dirty="0" smtClean="0"/>
              <a:t>Large:</a:t>
            </a:r>
            <a:endParaRPr lang="en-US" dirty="0" smtClean="0"/>
          </a:p>
          <a:p>
            <a:r>
              <a:rPr lang="en-US" b="1" dirty="0" smtClean="0"/>
              <a:t> </a:t>
            </a:r>
            <a:r>
              <a:rPr lang="en-US" dirty="0" smtClean="0"/>
              <a:t>large  programs have large number of lines of code. It is written by Different  programmers. </a:t>
            </a:r>
          </a:p>
          <a:p>
            <a:r>
              <a:rPr lang="en-US" dirty="0" smtClean="0"/>
              <a:t>Large  programs are less efficient. Quality of large programs is low compared to that of a small program.</a:t>
            </a:r>
          </a:p>
          <a:p>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857232"/>
            <a:ext cx="8258204" cy="5467368"/>
          </a:xfrm>
        </p:spPr>
        <p:txBody>
          <a:bodyPr>
            <a:normAutofit/>
          </a:bodyPr>
          <a:lstStyle/>
          <a:p>
            <a:pPr>
              <a:buNone/>
            </a:pPr>
            <a:r>
              <a:rPr lang="en-US" b="1" dirty="0" smtClean="0"/>
              <a:t>6.Builder versus Buyer: </a:t>
            </a:r>
          </a:p>
          <a:p>
            <a:pPr>
              <a:buNone/>
            </a:pPr>
            <a:endParaRPr lang="en-US" b="1" dirty="0" smtClean="0"/>
          </a:p>
          <a:p>
            <a:r>
              <a:rPr lang="en-US" dirty="0" smtClean="0"/>
              <a:t> Builder: Who designs the system and is accountable to the buyer. </a:t>
            </a:r>
          </a:p>
          <a:p>
            <a:r>
              <a:rPr lang="en-US" dirty="0" smtClean="0"/>
              <a:t> Buyer: Who pays for the system in the hope of profits from providing services?</a:t>
            </a:r>
          </a:p>
          <a:p>
            <a:r>
              <a:rPr lang="en-US" dirty="0" smtClean="0"/>
              <a:t>User: Ultimate beneficiary or victim of the system. The user's interests are also guarded by.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r>
              <a:rPr lang="en-US" dirty="0" smtClean="0"/>
              <a:t>   MODEL FOR TESTING:</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785786" y="1714488"/>
            <a:ext cx="6929486" cy="442915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642918"/>
            <a:ext cx="8258204" cy="5681682"/>
          </a:xfrm>
        </p:spPr>
        <p:txBody>
          <a:bodyPr>
            <a:normAutofit fontScale="85000" lnSpcReduction="20000"/>
          </a:bodyPr>
          <a:lstStyle/>
          <a:p>
            <a:pPr>
              <a:buNone/>
            </a:pPr>
            <a:endParaRPr lang="en-US" dirty="0" smtClean="0"/>
          </a:p>
          <a:p>
            <a:pPr>
              <a:lnSpc>
                <a:spcPct val="120000"/>
              </a:lnSpc>
              <a:buNone/>
            </a:pPr>
            <a:r>
              <a:rPr lang="en-US" sz="3100" dirty="0" smtClean="0">
                <a:latin typeface="Times New Roman" pitchFamily="18" charset="0"/>
                <a:cs typeface="Times New Roman" pitchFamily="18" charset="0"/>
              </a:rPr>
              <a:t>Model for includes three models: </a:t>
            </a:r>
          </a:p>
          <a:p>
            <a:pPr marL="514350" indent="-514350">
              <a:lnSpc>
                <a:spcPct val="120000"/>
              </a:lnSpc>
              <a:buFont typeface="+mj-lt"/>
              <a:buAutoNum type="arabicPeriod"/>
            </a:pPr>
            <a:r>
              <a:rPr lang="en-US" sz="3100" dirty="0" smtClean="0">
                <a:latin typeface="Times New Roman" pitchFamily="18" charset="0"/>
                <a:cs typeface="Times New Roman" pitchFamily="18" charset="0"/>
              </a:rPr>
              <a:t>Environment</a:t>
            </a:r>
          </a:p>
          <a:p>
            <a:pPr marL="514350" indent="-514350">
              <a:lnSpc>
                <a:spcPct val="120000"/>
              </a:lnSpc>
              <a:buFont typeface="+mj-lt"/>
              <a:buAutoNum type="arabicPeriod"/>
            </a:pPr>
            <a:r>
              <a:rPr lang="en-US" sz="3100" dirty="0" smtClean="0">
                <a:latin typeface="Times New Roman" pitchFamily="18" charset="0"/>
                <a:cs typeface="Times New Roman" pitchFamily="18" charset="0"/>
              </a:rPr>
              <a:t>Program </a:t>
            </a:r>
          </a:p>
          <a:p>
            <a:pPr marL="514350" indent="-514350">
              <a:lnSpc>
                <a:spcPct val="120000"/>
              </a:lnSpc>
              <a:buFont typeface="+mj-lt"/>
              <a:buAutoNum type="arabicPeriod"/>
            </a:pPr>
            <a:r>
              <a:rPr lang="en-US" sz="3100" dirty="0" smtClean="0">
                <a:latin typeface="Times New Roman" pitchFamily="18" charset="0"/>
                <a:cs typeface="Times New Roman" pitchFamily="18" charset="0"/>
              </a:rPr>
              <a:t>Bugs</a:t>
            </a:r>
          </a:p>
          <a:p>
            <a:pPr marL="514350" indent="-514350">
              <a:lnSpc>
                <a:spcPct val="120000"/>
              </a:lnSpc>
              <a:buFont typeface="+mj-lt"/>
              <a:buAutoNum type="arabicPeriod"/>
            </a:pPr>
            <a:r>
              <a:rPr lang="en-US" sz="3100" dirty="0" smtClean="0">
                <a:latin typeface="Times New Roman" pitchFamily="18" charset="0"/>
                <a:cs typeface="Times New Roman" pitchFamily="18" charset="0"/>
              </a:rPr>
              <a:t>Tests</a:t>
            </a:r>
          </a:p>
          <a:p>
            <a:pPr>
              <a:buNone/>
            </a:pPr>
            <a:endParaRPr lang="en-US" sz="3100" dirty="0" smtClean="0">
              <a:latin typeface="Times New Roman" pitchFamily="18" charset="0"/>
              <a:cs typeface="Times New Roman" pitchFamily="18" charset="0"/>
            </a:endParaRPr>
          </a:p>
          <a:p>
            <a:pPr>
              <a:buNone/>
            </a:pPr>
            <a:r>
              <a:rPr lang="en-IN" sz="3100" b="1" dirty="0" smtClean="0">
                <a:latin typeface="Times New Roman" pitchFamily="18" charset="0"/>
                <a:cs typeface="Times New Roman" pitchFamily="18" charset="0"/>
              </a:rPr>
              <a:t>1.Environment:</a:t>
            </a:r>
          </a:p>
          <a:p>
            <a:r>
              <a:rPr lang="en-IN" sz="3100" dirty="0" smtClean="0">
                <a:latin typeface="Times New Roman" pitchFamily="18" charset="0"/>
                <a:cs typeface="Times New Roman" pitchFamily="18" charset="0"/>
              </a:rPr>
              <a:t> A Program's environment is the hardware and software required to make it run.</a:t>
            </a:r>
          </a:p>
          <a:p>
            <a:r>
              <a:rPr lang="en-IN" sz="3100" dirty="0" smtClean="0">
                <a:latin typeface="Times New Roman" pitchFamily="18" charset="0"/>
                <a:cs typeface="Times New Roman" pitchFamily="18" charset="0"/>
              </a:rPr>
              <a:t>For online systems, the environment may include communication lines, other systems, terminals and operators.</a:t>
            </a:r>
          </a:p>
          <a:p>
            <a:pPr>
              <a:buNone/>
            </a:pPr>
            <a:r>
              <a:rPr lang="en-US" sz="3100" dirty="0" smtClean="0">
                <a:latin typeface="Times New Roman" pitchFamily="18" charset="0"/>
                <a:cs typeface="Times New Roman" pitchFamily="18" charset="0"/>
              </a:rPr>
              <a:t> </a:t>
            </a:r>
            <a:endParaRPr lang="en-US" sz="31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928670"/>
            <a:ext cx="8186766" cy="5395930"/>
          </a:xfrm>
        </p:spPr>
        <p:txBody>
          <a:bodyPr>
            <a:normAutofit lnSpcReduction="10000"/>
          </a:bodyPr>
          <a:lstStyle/>
          <a:p>
            <a:r>
              <a:rPr lang="en-IN" dirty="0" smtClean="0"/>
              <a:t>The environment also includes all programs that interact with and are used to create the program under test - such as OS, linkage editor, loader, compiler, utility , routines.</a:t>
            </a:r>
          </a:p>
          <a:p>
            <a:pPr>
              <a:buNone/>
            </a:pPr>
            <a:r>
              <a:rPr lang="en-IN" b="1" dirty="0" smtClean="0"/>
              <a:t>2.Program:</a:t>
            </a:r>
          </a:p>
          <a:p>
            <a:r>
              <a:rPr lang="en-IN" dirty="0" smtClean="0"/>
              <a:t>The concept of the program is to be simplified in order to test it. And if that fails, we may have to modify the program.</a:t>
            </a:r>
          </a:p>
          <a:p>
            <a:pPr>
              <a:buNone/>
            </a:pPr>
            <a:r>
              <a:rPr lang="en-IN" b="1" dirty="0" smtClean="0"/>
              <a:t>3.Bugs:</a:t>
            </a:r>
          </a:p>
          <a:p>
            <a:r>
              <a:rPr lang="en-IN" dirty="0" smtClean="0"/>
              <a:t> Bugs are  very harmful  than ever we expect them to be.</a:t>
            </a:r>
          </a:p>
          <a:p>
            <a:r>
              <a:rPr lang="en-IN" dirty="0" smtClean="0"/>
              <a:t>An unexpected test result may lead us to change our notion of what a bug is and our model of bugs.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58204" cy="5253054"/>
          </a:xfrm>
        </p:spPr>
        <p:txBody>
          <a:bodyPr>
            <a:normAutofit/>
          </a:bodyPr>
          <a:lstStyle/>
          <a:p>
            <a:pPr>
              <a:buNone/>
            </a:pPr>
            <a:r>
              <a:rPr lang="en-US" b="1" dirty="0" smtClean="0"/>
              <a:t>Optimistic notions about bugs: </a:t>
            </a:r>
          </a:p>
          <a:p>
            <a:pPr>
              <a:buNone/>
            </a:pPr>
            <a:endParaRPr lang="en-US" b="1" dirty="0" smtClean="0"/>
          </a:p>
          <a:p>
            <a:pPr marL="514350" indent="-514350">
              <a:buAutoNum type="arabicPeriod"/>
            </a:pPr>
            <a:r>
              <a:rPr lang="en-US" dirty="0" smtClean="0"/>
              <a:t>Benign Bug Hypothesis: The belief that bugs are nice, tame and logical. (Benign: Not Dangerous)</a:t>
            </a:r>
          </a:p>
          <a:p>
            <a:pPr marL="514350" indent="-514350">
              <a:buAutoNum type="arabicPeriod"/>
            </a:pPr>
            <a:r>
              <a:rPr lang="en-US" dirty="0" smtClean="0"/>
              <a:t>Bug Locality Hypothesis: The belief that a bug discovered with in a component affects only that component's behavior. </a:t>
            </a:r>
          </a:p>
          <a:p>
            <a:pPr marL="514350" indent="-514350">
              <a:buAutoNum type="arabicPeriod"/>
            </a:pPr>
            <a:r>
              <a:rPr lang="en-US" dirty="0" smtClean="0"/>
              <a:t> Control Bug Dominance: The belief those errors in the control structures (if, switch etc) of programs dominate the bugs.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smtClean="0"/>
              <a:t>ref boris beizer</a:t>
            </a:r>
          </a:p>
        </p:txBody>
      </p:sp>
      <p:sp>
        <p:nvSpPr>
          <p:cNvPr id="7171" name="Slide Number Placeholder 5"/>
          <p:cNvSpPr>
            <a:spLocks noGrp="1"/>
          </p:cNvSpPr>
          <p:nvPr>
            <p:ph type="sldNum" sz="quarter" idx="12"/>
          </p:nvPr>
        </p:nvSpPr>
        <p:spPr>
          <a:noFill/>
        </p:spPr>
        <p:txBody>
          <a:bodyPr/>
          <a:lstStyle/>
          <a:p>
            <a:fld id="{3F07E6F9-342D-4177-A07E-6AF98FB8F599}" type="slidenum">
              <a:rPr lang="en-US" smtClean="0"/>
              <a:pPr/>
              <a:t>3</a:t>
            </a:fld>
            <a:endParaRPr lang="en-US" smtClean="0"/>
          </a:p>
        </p:txBody>
      </p:sp>
      <p:sp>
        <p:nvSpPr>
          <p:cNvPr id="7172" name="Rectangle 2"/>
          <p:cNvSpPr>
            <a:spLocks noGrp="1" noChangeArrowheads="1"/>
          </p:cNvSpPr>
          <p:nvPr>
            <p:ph type="body" idx="1"/>
          </p:nvPr>
        </p:nvSpPr>
        <p:spPr>
          <a:xfrm>
            <a:off x="381000" y="685800"/>
            <a:ext cx="8458200" cy="5867400"/>
          </a:xfrm>
          <a:solidFill>
            <a:srgbClr val="CECAD4"/>
          </a:solidFill>
          <a:ln>
            <a:solidFill>
              <a:srgbClr val="FF6600"/>
            </a:solidFill>
          </a:ln>
        </p:spPr>
        <p:txBody>
          <a:bodyPr/>
          <a:lstStyle/>
          <a:p>
            <a:pPr eaLnBrk="1" hangingPunct="1">
              <a:buFontTx/>
              <a:buNone/>
            </a:pPr>
            <a:endParaRPr lang="en-US" sz="2400" smtClean="0"/>
          </a:p>
          <a:p>
            <a:pPr lvl="1" eaLnBrk="1" hangingPunct="1"/>
            <a:endParaRPr lang="en-US" sz="2000" smtClean="0"/>
          </a:p>
          <a:p>
            <a:pPr lvl="1" eaLnBrk="1" hangingPunct="1">
              <a:buFontTx/>
              <a:buNone/>
            </a:pPr>
            <a:endParaRPr lang="en-US" sz="2000" smtClean="0"/>
          </a:p>
          <a:p>
            <a:pPr lvl="1" eaLnBrk="1" hangingPunct="1"/>
            <a:endParaRPr lang="en-US" sz="2000" smtClean="0"/>
          </a:p>
        </p:txBody>
      </p:sp>
      <p:sp>
        <p:nvSpPr>
          <p:cNvPr id="7173" name="Rectangle 3"/>
          <p:cNvSpPr>
            <a:spLocks noGrp="1" noChangeArrowheads="1"/>
          </p:cNvSpPr>
          <p:nvPr>
            <p:ph type="title"/>
          </p:nvPr>
        </p:nvSpPr>
        <p:spPr>
          <a:xfrm>
            <a:off x="428596" y="0"/>
            <a:ext cx="8451635" cy="563564"/>
          </a:xfrm>
          <a:solidFill>
            <a:srgbClr val="CECAD4"/>
          </a:solidFill>
          <a:ln>
            <a:solidFill>
              <a:srgbClr val="FF6600"/>
            </a:solidFill>
          </a:ln>
        </p:spPr>
        <p:txBody>
          <a:bodyPr>
            <a:normAutofit fontScale="90000"/>
          </a:bodyPr>
          <a:lstStyle/>
          <a:p>
            <a:r>
              <a:rPr lang="en-US" sz="2000" i="1" dirty="0" smtClean="0">
                <a:solidFill>
                  <a:srgbClr val="FF0000"/>
                </a:solidFill>
                <a:latin typeface="Times New Roman" pitchFamily="18" charset="0"/>
                <a:cs typeface="Times New Roman" pitchFamily="18" charset="0"/>
              </a:rPr>
              <a:t/>
            </a:r>
            <a:br>
              <a:rPr lang="en-US" sz="2000" i="1" dirty="0" smtClean="0">
                <a:solidFill>
                  <a:srgbClr val="FF0000"/>
                </a:solidFill>
                <a:latin typeface="Times New Roman" pitchFamily="18" charset="0"/>
                <a:cs typeface="Times New Roman" pitchFamily="18" charset="0"/>
              </a:rPr>
            </a:br>
            <a:r>
              <a:rPr lang="en-US" sz="2000" i="1" dirty="0" smtClean="0">
                <a:solidFill>
                  <a:srgbClr val="FF0000"/>
                </a:solidFill>
                <a:latin typeface="Times New Roman" pitchFamily="18" charset="0"/>
                <a:cs typeface="Times New Roman" pitchFamily="18" charset="0"/>
              </a:rPr>
              <a:t/>
            </a:r>
            <a:br>
              <a:rPr lang="en-US" sz="2000" i="1" dirty="0" smtClean="0">
                <a:solidFill>
                  <a:srgbClr val="FF0000"/>
                </a:solidFill>
                <a:latin typeface="Times New Roman" pitchFamily="18" charset="0"/>
                <a:cs typeface="Times New Roman" pitchFamily="18" charset="0"/>
              </a:rPr>
            </a:br>
            <a:r>
              <a:rPr lang="en-US" sz="2000" b="1" i="1" dirty="0" smtClean="0">
                <a:solidFill>
                  <a:srgbClr val="FF0000"/>
                </a:solidFill>
                <a:latin typeface="Times New Roman" pitchFamily="18" charset="0"/>
                <a:cs typeface="Times New Roman" pitchFamily="18" charset="0"/>
              </a:rPr>
              <a:t>Software Testing Life Cycle:</a:t>
            </a:r>
            <a:r>
              <a:rPr lang="en-US" sz="2000" b="1" dirty="0" smtClean="0">
                <a:solidFill>
                  <a:schemeClr val="tx1"/>
                </a:solidFill>
                <a:cs typeface="Times New Roman" pitchFamily="18" charset="0"/>
              </a:rPr>
              <a:t/>
            </a:r>
            <a:br>
              <a:rPr lang="en-US" sz="2000" b="1" dirty="0" smtClean="0">
                <a:solidFill>
                  <a:schemeClr val="tx1"/>
                </a:solidFill>
                <a:cs typeface="Times New Roman" pitchFamily="18" charset="0"/>
              </a:rPr>
            </a:br>
            <a:endParaRPr lang="en-US" sz="2000" b="1" dirty="0" smtClean="0">
              <a:solidFill>
                <a:srgbClr val="D60093"/>
              </a:solidFill>
            </a:endParaRPr>
          </a:p>
        </p:txBody>
      </p:sp>
      <p:sp>
        <p:nvSpPr>
          <p:cNvPr id="7174" name="Text Box 4"/>
          <p:cNvSpPr txBox="1">
            <a:spLocks noChangeArrowheads="1"/>
          </p:cNvSpPr>
          <p:nvPr/>
        </p:nvSpPr>
        <p:spPr bwMode="auto">
          <a:xfrm>
            <a:off x="3108081" y="6589713"/>
            <a:ext cx="184731" cy="369332"/>
          </a:xfrm>
          <a:prstGeom prst="rect">
            <a:avLst/>
          </a:prstGeom>
          <a:noFill/>
          <a:ln w="9525">
            <a:noFill/>
            <a:miter lim="800000"/>
            <a:headEnd/>
            <a:tailEnd/>
          </a:ln>
        </p:spPr>
        <p:txBody>
          <a:bodyPr wrap="none">
            <a:spAutoFit/>
          </a:bodyPr>
          <a:lstStyle/>
          <a:p>
            <a:endParaRPr lang="en-IN"/>
          </a:p>
        </p:txBody>
      </p:sp>
      <p:sp>
        <p:nvSpPr>
          <p:cNvPr id="7175" name="Rectangle 5"/>
          <p:cNvSpPr>
            <a:spLocks noChangeArrowheads="1"/>
          </p:cNvSpPr>
          <p:nvPr/>
        </p:nvSpPr>
        <p:spPr bwMode="auto">
          <a:xfrm>
            <a:off x="422031" y="685800"/>
            <a:ext cx="8446477" cy="5867400"/>
          </a:xfrm>
          <a:prstGeom prst="rect">
            <a:avLst/>
          </a:prstGeom>
          <a:solidFill>
            <a:schemeClr val="accent1"/>
          </a:solidFill>
          <a:ln w="9525">
            <a:solidFill>
              <a:schemeClr val="tx1"/>
            </a:solidFill>
            <a:miter lim="800000"/>
            <a:headEnd/>
            <a:tailEnd/>
          </a:ln>
        </p:spPr>
        <p:txBody>
          <a:bodyPr wrap="none" anchor="ctr"/>
          <a:lstStyle/>
          <a:p>
            <a:pPr lvl="1"/>
            <a:endParaRPr lang="en-IN" sz="2800"/>
          </a:p>
        </p:txBody>
      </p:sp>
      <p:sp>
        <p:nvSpPr>
          <p:cNvPr id="7176" name="Text Box 7"/>
          <p:cNvSpPr txBox="1">
            <a:spLocks noChangeArrowheads="1"/>
          </p:cNvSpPr>
          <p:nvPr/>
        </p:nvSpPr>
        <p:spPr bwMode="auto">
          <a:xfrm>
            <a:off x="8513884" y="228600"/>
            <a:ext cx="334108" cy="274638"/>
          </a:xfrm>
          <a:prstGeom prst="rect">
            <a:avLst/>
          </a:prstGeom>
          <a:noFill/>
          <a:ln w="9525">
            <a:noFill/>
            <a:miter lim="800000"/>
            <a:headEnd/>
            <a:tailEnd/>
          </a:ln>
        </p:spPr>
        <p:txBody>
          <a:bodyPr wrap="none">
            <a:spAutoFit/>
          </a:bodyPr>
          <a:lstStyle/>
          <a:p>
            <a:r>
              <a:rPr lang="en-US" sz="1800" b="1" baseline="-12000"/>
              <a:t>L1</a:t>
            </a:r>
          </a:p>
        </p:txBody>
      </p:sp>
      <p:pic>
        <p:nvPicPr>
          <p:cNvPr id="7177" name="Picture 1" descr="software-test-life-cycle"/>
          <p:cNvPicPr>
            <a:picLocks noChangeAspect="1" noChangeArrowheads="1"/>
          </p:cNvPicPr>
          <p:nvPr/>
        </p:nvPicPr>
        <p:blipFill>
          <a:blip r:embed="rId3"/>
          <a:srcRect/>
          <a:stretch>
            <a:fillRect/>
          </a:stretch>
        </p:blipFill>
        <p:spPr bwMode="auto">
          <a:xfrm>
            <a:off x="785786" y="1357298"/>
            <a:ext cx="7948246" cy="4953000"/>
          </a:xfrm>
          <a:prstGeom prst="rect">
            <a:avLst/>
          </a:prstGeom>
          <a:noFill/>
          <a:ln w="9525">
            <a:noFill/>
            <a:miter lim="800000"/>
            <a:headEnd/>
            <a:tailEnd/>
          </a:ln>
        </p:spPr>
      </p:pic>
      <p:sp>
        <p:nvSpPr>
          <p:cNvPr id="7178" name="Rectangle 14"/>
          <p:cNvSpPr>
            <a:spLocks noChangeArrowheads="1"/>
          </p:cNvSpPr>
          <p:nvPr/>
        </p:nvSpPr>
        <p:spPr bwMode="auto">
          <a:xfrm>
            <a:off x="492368" y="838201"/>
            <a:ext cx="7722969" cy="553998"/>
          </a:xfrm>
          <a:prstGeom prst="rect">
            <a:avLst/>
          </a:prstGeom>
          <a:noFill/>
          <a:ln w="9525">
            <a:noFill/>
            <a:miter lim="800000"/>
            <a:headEnd/>
            <a:tailEnd/>
          </a:ln>
        </p:spPr>
        <p:txBody>
          <a:bodyPr wrap="square" anchor="ctr">
            <a:spAutoFit/>
          </a:bodyPr>
          <a:lstStyle/>
          <a:p>
            <a:pPr eaLnBrk="0" hangingPunct="0"/>
            <a:endParaRPr lang="en-US" sz="1200" dirty="0">
              <a:cs typeface="Times New Roman" pitchFamily="18" charset="0"/>
            </a:endParaRPr>
          </a:p>
          <a:p>
            <a:pPr eaLnBrk="0" hangingPunct="0"/>
            <a:r>
              <a:rPr lang="en-US" dirty="0">
                <a:solidFill>
                  <a:srgbClr val="FF0000"/>
                </a:solidFill>
                <a:latin typeface="Times New Roman" pitchFamily="18" charset="0"/>
                <a:cs typeface="Times New Roman" pitchFamily="18" charset="0"/>
              </a:rPr>
              <a:t>The different stages in Software Test Life Cycle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8258204" cy="5395930"/>
          </a:xfrm>
        </p:spPr>
        <p:txBody>
          <a:bodyPr>
            <a:normAutofit fontScale="92500"/>
          </a:bodyPr>
          <a:lstStyle/>
          <a:p>
            <a:pPr>
              <a:buNone/>
            </a:pPr>
            <a:r>
              <a:rPr lang="en-IN" sz="2400" b="1" dirty="0" smtClean="0">
                <a:latin typeface="Times New Roman" pitchFamily="18" charset="0"/>
                <a:cs typeface="Times New Roman" pitchFamily="18" charset="0"/>
              </a:rPr>
              <a:t>4.Tests:</a:t>
            </a:r>
          </a:p>
          <a:p>
            <a:pPr>
              <a:buNone/>
            </a:pPr>
            <a:endParaRPr lang="en-IN" sz="2400" b="1" dirty="0" smtClean="0">
              <a:latin typeface="Times New Roman" pitchFamily="18" charset="0"/>
              <a:cs typeface="Times New Roman" pitchFamily="18" charset="0"/>
            </a:endParaRPr>
          </a:p>
          <a:p>
            <a:pPr>
              <a:buNone/>
            </a:pPr>
            <a:r>
              <a:rPr lang="en-IN" sz="2400" b="1" dirty="0" smtClean="0">
                <a:latin typeface="Times New Roman" pitchFamily="18" charset="0"/>
                <a:cs typeface="Times New Roman" pitchFamily="18" charset="0"/>
              </a:rPr>
              <a:t>1. Unit / Component Testing</a:t>
            </a:r>
            <a:r>
              <a:rPr lang="en-IN" sz="2400" dirty="0" smtClean="0">
                <a:latin typeface="Times New Roman" pitchFamily="18" charset="0"/>
                <a:cs typeface="Times New Roman" pitchFamily="18" charset="0"/>
              </a:rPr>
              <a:t>: A Unit is the smallest testable piece of</a:t>
            </a:r>
          </a:p>
          <a:p>
            <a:pPr>
              <a:buNone/>
            </a:pPr>
            <a:r>
              <a:rPr lang="en-IN" sz="2400" dirty="0" smtClean="0">
                <a:latin typeface="Times New Roman" pitchFamily="18" charset="0"/>
                <a:cs typeface="Times New Roman" pitchFamily="18" charset="0"/>
              </a:rPr>
              <a:t>software that can be compiled, assembled, linked, loaded etc. A unit is</a:t>
            </a:r>
          </a:p>
          <a:p>
            <a:pPr>
              <a:buNone/>
            </a:pPr>
            <a:r>
              <a:rPr lang="en-IN" sz="2400" dirty="0" smtClean="0">
                <a:latin typeface="Times New Roman" pitchFamily="18" charset="0"/>
                <a:cs typeface="Times New Roman" pitchFamily="18" charset="0"/>
              </a:rPr>
              <a:t>usually the work of one programmer and consists of several hundred or</a:t>
            </a:r>
          </a:p>
          <a:p>
            <a:pPr>
              <a:buNone/>
            </a:pPr>
            <a:r>
              <a:rPr lang="en-IN" sz="2400" dirty="0" smtClean="0">
                <a:latin typeface="Times New Roman" pitchFamily="18" charset="0"/>
                <a:cs typeface="Times New Roman" pitchFamily="18" charset="0"/>
              </a:rPr>
              <a:t>fewer lines of code. </a:t>
            </a:r>
          </a:p>
          <a:p>
            <a:r>
              <a:rPr lang="en-IN" sz="2400" dirty="0" smtClean="0">
                <a:latin typeface="Times New Roman" pitchFamily="18" charset="0"/>
                <a:cs typeface="Times New Roman" pitchFamily="18" charset="0"/>
              </a:rPr>
              <a:t> Unit Testing is the testing we do to show that the unit does not satisfy its functional specification or that its implementation structure does not match the intended design structure.</a:t>
            </a:r>
          </a:p>
          <a:p>
            <a:r>
              <a:rPr lang="en-IN" sz="2400" dirty="0" smtClean="0">
                <a:latin typeface="Times New Roman" pitchFamily="18" charset="0"/>
                <a:cs typeface="Times New Roman" pitchFamily="18" charset="0"/>
              </a:rPr>
              <a:t> A Component is an integrated aggregate of one or more units. Component Testing is the testing we do to show that the component does not satisfy its functional specification or that its implementation structure does not match the intended design structure.</a:t>
            </a:r>
            <a:endParaRPr lang="en-IN" sz="24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928670"/>
            <a:ext cx="8258204" cy="5395930"/>
          </a:xfrm>
        </p:spPr>
        <p:txBody>
          <a:bodyPr>
            <a:normAutofit/>
          </a:bodyPr>
          <a:lstStyle/>
          <a:p>
            <a:pPr>
              <a:buNone/>
            </a:pPr>
            <a:r>
              <a:rPr lang="en-IN" b="1" dirty="0" smtClean="0"/>
              <a:t>2. </a:t>
            </a:r>
            <a:r>
              <a:rPr lang="en-IN" b="1" dirty="0" smtClean="0">
                <a:latin typeface="Times New Roman" pitchFamily="18" charset="0"/>
                <a:cs typeface="Times New Roman" pitchFamily="18" charset="0"/>
              </a:rPr>
              <a:t>Integration Testing</a:t>
            </a:r>
            <a:r>
              <a:rPr lang="en-IN" dirty="0" smtClean="0">
                <a:latin typeface="Times New Roman" pitchFamily="18" charset="0"/>
                <a:cs typeface="Times New Roman" pitchFamily="18" charset="0"/>
              </a:rPr>
              <a:t>: Integration is the process by which components are aggregated to create larger components. </a:t>
            </a:r>
          </a:p>
          <a:p>
            <a:r>
              <a:rPr lang="en-IN" dirty="0" smtClean="0">
                <a:latin typeface="Times New Roman" pitchFamily="18" charset="0"/>
                <a:cs typeface="Times New Roman" pitchFamily="18" charset="0"/>
              </a:rPr>
              <a:t>  Integration Testing is testing done to show that even though the components were individually satisfactory (after passing component testing), checks the combination of components are incorrect or inconsistent.</a:t>
            </a:r>
          </a:p>
          <a:p>
            <a:pPr>
              <a:buNone/>
            </a:pPr>
            <a:r>
              <a:rPr lang="en-IN" b="1" dirty="0" smtClean="0">
                <a:latin typeface="Times New Roman" pitchFamily="18" charset="0"/>
                <a:cs typeface="Times New Roman" pitchFamily="18" charset="0"/>
              </a:rPr>
              <a:t>3. System Testing</a:t>
            </a:r>
            <a:r>
              <a:rPr lang="en-IN" dirty="0" smtClean="0">
                <a:latin typeface="Times New Roman" pitchFamily="18" charset="0"/>
                <a:cs typeface="Times New Roman" pitchFamily="18" charset="0"/>
              </a:rPr>
              <a:t>: A System is a big component. System Testing is aimed at revealing bugs that cannot be attributed to components. It includes testing for performance, security, accountability, configuration sensitivity, </a:t>
            </a:r>
            <a:r>
              <a:rPr lang="en-IN" dirty="0" err="1" smtClean="0">
                <a:latin typeface="Times New Roman" pitchFamily="18" charset="0"/>
                <a:cs typeface="Times New Roman" pitchFamily="18" charset="0"/>
              </a:rPr>
              <a:t>startup</a:t>
            </a:r>
            <a:r>
              <a:rPr lang="en-IN" dirty="0" smtClean="0">
                <a:latin typeface="Times New Roman" pitchFamily="18" charset="0"/>
                <a:cs typeface="Times New Roman" pitchFamily="18" charset="0"/>
              </a:rPr>
              <a:t> and recovery.</a:t>
            </a:r>
            <a:endParaRPr lang="en-IN"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186766" cy="5467368"/>
          </a:xfrm>
        </p:spPr>
        <p:txBody>
          <a:bodyPr/>
          <a:lstStyle/>
          <a:p>
            <a:pPr>
              <a:buNone/>
            </a:pPr>
            <a:r>
              <a:rPr lang="en-US" dirty="0" smtClean="0"/>
              <a:t>Ex: login page</a:t>
            </a:r>
          </a:p>
          <a:p>
            <a:pPr>
              <a:buNone/>
            </a:pPr>
            <a:r>
              <a:rPr lang="en-US" dirty="0" smtClean="0"/>
              <a:t>  </a:t>
            </a:r>
            <a:endParaRPr lang="en-US" dirty="0"/>
          </a:p>
        </p:txBody>
      </p:sp>
      <p:sp>
        <p:nvSpPr>
          <p:cNvPr id="5" name="Rectangle 4"/>
          <p:cNvSpPr/>
          <p:nvPr/>
        </p:nvSpPr>
        <p:spPr>
          <a:xfrm>
            <a:off x="1214414" y="1428736"/>
            <a:ext cx="6215106" cy="4572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857356" y="1857364"/>
            <a:ext cx="3786214" cy="3416320"/>
          </a:xfrm>
          <a:prstGeom prst="rect">
            <a:avLst/>
          </a:prstGeom>
          <a:noFill/>
        </p:spPr>
        <p:txBody>
          <a:bodyPr wrap="square" rtlCol="0">
            <a:spAutoFit/>
          </a:bodyPr>
          <a:lstStyle/>
          <a:p>
            <a:endParaRPr lang="en-US" dirty="0" smtClean="0">
              <a:solidFill>
                <a:schemeClr val="bg1"/>
              </a:solidFill>
            </a:endParaRPr>
          </a:p>
          <a:p>
            <a:r>
              <a:rPr lang="en-US" dirty="0" smtClean="0">
                <a:solidFill>
                  <a:schemeClr val="bg1"/>
                </a:solidFill>
              </a:rPr>
              <a:t>U name : </a:t>
            </a:r>
          </a:p>
          <a:p>
            <a:endParaRPr lang="en-US" dirty="0" smtClean="0"/>
          </a:p>
          <a:p>
            <a:endParaRPr lang="en-US" dirty="0" smtClean="0"/>
          </a:p>
          <a:p>
            <a:endParaRPr lang="en-US" dirty="0" smtClean="0"/>
          </a:p>
          <a:p>
            <a:endParaRPr lang="en-US" dirty="0" smtClean="0">
              <a:solidFill>
                <a:schemeClr val="bg1"/>
              </a:solidFill>
            </a:endParaRPr>
          </a:p>
          <a:p>
            <a:r>
              <a:rPr lang="en-US" dirty="0" smtClean="0">
                <a:solidFill>
                  <a:schemeClr val="bg1"/>
                </a:solidFill>
              </a:rPr>
              <a:t>      P wd :</a:t>
            </a:r>
          </a:p>
          <a:p>
            <a:endParaRPr lang="en-US" dirty="0" smtClean="0"/>
          </a:p>
          <a:p>
            <a:r>
              <a:rPr lang="en-US" dirty="0" smtClean="0"/>
              <a:t>                       </a:t>
            </a:r>
          </a:p>
          <a:p>
            <a:endParaRPr lang="en-US" dirty="0" smtClean="0"/>
          </a:p>
          <a:p>
            <a:endParaRPr lang="en-US" dirty="0" smtClean="0">
              <a:solidFill>
                <a:schemeClr val="bg1"/>
              </a:solidFill>
            </a:endParaRPr>
          </a:p>
          <a:p>
            <a:r>
              <a:rPr lang="en-US" dirty="0" smtClean="0">
                <a:solidFill>
                  <a:schemeClr val="bg1"/>
                </a:solidFill>
              </a:rPr>
              <a:t>                                  submit </a:t>
            </a:r>
            <a:endParaRPr lang="en-US"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785794"/>
            <a:ext cx="8329642" cy="5538806"/>
          </a:xfrm>
        </p:spPr>
        <p:txBody>
          <a:bodyPr>
            <a:normAutofit/>
          </a:bodyPr>
          <a:lstStyle/>
          <a:p>
            <a:pPr>
              <a:buNone/>
            </a:pPr>
            <a:r>
              <a:rPr lang="en-US" sz="2400" b="1" dirty="0" smtClean="0">
                <a:latin typeface="Times New Roman" pitchFamily="18" charset="0"/>
                <a:cs typeface="Times New Roman" pitchFamily="18" charset="0"/>
              </a:rPr>
              <a:t>CONSEQUENCES OF BUGS: </a:t>
            </a:r>
          </a:p>
          <a:p>
            <a:pPr>
              <a:buNone/>
            </a:pPr>
            <a:r>
              <a:rPr lang="en-US" sz="2400" b="1" dirty="0" smtClean="0">
                <a:latin typeface="Times New Roman" pitchFamily="18" charset="0"/>
                <a:cs typeface="Times New Roman" pitchFamily="18" charset="0"/>
              </a:rPr>
              <a:t>Importance of bugs:</a:t>
            </a:r>
          </a:p>
          <a:p>
            <a:pPr>
              <a:buNone/>
            </a:pPr>
            <a:r>
              <a:rPr lang="en-US" sz="2400" dirty="0" smtClean="0">
                <a:latin typeface="Times New Roman" pitchFamily="18" charset="0"/>
                <a:cs typeface="Times New Roman" pitchFamily="18" charset="0"/>
              </a:rPr>
              <a:t> The importance of bugs depends on frequency, correction cost, installation cost, and consequences. </a:t>
            </a:r>
          </a:p>
          <a:p>
            <a:pPr marL="457200" indent="-457200">
              <a:buAutoNum type="arabicPeriod"/>
            </a:pPr>
            <a:r>
              <a:rPr lang="en-US" sz="2400" dirty="0" smtClean="0">
                <a:latin typeface="Times New Roman" pitchFamily="18" charset="0"/>
                <a:cs typeface="Times New Roman" pitchFamily="18" charset="0"/>
              </a:rPr>
              <a:t>Frequency: It refers to the rate at which it </a:t>
            </a:r>
            <a:r>
              <a:rPr lang="en-US" sz="2400" dirty="0" err="1" smtClean="0">
                <a:latin typeface="Times New Roman" pitchFamily="18" charset="0"/>
                <a:cs typeface="Times New Roman" pitchFamily="18" charset="0"/>
              </a:rPr>
              <a:t>occures.Pay</a:t>
            </a:r>
            <a:r>
              <a:rPr lang="en-US" sz="2400" dirty="0" smtClean="0">
                <a:latin typeface="Times New Roman" pitchFamily="18" charset="0"/>
                <a:cs typeface="Times New Roman" pitchFamily="18" charset="0"/>
              </a:rPr>
              <a:t> more attention to the more frequent bug types.</a:t>
            </a:r>
          </a:p>
          <a:p>
            <a:pPr marL="457200" indent="-457200">
              <a:buAutoNum type="arabicPeriod"/>
            </a:pPr>
            <a:r>
              <a:rPr lang="en-US" sz="2400" dirty="0" smtClean="0">
                <a:latin typeface="Times New Roman" pitchFamily="18" charset="0"/>
                <a:cs typeface="Times New Roman" pitchFamily="18" charset="0"/>
              </a:rPr>
              <a:t>Correction Cost: What does it cost to correct the bug after it is  found? </a:t>
            </a:r>
          </a:p>
          <a:p>
            <a:pPr marL="457200" indent="-457200"/>
            <a:r>
              <a:rPr lang="en-US" sz="2400" dirty="0" smtClean="0">
                <a:latin typeface="Times New Roman" pitchFamily="18" charset="0"/>
                <a:cs typeface="Times New Roman" pitchFamily="18" charset="0"/>
              </a:rPr>
              <a:t>The cost is the sum of 2 factors: (1) the cost of discovery </a:t>
            </a:r>
          </a:p>
          <a:p>
            <a:pPr marL="457200" indent="-457200">
              <a:buNone/>
            </a:pPr>
            <a:r>
              <a:rPr lang="en-US" sz="2400" dirty="0" smtClean="0">
                <a:latin typeface="Times New Roman" pitchFamily="18" charset="0"/>
                <a:cs typeface="Times New Roman" pitchFamily="18" charset="0"/>
              </a:rPr>
              <a:t>        (2) the cost of correction. </a:t>
            </a:r>
          </a:p>
          <a:p>
            <a:pPr marL="457200" indent="-457200"/>
            <a:r>
              <a:rPr lang="en-US" sz="2400" dirty="0" smtClean="0">
                <a:latin typeface="Times New Roman" pitchFamily="18" charset="0"/>
                <a:cs typeface="Times New Roman" pitchFamily="18" charset="0"/>
              </a:rPr>
              <a:t>These costs go up dramatically later in the development cycle when the bug is discovered. Correction cost also depends on system size.</a:t>
            </a:r>
            <a:endParaRPr lang="en-US" sz="24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142984"/>
            <a:ext cx="8258204" cy="5181616"/>
          </a:xfrm>
        </p:spPr>
        <p:txBody>
          <a:bodyPr>
            <a:normAutofit/>
          </a:bodyPr>
          <a:lstStyle/>
          <a:p>
            <a:pPr>
              <a:buNone/>
            </a:pPr>
            <a:r>
              <a:rPr lang="en-US" dirty="0" smtClean="0"/>
              <a:t> 3. Installation Cost: Installation cost depends on the number of installations.</a:t>
            </a:r>
          </a:p>
          <a:p>
            <a:pPr>
              <a:buNone/>
            </a:pPr>
            <a:r>
              <a:rPr lang="en-US" dirty="0" smtClean="0"/>
              <a:t>4. Consequences: What are the consequences of the bug? Bug consequences can range from mild to catastrophic(damage). </a:t>
            </a:r>
          </a:p>
          <a:p>
            <a:r>
              <a:rPr lang="en-US" dirty="0" smtClean="0"/>
              <a:t>Importance ($) = Frequency * (Correction cost + Installation cost + Consequential cost)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8258204" cy="5395930"/>
          </a:xfrm>
        </p:spPr>
        <p:txBody>
          <a:bodyPr>
            <a:normAutofit/>
          </a:bodyPr>
          <a:lstStyle/>
          <a:p>
            <a:pPr>
              <a:buNone/>
            </a:pPr>
            <a:r>
              <a:rPr lang="en-IN" b="1" dirty="0" smtClean="0">
                <a:latin typeface="Times New Roman" pitchFamily="18" charset="0"/>
                <a:cs typeface="Times New Roman" pitchFamily="18" charset="0"/>
              </a:rPr>
              <a:t>Various Consequences of bugs</a:t>
            </a:r>
            <a:r>
              <a:rPr lang="en-IN"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1 Mild: misspelled output or a misaligned printout.</a:t>
            </a:r>
          </a:p>
          <a:p>
            <a:pPr>
              <a:buNone/>
            </a:pPr>
            <a:r>
              <a:rPr lang="en-IN" dirty="0" smtClean="0">
                <a:latin typeface="Times New Roman" pitchFamily="18" charset="0"/>
                <a:cs typeface="Times New Roman" pitchFamily="18" charset="0"/>
              </a:rPr>
              <a:t>2 Moderate: Outputs are misleading or redundant(outputs/files). </a:t>
            </a:r>
          </a:p>
          <a:p>
            <a:pPr>
              <a:buNone/>
            </a:pPr>
            <a:r>
              <a:rPr lang="en-IN" dirty="0" smtClean="0">
                <a:latin typeface="Times New Roman" pitchFamily="18" charset="0"/>
                <a:cs typeface="Times New Roman" pitchFamily="18" charset="0"/>
              </a:rPr>
              <a:t>3 Annoying: The system's behaviour will be degraded. E.g. Names are truncated</a:t>
            </a:r>
            <a:r>
              <a:rPr lang="en-US" sz="2800" dirty="0" smtClean="0">
                <a:sym typeface="Symbol" pitchFamily="18" charset="2"/>
              </a:rPr>
              <a:t> ,bills for $0.0 are sent.</a:t>
            </a: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4 Disturbing: even some times correct (authorized / legal) transactions does not executed. The ATM won’t give you money. My credit card is declared invalid.</a:t>
            </a:r>
          </a:p>
          <a:p>
            <a:pPr>
              <a:buNone/>
            </a:pPr>
            <a:r>
              <a:rPr lang="en-IN" dirty="0" smtClean="0">
                <a:latin typeface="Times New Roman" pitchFamily="18" charset="0"/>
                <a:cs typeface="Times New Roman" pitchFamily="18" charset="0"/>
              </a:rPr>
              <a:t>5 Serious: It loses track of its transactions. Not just the transaction itself but the fact that the transaction occurred. Accountability is lost.</a:t>
            </a:r>
          </a:p>
          <a:p>
            <a:pPr>
              <a:buNone/>
            </a:pPr>
            <a:endParaRPr lang="en-US"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258204" cy="5126055"/>
          </a:xfrm>
        </p:spPr>
        <p:txBody>
          <a:bodyPr>
            <a:noAutofit/>
          </a:bodyPr>
          <a:lstStyle/>
          <a:p>
            <a:pPr marL="514350" indent="-514350">
              <a:lnSpc>
                <a:spcPct val="120000"/>
              </a:lnSpc>
              <a:buAutoNum type="arabicPlain" startAt="6"/>
            </a:pPr>
            <a:r>
              <a:rPr lang="en-IN" sz="2000" dirty="0" smtClean="0">
                <a:latin typeface="Times New Roman" pitchFamily="18" charset="0"/>
                <a:cs typeface="Times New Roman" pitchFamily="18" charset="0"/>
              </a:rPr>
              <a:t>Very Serious: The bug causes the system to do the wrong transactions.  the system credits it to another account or converts deposits to withdrawals. </a:t>
            </a:r>
          </a:p>
          <a:p>
            <a:pPr marL="514350" indent="-514350">
              <a:lnSpc>
                <a:spcPct val="120000"/>
              </a:lnSpc>
              <a:buAutoNum type="arabicPlain" startAt="6"/>
            </a:pPr>
            <a:r>
              <a:rPr lang="en-IN" sz="2000" dirty="0" smtClean="0">
                <a:latin typeface="Times New Roman" pitchFamily="18" charset="0"/>
                <a:cs typeface="Times New Roman" pitchFamily="18" charset="0"/>
              </a:rPr>
              <a:t>Extreme: The problems aren't limited to a few users or to few transaction types. They are frequent  for unusual cases.</a:t>
            </a:r>
          </a:p>
          <a:p>
            <a:pPr marL="457200" indent="-457200">
              <a:lnSpc>
                <a:spcPct val="120000"/>
              </a:lnSpc>
              <a:buAutoNum type="arabicPlain" startAt="8"/>
            </a:pPr>
            <a:r>
              <a:rPr lang="en-IN" sz="2000" dirty="0" smtClean="0">
                <a:latin typeface="Times New Roman" pitchFamily="18" charset="0"/>
                <a:cs typeface="Times New Roman" pitchFamily="18" charset="0"/>
              </a:rPr>
              <a:t>Intolerable</a:t>
            </a:r>
            <a:r>
              <a:rPr lang="en-IN" sz="2000" dirty="0" smtClean="0">
                <a:latin typeface="Times New Roman" pitchFamily="18" charset="0"/>
                <a:cs typeface="Times New Roman" pitchFamily="18" charset="0"/>
              </a:rPr>
              <a:t>: Long term unrecoverable corruption of the database occurs      and the  corruption is not easily discovered. Serious consideration is given to shutting the  system down(large data is corrupted</a:t>
            </a:r>
            <a:r>
              <a:rPr lang="en-IN" sz="2000" dirty="0" smtClean="0">
                <a:latin typeface="Times New Roman" pitchFamily="18" charset="0"/>
                <a:cs typeface="Times New Roman" pitchFamily="18" charset="0"/>
              </a:rPr>
              <a:t>)</a:t>
            </a:r>
          </a:p>
          <a:p>
            <a:pPr marL="457200" indent="-457200">
              <a:lnSpc>
                <a:spcPct val="120000"/>
              </a:lnSpc>
              <a:buAutoNum type="arabicPlain" startAt="8"/>
            </a:pPr>
            <a:r>
              <a:rPr lang="en-IN" sz="2000" dirty="0" smtClean="0">
                <a:latin typeface="Times New Roman" pitchFamily="18" charset="0"/>
                <a:cs typeface="Times New Roman" pitchFamily="18" charset="0"/>
              </a:rPr>
              <a:t>Catastrophic: The decision to shutdown is taken out of our hands because the system fails.</a:t>
            </a:r>
          </a:p>
          <a:p>
            <a:pPr marL="457200" indent="-457200">
              <a:lnSpc>
                <a:spcPct val="120000"/>
              </a:lnSpc>
              <a:buAutoNum type="arabicPlain" startAt="8"/>
            </a:pPr>
            <a:r>
              <a:rPr lang="en-IN" sz="2000" dirty="0" smtClean="0">
                <a:latin typeface="Times New Roman" pitchFamily="18" charset="0"/>
                <a:cs typeface="Times New Roman" pitchFamily="18" charset="0"/>
              </a:rPr>
              <a:t>Infectious: Malwares and VIRUS.</a:t>
            </a:r>
            <a:endParaRPr lang="en-IN" sz="2000" dirty="0" smtClean="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58204" cy="5340369"/>
          </a:xfrm>
        </p:spPr>
        <p:txBody>
          <a:bodyPr>
            <a:noAutofit/>
          </a:bodyPr>
          <a:lstStyle/>
          <a:p>
            <a:pPr>
              <a:buNone/>
            </a:pPr>
            <a:r>
              <a:rPr lang="en-IN" sz="2400" b="1" dirty="0" smtClean="0">
                <a:latin typeface="Times New Roman" pitchFamily="18" charset="0"/>
                <a:cs typeface="Times New Roman" pitchFamily="18" charset="0"/>
              </a:rPr>
              <a:t>Flexible severity rather than absolutes:</a:t>
            </a:r>
          </a:p>
          <a:p>
            <a:pPr>
              <a:buNone/>
            </a:pPr>
            <a:r>
              <a:rPr lang="en-IN" sz="2400" dirty="0" smtClean="0">
                <a:latin typeface="Times New Roman" pitchFamily="18" charset="0"/>
                <a:cs typeface="Times New Roman" pitchFamily="18" charset="0"/>
              </a:rPr>
              <a:t>The factors involved in bug severity are:</a:t>
            </a:r>
          </a:p>
          <a:p>
            <a:pPr>
              <a:buNone/>
            </a:pPr>
            <a:r>
              <a:rPr lang="en-IN" sz="2400" dirty="0" smtClean="0">
                <a:latin typeface="Times New Roman" pitchFamily="18" charset="0"/>
                <a:cs typeface="Times New Roman" pitchFamily="18" charset="0"/>
              </a:rPr>
              <a:t>1. Correction Cost: Not so important because bugs may be</a:t>
            </a:r>
          </a:p>
          <a:p>
            <a:pPr>
              <a:buNone/>
            </a:pPr>
            <a:r>
              <a:rPr lang="en-IN" sz="2400" dirty="0" smtClean="0">
                <a:latin typeface="Times New Roman" pitchFamily="18" charset="0"/>
                <a:cs typeface="Times New Roman" pitchFamily="18" charset="0"/>
              </a:rPr>
              <a:t>Corrected  easier and small bugs may take major time to debug.</a:t>
            </a:r>
          </a:p>
          <a:p>
            <a:pPr>
              <a:buNone/>
            </a:pPr>
            <a:r>
              <a:rPr lang="en-IN" sz="2400" dirty="0" smtClean="0">
                <a:latin typeface="Times New Roman" pitchFamily="18" charset="0"/>
                <a:cs typeface="Times New Roman" pitchFamily="18" charset="0"/>
              </a:rPr>
              <a:t>2. Context and Application Dependency: Severity depends on the context and the application in which it is used.</a:t>
            </a:r>
          </a:p>
          <a:p>
            <a:pPr>
              <a:buNone/>
            </a:pPr>
            <a:r>
              <a:rPr lang="en-IN" sz="2400" dirty="0" smtClean="0">
                <a:latin typeface="Times New Roman" pitchFamily="18" charset="0"/>
                <a:cs typeface="Times New Roman" pitchFamily="18" charset="0"/>
              </a:rPr>
              <a:t>3. Creating Culture Dependency:  Test tool vendors are more  sensitive  about bugs in their software then games software vendors.</a:t>
            </a:r>
          </a:p>
          <a:p>
            <a:pPr>
              <a:buNone/>
            </a:pPr>
            <a:r>
              <a:rPr lang="en-IN" sz="2400" dirty="0" smtClean="0">
                <a:latin typeface="Times New Roman" pitchFamily="18" charset="0"/>
                <a:cs typeface="Times New Roman" pitchFamily="18" charset="0"/>
              </a:rPr>
              <a:t>4. The software development phase: Severity depends on development phase. Any bugs gets more severe as it gets closer to field use and more severe the longer it has been around.</a:t>
            </a:r>
            <a:endParaRPr lang="en-IN" sz="24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8258204" cy="5395930"/>
          </a:xfrm>
        </p:spPr>
        <p:txBody>
          <a:bodyPr/>
          <a:lstStyle/>
          <a:p>
            <a:pPr>
              <a:buNone/>
            </a:pPr>
            <a:endParaRPr lang="en-IN" b="1" dirty="0" smtClean="0"/>
          </a:p>
          <a:p>
            <a:pPr>
              <a:buNone/>
            </a:pPr>
            <a:r>
              <a:rPr lang="en-IN" b="1" dirty="0" smtClean="0"/>
              <a:t>TAXONOMY OF BUGS:</a:t>
            </a:r>
          </a:p>
          <a:p>
            <a:pPr>
              <a:buNone/>
            </a:pPr>
            <a:r>
              <a:rPr lang="en-IN" dirty="0" smtClean="0"/>
              <a:t>The major categories are: </a:t>
            </a:r>
          </a:p>
          <a:p>
            <a:pPr>
              <a:buNone/>
            </a:pPr>
            <a:r>
              <a:rPr lang="en-IN" dirty="0" smtClean="0"/>
              <a:t>(1) Requirements, Features and Functionality Bugs </a:t>
            </a:r>
          </a:p>
          <a:p>
            <a:pPr>
              <a:buNone/>
            </a:pPr>
            <a:r>
              <a:rPr lang="en-IN" dirty="0" smtClean="0"/>
              <a:t>(2)Structural Bugs</a:t>
            </a:r>
          </a:p>
          <a:p>
            <a:pPr>
              <a:buNone/>
            </a:pPr>
            <a:r>
              <a:rPr lang="en-IN" dirty="0" smtClean="0"/>
              <a:t>(3) Data  flow Bugs </a:t>
            </a:r>
          </a:p>
          <a:p>
            <a:pPr>
              <a:buNone/>
            </a:pPr>
            <a:r>
              <a:rPr lang="en-IN" dirty="0" smtClean="0"/>
              <a:t>(4) Coding Bugs(Documentation bugs)</a:t>
            </a:r>
          </a:p>
          <a:p>
            <a:pPr>
              <a:buNone/>
            </a:pPr>
            <a:r>
              <a:rPr lang="en-IN" dirty="0" smtClean="0"/>
              <a:t> (5) Interface, Integration and System Bugs</a:t>
            </a:r>
          </a:p>
          <a:p>
            <a:pPr>
              <a:buNone/>
            </a:pPr>
            <a:r>
              <a:rPr lang="en-IN" dirty="0" smtClean="0"/>
              <a:t> (6) Test and Test Design Bugs.</a:t>
            </a:r>
          </a:p>
          <a:p>
            <a:pPr>
              <a:buNone/>
            </a:pPr>
            <a:r>
              <a:rPr lang="en-IN" dirty="0" smtClean="0"/>
              <a:t>(7) System bugs</a:t>
            </a:r>
          </a:p>
          <a:p>
            <a:pPr>
              <a:buNone/>
            </a:pPr>
            <a:r>
              <a:rPr lang="en-IN" dirty="0" smtClean="0"/>
              <a:t>(8) Integration Bugs</a:t>
            </a:r>
          </a:p>
          <a:p>
            <a:pPr>
              <a:buNone/>
            </a:pP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258204" cy="5324492"/>
          </a:xfrm>
        </p:spPr>
        <p:txBody>
          <a:bodyPr>
            <a:normAutofit/>
          </a:bodyPr>
          <a:lstStyle/>
          <a:p>
            <a:pPr marL="514350" indent="-514350">
              <a:buAutoNum type="arabicParenBoth"/>
            </a:pPr>
            <a:r>
              <a:rPr lang="en-IN" dirty="0" smtClean="0"/>
              <a:t>Requirements, Features and Functionality Bugs :</a:t>
            </a:r>
          </a:p>
          <a:p>
            <a:pPr marL="514350" indent="-514350" algn="just">
              <a:buNone/>
            </a:pPr>
            <a:r>
              <a:rPr lang="en-US" sz="2400" b="1" dirty="0" smtClean="0">
                <a:latin typeface="Times New Roman" pitchFamily="18" charset="0"/>
                <a:cs typeface="Times New Roman" pitchFamily="18" charset="0"/>
              </a:rPr>
              <a:t>   a)Requirements and Specifications Bugs: </a:t>
            </a:r>
          </a:p>
          <a:p>
            <a:pPr marL="514350" indent="-514350" algn="just"/>
            <a:r>
              <a:rPr lang="en-US" sz="2400" dirty="0" smtClean="0">
                <a:latin typeface="Times New Roman" pitchFamily="18" charset="0"/>
                <a:cs typeface="Times New Roman" pitchFamily="18" charset="0"/>
              </a:rPr>
              <a:t>These bugs raise due to specifications which were taken by the system.</a:t>
            </a:r>
          </a:p>
          <a:p>
            <a:pPr marL="514350" indent="-514350" algn="just"/>
            <a:r>
              <a:rPr lang="en-US" sz="2400" dirty="0" smtClean="0">
                <a:latin typeface="Times New Roman" pitchFamily="18" charset="0"/>
                <a:cs typeface="Times New Roman" pitchFamily="18" charset="0"/>
              </a:rPr>
              <a:t>The features are added, modified and deleted.  Requirements, especially, as expressed in specifications are a major source of expensive bugs. </a:t>
            </a:r>
          </a:p>
          <a:p>
            <a:pPr marL="514350" indent="-514350" algn="just"/>
            <a:r>
              <a:rPr lang="en-US" sz="2400" dirty="0" smtClean="0">
                <a:latin typeface="Times New Roman" pitchFamily="18" charset="0"/>
                <a:cs typeface="Times New Roman" pitchFamily="18" charset="0"/>
              </a:rPr>
              <a:t> The range is from a few percentages to more than 50%, depending on the </a:t>
            </a:r>
            <a:r>
              <a:rPr lang="en-US" sz="2400" b="1" dirty="0" smtClean="0">
                <a:latin typeface="Times New Roman" pitchFamily="18" charset="0"/>
                <a:cs typeface="Times New Roman" pitchFamily="18" charset="0"/>
              </a:rPr>
              <a:t>application</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environment.</a:t>
            </a:r>
          </a:p>
          <a:p>
            <a:pPr marL="514350" indent="-514350" algn="just"/>
            <a:r>
              <a:rPr lang="en-US" sz="2400" dirty="0" smtClean="0">
                <a:latin typeface="Times New Roman" pitchFamily="18" charset="0"/>
                <a:cs typeface="Times New Roman" pitchFamily="18" charset="0"/>
              </a:rPr>
              <a:t> What hurts most about the bugs is that they are the earliest to invade the system and the last to leave. </a:t>
            </a: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8258204" cy="5395930"/>
          </a:xfrm>
        </p:spPr>
        <p:txBody>
          <a:bodyPr>
            <a:normAutofit/>
          </a:bodyPr>
          <a:lstStyle/>
          <a:p>
            <a:pPr>
              <a:buNone/>
            </a:pPr>
            <a:r>
              <a:rPr lang="en-US" dirty="0" smtClean="0"/>
              <a:t>Testing: 1.automated testing   2.manual testing</a:t>
            </a:r>
          </a:p>
          <a:p>
            <a:pPr>
              <a:buNone/>
            </a:pPr>
            <a:r>
              <a:rPr lang="en-US" b="1" dirty="0" smtClean="0"/>
              <a:t>Automated Testing:</a:t>
            </a:r>
          </a:p>
          <a:p>
            <a:r>
              <a:rPr lang="en-US" b="1" dirty="0" smtClean="0"/>
              <a:t> </a:t>
            </a:r>
            <a:r>
              <a:rPr lang="en-US" dirty="0" smtClean="0"/>
              <a:t>The process of performing software testing activities with little or no human interaction.  </a:t>
            </a:r>
            <a:br>
              <a:rPr lang="en-US" dirty="0" smtClean="0"/>
            </a:br>
            <a:r>
              <a:rPr lang="en-US" b="1" dirty="0" smtClean="0"/>
              <a:t>The key advantages to automated testing include:</a:t>
            </a:r>
          </a:p>
          <a:p>
            <a:r>
              <a:rPr lang="en-US" dirty="0" smtClean="0"/>
              <a:t>Saves time and money by making testing more efficient.</a:t>
            </a:r>
          </a:p>
          <a:p>
            <a:r>
              <a:rPr lang="en-US" dirty="0" smtClean="0"/>
              <a:t>Goal is reducing testing efforts .</a:t>
            </a:r>
          </a:p>
          <a:p>
            <a:r>
              <a:rPr lang="en-US" dirty="0" smtClean="0"/>
              <a:t>Helps developers by finding bugs and errors more quickly.</a:t>
            </a:r>
          </a:p>
          <a:p>
            <a:r>
              <a:rPr lang="en-US" dirty="0" smtClean="0"/>
              <a:t>Ex: selenium , jmeter, unit testing</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58204" cy="5538806"/>
          </a:xfrm>
        </p:spPr>
        <p:txBody>
          <a:bodyPr>
            <a:normAutofit fontScale="92500"/>
          </a:bodyPr>
          <a:lstStyle/>
          <a:p>
            <a:pPr>
              <a:buNone/>
            </a:pPr>
            <a:r>
              <a:rPr lang="en-US" sz="2400" b="1" dirty="0" smtClean="0">
                <a:latin typeface="Times New Roman" pitchFamily="18" charset="0"/>
                <a:cs typeface="Times New Roman" pitchFamily="18" charset="0"/>
              </a:rPr>
              <a:t>b)Feature Bugs:</a:t>
            </a:r>
          </a:p>
          <a:p>
            <a:pPr algn="just"/>
            <a:r>
              <a:rPr lang="en-US" sz="2400" dirty="0" smtClean="0">
                <a:latin typeface="Times New Roman" pitchFamily="18" charset="0"/>
                <a:cs typeface="Times New Roman" pitchFamily="18" charset="0"/>
              </a:rPr>
              <a:t>  Specification problems usually create corresponding feature problems. A </a:t>
            </a:r>
            <a:r>
              <a:rPr lang="en-US" sz="2400" b="1" dirty="0" smtClean="0">
                <a:latin typeface="Times New Roman" pitchFamily="18" charset="0"/>
                <a:cs typeface="Times New Roman" pitchFamily="18" charset="0"/>
              </a:rPr>
              <a:t>missing feature </a:t>
            </a:r>
            <a:r>
              <a:rPr lang="en-US" sz="2400" dirty="0" smtClean="0">
                <a:latin typeface="Times New Roman" pitchFamily="18" charset="0"/>
                <a:cs typeface="Times New Roman" pitchFamily="18" charset="0"/>
              </a:rPr>
              <a:t>or case is easier to detect and correct. </a:t>
            </a:r>
          </a:p>
          <a:p>
            <a:pPr algn="just"/>
            <a:r>
              <a:rPr lang="en-US" sz="2400" dirty="0" smtClean="0">
                <a:latin typeface="Times New Roman" pitchFamily="18" charset="0"/>
                <a:cs typeface="Times New Roman" pitchFamily="18" charset="0"/>
              </a:rPr>
              <a:t>   A </a:t>
            </a:r>
            <a:r>
              <a:rPr lang="en-US" sz="2400" b="1" dirty="0" smtClean="0">
                <a:latin typeface="Times New Roman" pitchFamily="18" charset="0"/>
                <a:cs typeface="Times New Roman" pitchFamily="18" charset="0"/>
              </a:rPr>
              <a:t>wrong feature </a:t>
            </a:r>
            <a:r>
              <a:rPr lang="en-US" sz="2400" dirty="0" smtClean="0">
                <a:latin typeface="Times New Roman" pitchFamily="18" charset="0"/>
                <a:cs typeface="Times New Roman" pitchFamily="18" charset="0"/>
              </a:rPr>
              <a:t>could have deep design implications.  Removing the features might complicate the software, consume more resources, and foster more bugs. </a:t>
            </a:r>
          </a:p>
          <a:p>
            <a:pPr algn="just">
              <a:buNone/>
            </a:pPr>
            <a:r>
              <a:rPr lang="en-US" sz="2400" b="1" dirty="0" smtClean="0">
                <a:latin typeface="Times New Roman" pitchFamily="18" charset="0"/>
                <a:cs typeface="Times New Roman" pitchFamily="18" charset="0"/>
              </a:rPr>
              <a:t>c) Functionality Bug : </a:t>
            </a:r>
          </a:p>
          <a:p>
            <a:pPr algn="just"/>
            <a:r>
              <a:rPr lang="en-US" sz="2400" dirty="0" smtClean="0">
                <a:latin typeface="Times New Roman" pitchFamily="18" charset="0"/>
                <a:cs typeface="Times New Roman" pitchFamily="18" charset="0"/>
              </a:rPr>
              <a:t> The specification features that are : accurate, transparent  and achievable .</a:t>
            </a:r>
          </a:p>
          <a:p>
            <a:pPr algn="just"/>
            <a:r>
              <a:rPr lang="en-US" sz="2400" dirty="0" smtClean="0">
                <a:latin typeface="Times New Roman" pitchFamily="18" charset="0"/>
                <a:cs typeface="Times New Roman" pitchFamily="18" charset="0"/>
              </a:rPr>
              <a:t>Short term Support: Specification languages facilitate formalization of requirements and inconsistency and ambiguity analysis. </a:t>
            </a:r>
          </a:p>
          <a:p>
            <a:pPr algn="just"/>
            <a:r>
              <a:rPr lang="en-US" sz="2400" dirty="0" smtClean="0">
                <a:latin typeface="Times New Roman" pitchFamily="18" charset="0"/>
                <a:cs typeface="Times New Roman" pitchFamily="18" charset="0"/>
              </a:rPr>
              <a:t>Long term Support: Assume that we have a great specification language and that can be used to create unambiguous, complete specifications. </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715436" cy="6572272"/>
          </a:xfrm>
        </p:spPr>
        <p:txBody>
          <a:bodyPr>
            <a:normAutofit lnSpcReduction="10000"/>
          </a:bodyPr>
          <a:lstStyle/>
          <a:p>
            <a:pPr algn="just">
              <a:buNone/>
            </a:pPr>
            <a:r>
              <a:rPr lang="en-IN" b="1" dirty="0" smtClean="0"/>
              <a:t>(2)Structural Bugs:</a:t>
            </a:r>
          </a:p>
          <a:p>
            <a:pPr algn="just">
              <a:buNone/>
            </a:pPr>
            <a:r>
              <a:rPr lang="en-IN" dirty="0" smtClean="0"/>
              <a:t>These bugs are caused due to errors in the structure of the program or code such as syntax errors, logic errors, etc.,</a:t>
            </a:r>
          </a:p>
          <a:p>
            <a:pPr algn="just">
              <a:buNone/>
            </a:pPr>
            <a:r>
              <a:rPr lang="en-IN" dirty="0" smtClean="0"/>
              <a:t>Based on the kind of errors, these structural bugs are divided into following bugs. They are.</a:t>
            </a:r>
          </a:p>
          <a:p>
            <a:pPr algn="just">
              <a:buNone/>
            </a:pPr>
            <a:r>
              <a:rPr lang="en-IN" b="1" dirty="0" smtClean="0"/>
              <a:t>a) Control and Sequence Bugs: </a:t>
            </a:r>
          </a:p>
          <a:p>
            <a:pPr algn="just"/>
            <a:r>
              <a:rPr lang="en-IN" dirty="0" smtClean="0"/>
              <a:t>Bugs raise in structure like : unreachable code, improper nesting of loops, missing process steps, duplicated processing, unnecessary processing.</a:t>
            </a:r>
          </a:p>
          <a:p>
            <a:pPr algn="just"/>
            <a:r>
              <a:rPr lang="en-IN" dirty="0" smtClean="0"/>
              <a:t> Most of the control flow bugs are easily tested and caught in unit testing.</a:t>
            </a:r>
          </a:p>
          <a:p>
            <a:pPr algn="just">
              <a:buNone/>
            </a:pPr>
            <a:r>
              <a:rPr lang="en-IN" b="1" dirty="0" smtClean="0"/>
              <a:t>b) Logic Bugs:</a:t>
            </a:r>
          </a:p>
          <a:p>
            <a:pPr algn="just"/>
            <a:r>
              <a:rPr lang="en-IN" dirty="0" smtClean="0"/>
              <a:t>Bugs in logic, especially those related to misunderstanding how case statements and logic operators behave singly and combinations. </a:t>
            </a:r>
          </a:p>
          <a:p>
            <a:pPr>
              <a:buNone/>
            </a:pPr>
            <a:endParaRPr lang="en-IN" dirty="0" smtClean="0"/>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186766" cy="5467368"/>
          </a:xfrm>
        </p:spPr>
        <p:txBody>
          <a:bodyPr>
            <a:normAutofit/>
          </a:bodyPr>
          <a:lstStyle/>
          <a:p>
            <a:pPr>
              <a:buNone/>
            </a:pPr>
            <a:r>
              <a:rPr lang="en-IN" b="1" dirty="0" smtClean="0"/>
              <a:t>c) Processing Bugs:</a:t>
            </a:r>
          </a:p>
          <a:p>
            <a:r>
              <a:rPr lang="en-IN" dirty="0" smtClean="0"/>
              <a:t>Processing bugs include arithmetic bugs, algorithm selection and general processing.</a:t>
            </a:r>
          </a:p>
          <a:p>
            <a:r>
              <a:rPr lang="en-IN" dirty="0" smtClean="0"/>
              <a:t>Ex: of Processing bugs include: ignoring overflow, improper use of greater-than-or-equal etc</a:t>
            </a:r>
          </a:p>
          <a:p>
            <a:r>
              <a:rPr lang="en-IN" dirty="0" smtClean="0"/>
              <a:t>Although these bugs are frequent (12%), they tend to be caught in good unit testing.</a:t>
            </a:r>
          </a:p>
          <a:p>
            <a:pPr>
              <a:buNone/>
            </a:pPr>
            <a:r>
              <a:rPr lang="en-IN" b="1" dirty="0" smtClean="0"/>
              <a:t>d)Initialization Bugs:</a:t>
            </a:r>
          </a:p>
          <a:p>
            <a:r>
              <a:rPr lang="en-IN" dirty="0" smtClean="0"/>
              <a:t> Initialization bugs are very  common  &amp; less harmful.</a:t>
            </a:r>
          </a:p>
          <a:p>
            <a:r>
              <a:rPr lang="en-IN" dirty="0" smtClean="0"/>
              <a:t>Ex: Forgetting to initialize the variables before first use, initializing to the wrong format etc</a:t>
            </a:r>
          </a:p>
          <a:p>
            <a:pPr>
              <a:buNone/>
            </a:pPr>
            <a:endParaRPr lang="en-IN"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928670"/>
            <a:ext cx="8186766" cy="5395930"/>
          </a:xfrm>
        </p:spPr>
        <p:txBody>
          <a:bodyPr>
            <a:normAutofit/>
          </a:bodyPr>
          <a:lstStyle/>
          <a:p>
            <a:pPr>
              <a:buNone/>
            </a:pPr>
            <a:r>
              <a:rPr lang="en-IN" b="1" dirty="0" smtClean="0"/>
              <a:t>e)Data-Flow Bugs and Anomalies:</a:t>
            </a:r>
          </a:p>
          <a:p>
            <a:r>
              <a:rPr lang="en-IN" dirty="0" smtClean="0"/>
              <a:t>    A data flow anomaly occurs where there is a path along which we expect to do something unreasonable with data. </a:t>
            </a:r>
          </a:p>
          <a:p>
            <a:r>
              <a:rPr lang="en-IN" dirty="0" smtClean="0"/>
              <a:t>Ex: initializing twice without an intermediate use.</a:t>
            </a:r>
          </a:p>
          <a:p>
            <a:pPr>
              <a:buNone/>
            </a:pPr>
            <a:r>
              <a:rPr lang="en-IN" b="1" dirty="0" smtClean="0"/>
              <a:t>3)Data flow bugs</a:t>
            </a:r>
          </a:p>
          <a:p>
            <a:pPr>
              <a:buNone/>
            </a:pPr>
            <a:r>
              <a:rPr lang="en-IN" b="1" dirty="0" smtClean="0"/>
              <a:t>a)Data bugs:</a:t>
            </a:r>
          </a:p>
          <a:p>
            <a:r>
              <a:rPr lang="en-IN" dirty="0" smtClean="0"/>
              <a:t> Data bugs include all bugs that arise from the specification of data objects, their formats, the number of such objects, and their initial values.</a:t>
            </a:r>
          </a:p>
          <a:p>
            <a:r>
              <a:rPr lang="en-IN" dirty="0" smtClean="0"/>
              <a:t>Ex: redundant data</a:t>
            </a:r>
          </a:p>
          <a:p>
            <a:pPr>
              <a:buNone/>
            </a:pPr>
            <a:endParaRPr lang="en-IN"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928670"/>
            <a:ext cx="8401080" cy="5395930"/>
          </a:xfrm>
        </p:spPr>
        <p:txBody>
          <a:bodyPr>
            <a:normAutofit/>
          </a:bodyPr>
          <a:lstStyle/>
          <a:p>
            <a:pPr>
              <a:buNone/>
            </a:pPr>
            <a:r>
              <a:rPr lang="en-IN" b="1" dirty="0" smtClean="0"/>
              <a:t>b)Content, Structure and Attributes:</a:t>
            </a:r>
          </a:p>
          <a:p>
            <a:r>
              <a:rPr lang="en-IN" dirty="0" smtClean="0"/>
              <a:t> Structure relates to the size, shape and numbers that describe the data object(Ex. A two dimensional array).</a:t>
            </a:r>
          </a:p>
          <a:p>
            <a:r>
              <a:rPr lang="en-IN" dirty="0" smtClean="0"/>
              <a:t> Attributes relates to the specification meaning that is the semantics associated with the contents of a data object. </a:t>
            </a:r>
          </a:p>
          <a:p>
            <a:pPr>
              <a:buNone/>
            </a:pPr>
            <a:r>
              <a:rPr lang="en-IN" b="1" dirty="0" smtClean="0"/>
              <a:t>(4) Coding Bugs</a:t>
            </a:r>
          </a:p>
          <a:p>
            <a:r>
              <a:rPr lang="en-IN" dirty="0" smtClean="0"/>
              <a:t> Syntax errors are generally not important in the scheme of things if the source language translator has adequate syntax checking.</a:t>
            </a:r>
          </a:p>
          <a:p>
            <a:endParaRPr lang="en-IN"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00108"/>
            <a:ext cx="8186766" cy="5324492"/>
          </a:xfrm>
        </p:spPr>
        <p:txBody>
          <a:bodyPr>
            <a:noAutofit/>
          </a:bodyPr>
          <a:lstStyle/>
          <a:p>
            <a:pPr>
              <a:buNone/>
            </a:pPr>
            <a:r>
              <a:rPr lang="en-IN" sz="2000" b="1" dirty="0" smtClean="0">
                <a:latin typeface="Times New Roman" pitchFamily="18" charset="0"/>
                <a:cs typeface="Times New Roman" pitchFamily="18" charset="0"/>
              </a:rPr>
              <a:t> (5) Interface, Integration and System Bugs:</a:t>
            </a:r>
          </a:p>
          <a:p>
            <a:pPr>
              <a:buNone/>
            </a:pPr>
            <a:r>
              <a:rPr lang="en-IN" sz="2000" b="1" dirty="0" smtClean="0">
                <a:latin typeface="Times New Roman" pitchFamily="18" charset="0"/>
                <a:cs typeface="Times New Roman" pitchFamily="18" charset="0"/>
              </a:rPr>
              <a:t> a</a:t>
            </a:r>
            <a:r>
              <a:rPr lang="en-IN" sz="2400" b="1" dirty="0" smtClean="0">
                <a:latin typeface="Times New Roman" pitchFamily="18" charset="0"/>
                <a:cs typeface="Times New Roman" pitchFamily="18" charset="0"/>
              </a:rPr>
              <a:t>) External Interfaces:</a:t>
            </a:r>
          </a:p>
          <a:p>
            <a:r>
              <a:rPr lang="en-IN" sz="2400" dirty="0" smtClean="0">
                <a:latin typeface="Times New Roman" pitchFamily="18" charset="0"/>
                <a:cs typeface="Times New Roman" pitchFamily="18" charset="0"/>
              </a:rPr>
              <a:t> The external interfaces are the means used to communicate with the world ex : sensors, input terminals, printers, and communication lines.</a:t>
            </a:r>
          </a:p>
          <a:p>
            <a:r>
              <a:rPr lang="en-IN" sz="2400" dirty="0" smtClean="0">
                <a:latin typeface="Times New Roman" pitchFamily="18" charset="0"/>
                <a:cs typeface="Times New Roman" pitchFamily="18" charset="0"/>
              </a:rPr>
              <a:t>The protocol may be wrong or incorrectly implemented.</a:t>
            </a:r>
          </a:p>
          <a:p>
            <a:pPr>
              <a:buNone/>
            </a:pPr>
            <a:endParaRPr lang="en-IN" sz="2400" dirty="0" smtClean="0">
              <a:latin typeface="Times New Roman" pitchFamily="18" charset="0"/>
              <a:cs typeface="Times New Roman" pitchFamily="18" charset="0"/>
            </a:endParaRPr>
          </a:p>
          <a:p>
            <a:pPr>
              <a:buNone/>
            </a:pPr>
            <a:r>
              <a:rPr lang="en-IN" sz="2400" b="1" dirty="0" smtClean="0"/>
              <a:t>b)Internal Interfaces:</a:t>
            </a:r>
          </a:p>
          <a:p>
            <a:r>
              <a:rPr lang="en-IN" sz="2400" dirty="0" smtClean="0"/>
              <a:t>  A best example for internal interfaces is communicating </a:t>
            </a:r>
            <a:r>
              <a:rPr lang="en-IN" sz="2400" smtClean="0"/>
              <a:t>routines. </a:t>
            </a:r>
            <a:endParaRPr lang="en-IN" sz="2400" dirty="0" smtClean="0"/>
          </a:p>
          <a:p>
            <a:pPr>
              <a:buNone/>
            </a:pPr>
            <a:endParaRPr lang="en-IN" sz="2400" dirty="0" smtClean="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8258204" cy="5395930"/>
          </a:xfrm>
        </p:spPr>
        <p:txBody>
          <a:bodyPr>
            <a:normAutofit fontScale="92500" lnSpcReduction="20000"/>
          </a:bodyPr>
          <a:lstStyle/>
          <a:p>
            <a:pPr>
              <a:buNone/>
            </a:pPr>
            <a:r>
              <a:rPr lang="en-IN" b="1" dirty="0" smtClean="0"/>
              <a:t>c)Hardware Architecture:</a:t>
            </a:r>
          </a:p>
          <a:p>
            <a:r>
              <a:rPr lang="en-IN" dirty="0" smtClean="0"/>
              <a:t>Examples of hardware architecture bugs: i/o device operation / instruction error, waiting too long for a response, etc.</a:t>
            </a:r>
          </a:p>
          <a:p>
            <a:r>
              <a:rPr lang="en-IN" dirty="0" smtClean="0"/>
              <a:t>  The remedy for hardware architecture and interface problems is good Programming and Testing.</a:t>
            </a:r>
          </a:p>
          <a:p>
            <a:pPr>
              <a:buNone/>
            </a:pPr>
            <a:endParaRPr lang="en-IN" dirty="0" smtClean="0"/>
          </a:p>
          <a:p>
            <a:pPr>
              <a:buNone/>
            </a:pPr>
            <a:r>
              <a:rPr lang="en-IN" sz="2800" b="1" dirty="0" smtClean="0">
                <a:latin typeface="Times New Roman" pitchFamily="18" charset="0"/>
                <a:cs typeface="Times New Roman" pitchFamily="18" charset="0"/>
              </a:rPr>
              <a:t>d)Operating System Bugs:</a:t>
            </a:r>
          </a:p>
          <a:p>
            <a:r>
              <a:rPr lang="en-IN" sz="2800" dirty="0" smtClean="0">
                <a:latin typeface="Times New Roman" pitchFamily="18" charset="0"/>
                <a:cs typeface="Times New Roman" pitchFamily="18" charset="0"/>
              </a:rPr>
              <a:t>Misunderstanding of what it is the operating system does.</a:t>
            </a:r>
          </a:p>
          <a:p>
            <a:r>
              <a:rPr lang="en-IN" sz="2800" dirty="0" smtClean="0">
                <a:latin typeface="Times New Roman" pitchFamily="18" charset="0"/>
                <a:cs typeface="Times New Roman" pitchFamily="18" charset="0"/>
              </a:rPr>
              <a:t> Use operating system interface specialists, and use explicit macros for all operating system calls.</a:t>
            </a:r>
          </a:p>
          <a:p>
            <a:pPr>
              <a:buNone/>
            </a:pPr>
            <a:endParaRPr lang="en-US" sz="2800" dirty="0" smtClean="0">
              <a:latin typeface="Times New Roman" pitchFamily="18" charset="0"/>
              <a:cs typeface="Times New Roman" pitchFamily="18" charset="0"/>
            </a:endParaRPr>
          </a:p>
          <a:p>
            <a:pPr>
              <a:buNone/>
            </a:pPr>
            <a:r>
              <a:rPr lang="en-IN" dirty="0" smtClean="0"/>
              <a:t> </a:t>
            </a:r>
          </a:p>
          <a:p>
            <a:pPr>
              <a:buNone/>
            </a:pPr>
            <a:r>
              <a:rPr lang="en-IN" dirty="0" smtClean="0"/>
              <a:t>    </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258204" cy="5324492"/>
          </a:xfrm>
        </p:spPr>
        <p:txBody>
          <a:bodyPr>
            <a:normAutofit/>
          </a:bodyPr>
          <a:lstStyle/>
          <a:p>
            <a:pPr>
              <a:buNone/>
            </a:pPr>
            <a:r>
              <a:rPr lang="en-IN" b="1" dirty="0" smtClean="0"/>
              <a:t>e)Software Architecture:</a:t>
            </a:r>
          </a:p>
          <a:p>
            <a:r>
              <a:rPr lang="en-IN" dirty="0" smtClean="0"/>
              <a:t>Many of them depend on load, and their symptoms emerge only when the system is stressed. </a:t>
            </a:r>
          </a:p>
          <a:p>
            <a:r>
              <a:rPr lang="en-IN" dirty="0" smtClean="0"/>
              <a:t>Ex: Assumption that there will be no interrupts etc</a:t>
            </a:r>
          </a:p>
          <a:p>
            <a:pPr>
              <a:buNone/>
            </a:pPr>
            <a:endParaRPr lang="en-IN" dirty="0" smtClean="0"/>
          </a:p>
          <a:p>
            <a:pPr>
              <a:buNone/>
            </a:pPr>
            <a:r>
              <a:rPr lang="en-IN" b="1" dirty="0" smtClean="0"/>
              <a:t>f) Integration Bugs:</a:t>
            </a:r>
          </a:p>
          <a:p>
            <a:r>
              <a:rPr lang="en-IN" dirty="0" smtClean="0"/>
              <a:t> These bugs results from inconsistencies or incompatibilities between components.</a:t>
            </a:r>
          </a:p>
          <a:p>
            <a:r>
              <a:rPr lang="en-IN" dirty="0" smtClean="0"/>
              <a:t>Ex: registers, communication links and protocols results in integration bugs.</a:t>
            </a:r>
          </a:p>
          <a:p>
            <a:endParaRPr lang="en-IN" dirty="0" smtClean="0"/>
          </a:p>
          <a:p>
            <a:pPr>
              <a:buNone/>
            </a:pPr>
            <a:endParaRPr lang="en-IN" dirty="0" smtClean="0"/>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428604"/>
            <a:ext cx="8186766" cy="5697559"/>
          </a:xfrm>
        </p:spPr>
        <p:txBody>
          <a:bodyPr>
            <a:normAutofit/>
          </a:bodyPr>
          <a:lstStyle/>
          <a:p>
            <a:pPr>
              <a:buNone/>
            </a:pPr>
            <a:endParaRPr lang="en-IN" b="1" dirty="0" smtClean="0"/>
          </a:p>
          <a:p>
            <a:pPr>
              <a:buNone/>
            </a:pPr>
            <a:r>
              <a:rPr lang="en-IN" b="1" dirty="0" smtClean="0"/>
              <a:t>g)System Bugs:</a:t>
            </a:r>
          </a:p>
          <a:p>
            <a:r>
              <a:rPr lang="en-IN" dirty="0" smtClean="0"/>
              <a:t>It occurs when there is a complete interactions between many components such as programs hardware, and </a:t>
            </a:r>
            <a:r>
              <a:rPr lang="en-IN" dirty="0" err="1" smtClean="0"/>
              <a:t>o.s</a:t>
            </a:r>
            <a:r>
              <a:rPr lang="en-IN" dirty="0" smtClean="0"/>
              <a:t>.</a:t>
            </a:r>
          </a:p>
          <a:p>
            <a:endParaRPr lang="en-IN" dirty="0" smtClean="0"/>
          </a:p>
          <a:p>
            <a:pPr>
              <a:buNone/>
            </a:pPr>
            <a:r>
              <a:rPr lang="en-IN" b="1" dirty="0" smtClean="0"/>
              <a:t> Test and Test Design Bugs:</a:t>
            </a:r>
          </a:p>
          <a:p>
            <a:r>
              <a:rPr lang="en-US" dirty="0" smtClean="0">
                <a:latin typeface="Times New Roman" pitchFamily="18" charset="0"/>
                <a:cs typeface="Times New Roman" pitchFamily="18" charset="0"/>
              </a:rPr>
              <a:t> If the specification is correct, it is correctly interpreted and  implemented, and a proper test has been designed,</a:t>
            </a:r>
          </a:p>
          <a:p>
            <a:pPr>
              <a:buNone/>
            </a:pPr>
            <a:endParaRPr lang="en-IN"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28670"/>
            <a:ext cx="8329642" cy="5197493"/>
          </a:xfrm>
        </p:spPr>
        <p:txBody>
          <a:bodyPr>
            <a:normAutofit/>
          </a:bodyPr>
          <a:lstStyle/>
          <a:p>
            <a:pPr>
              <a:buNone/>
            </a:pPr>
            <a:r>
              <a:rPr lang="en-IN" b="1" dirty="0" smtClean="0">
                <a:latin typeface="Times New Roman" pitchFamily="18" charset="0"/>
                <a:cs typeface="Times New Roman" pitchFamily="18" charset="0"/>
              </a:rPr>
              <a:t>Remedies: </a:t>
            </a:r>
            <a:r>
              <a:rPr lang="en-IN" dirty="0" smtClean="0">
                <a:latin typeface="Times New Roman" pitchFamily="18" charset="0"/>
                <a:cs typeface="Times New Roman" pitchFamily="18" charset="0"/>
              </a:rPr>
              <a:t>The remedies of test bugs are:</a:t>
            </a:r>
          </a:p>
          <a:p>
            <a:pPr>
              <a:buNone/>
            </a:pPr>
            <a:r>
              <a:rPr lang="en-IN" dirty="0" smtClean="0">
                <a:latin typeface="Times New Roman" pitchFamily="18" charset="0"/>
                <a:cs typeface="Times New Roman" pitchFamily="18" charset="0"/>
              </a:rPr>
              <a:t>1. Test Debugging: The first remedy for test bugs is testing and debugging the tests.</a:t>
            </a:r>
          </a:p>
          <a:p>
            <a:pPr>
              <a:buNone/>
            </a:pPr>
            <a:r>
              <a:rPr lang="en-IN" dirty="0" smtClean="0">
                <a:latin typeface="Times New Roman" pitchFamily="18" charset="0"/>
                <a:cs typeface="Times New Roman" pitchFamily="18" charset="0"/>
              </a:rPr>
              <a:t>2. Test Quality Assurance: Programmers have the right to ask how quality in independent testing is monitored.</a:t>
            </a:r>
          </a:p>
          <a:p>
            <a:pPr>
              <a:buNone/>
            </a:pPr>
            <a:r>
              <a:rPr lang="en-IN" dirty="0" smtClean="0">
                <a:latin typeface="Times New Roman" pitchFamily="18" charset="0"/>
                <a:cs typeface="Times New Roman" pitchFamily="18" charset="0"/>
              </a:rPr>
              <a:t>3. Test Execution Automation: Assemblers, loaders, compilers are developed to reduce the incidence of programming and operation errors. </a:t>
            </a:r>
          </a:p>
          <a:p>
            <a:pPr>
              <a:buNone/>
            </a:pPr>
            <a:r>
              <a:rPr lang="en-IN" dirty="0" smtClean="0">
                <a:latin typeface="Times New Roman" pitchFamily="18" charset="0"/>
                <a:cs typeface="Times New Roman" pitchFamily="18" charset="0"/>
              </a:rPr>
              <a:t>4. Test Design Automation: Just as much of software development has been automated, much test design can be and has been automated. </a:t>
            </a:r>
            <a:endParaRPr lang="en-IN"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58204" cy="5253054"/>
          </a:xfrm>
        </p:spPr>
        <p:txBody>
          <a:bodyPr/>
          <a:lstStyle/>
          <a:p>
            <a:pPr>
              <a:buNone/>
            </a:pPr>
            <a:r>
              <a:rPr lang="en-US" b="1" dirty="0" smtClean="0"/>
              <a:t>Manual testing : </a:t>
            </a:r>
            <a:r>
              <a:rPr lang="en-US" dirty="0" smtClean="0"/>
              <a:t>It</a:t>
            </a:r>
            <a:r>
              <a:rPr lang="en-US" b="1" dirty="0" smtClean="0"/>
              <a:t> </a:t>
            </a:r>
            <a:r>
              <a:rPr lang="en-US" dirty="0" smtClean="0"/>
              <a:t>requires human intervention for test execution . Manual testing will require skilled labour, long time &amp; will imply high costs.</a:t>
            </a:r>
          </a:p>
          <a:p>
            <a:pPr>
              <a:buNone/>
            </a:pPr>
            <a:r>
              <a:rPr lang="en-US" dirty="0" smtClean="0"/>
              <a:t>Ex:</a:t>
            </a:r>
            <a:r>
              <a:rPr lang="en-US" b="1" dirty="0" smtClean="0"/>
              <a:t> </a:t>
            </a:r>
            <a:r>
              <a:rPr lang="en-US" dirty="0" smtClean="0"/>
              <a:t>data flow testing, control flow testing, decision coverage, and path testing.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8258204" cy="5395930"/>
          </a:xfrm>
        </p:spPr>
        <p:txBody>
          <a:bodyPr>
            <a:noAutofit/>
          </a:bodyPr>
          <a:lstStyle/>
          <a:p>
            <a:pPr algn="just" eaLnBrk="0" hangingPunct="0">
              <a:buNone/>
            </a:pPr>
            <a:r>
              <a:rPr lang="en-US" sz="2400" b="1" dirty="0" smtClean="0">
                <a:latin typeface="Times New Roman" pitchFamily="18" charset="0"/>
                <a:cs typeface="Times New Roman" pitchFamily="18" charset="0"/>
              </a:rPr>
              <a:t>Requirement Analysis:</a:t>
            </a:r>
          </a:p>
          <a:p>
            <a:pPr algn="just" eaLnBrk="0" hangingPunct="0"/>
            <a:r>
              <a:rPr lang="en-US" sz="2400" dirty="0" smtClean="0">
                <a:latin typeface="Times New Roman" pitchFamily="18" charset="0"/>
                <a:cs typeface="Times New Roman" pitchFamily="18" charset="0"/>
              </a:rPr>
              <a:t>During this phase, test team studies the requirements from a testing point of view to identify the testable requirements.</a:t>
            </a:r>
          </a:p>
          <a:p>
            <a:pPr algn="just" eaLnBrk="0" hangingPunct="0"/>
            <a:r>
              <a:rPr lang="en-US" sz="2400" dirty="0" smtClean="0">
                <a:latin typeface="Times New Roman" pitchFamily="18" charset="0"/>
                <a:cs typeface="Times New Roman" pitchFamily="18" charset="0"/>
              </a:rPr>
              <a:t> Gather details about testing priorities and focus.</a:t>
            </a:r>
          </a:p>
          <a:p>
            <a:pPr algn="just">
              <a:buNone/>
              <a:defRPr/>
            </a:pPr>
            <a:r>
              <a:rPr lang="en-US" sz="2400" b="1" dirty="0" smtClean="0">
                <a:latin typeface="Times New Roman" pitchFamily="18" charset="0"/>
                <a:cs typeface="Times New Roman" pitchFamily="18" charset="0"/>
              </a:rPr>
              <a:t>Test Planning/Test Strategy:</a:t>
            </a:r>
          </a:p>
          <a:p>
            <a:pPr algn="just">
              <a:buNone/>
              <a:defRPr/>
            </a:pPr>
            <a:r>
              <a:rPr lang="en-US" sz="2400" dirty="0" smtClean="0">
                <a:latin typeface="Times New Roman" pitchFamily="18" charset="0"/>
                <a:cs typeface="Times New Roman" pitchFamily="18" charset="0"/>
              </a:rPr>
              <a:t>   A Senior QA manager will determine effort and cost estimates for the project and would prepare and finalize the Test Plan. </a:t>
            </a:r>
          </a:p>
          <a:p>
            <a:pPr algn="just">
              <a:buNone/>
              <a:defRPr/>
            </a:pPr>
            <a:r>
              <a:rPr lang="en-US" sz="2400" b="1" dirty="0" smtClean="0">
                <a:latin typeface="Times New Roman" pitchFamily="18" charset="0"/>
                <a:cs typeface="Times New Roman" pitchFamily="18" charset="0"/>
              </a:rPr>
              <a:t>Activities:</a:t>
            </a:r>
          </a:p>
          <a:p>
            <a:pPr lvl="1" algn="just">
              <a:defRPr/>
            </a:pPr>
            <a:r>
              <a:rPr lang="en-US" dirty="0" smtClean="0">
                <a:latin typeface="Times New Roman" pitchFamily="18" charset="0"/>
                <a:cs typeface="Times New Roman" pitchFamily="18" charset="0"/>
              </a:rPr>
              <a:t>Test tool selection ,Test effort estimation ,</a:t>
            </a:r>
          </a:p>
          <a:p>
            <a:pPr lvl="1" algn="just">
              <a:defRPr/>
            </a:pPr>
            <a:r>
              <a:rPr lang="en-US" dirty="0" smtClean="0">
                <a:latin typeface="Times New Roman" pitchFamily="18" charset="0"/>
                <a:cs typeface="Times New Roman" pitchFamily="18" charset="0"/>
              </a:rPr>
              <a:t>Training requirement </a:t>
            </a:r>
          </a:p>
          <a:p>
            <a:pPr>
              <a:buNone/>
            </a:pPr>
            <a:r>
              <a:rPr lang="en-US" sz="2400" b="1" dirty="0" smtClean="0">
                <a:latin typeface="Times New Roman" pitchFamily="18" charset="0"/>
                <a:cs typeface="Times New Roman" pitchFamily="18" charset="0"/>
              </a:rPr>
              <a:t>Test Case Development:</a:t>
            </a:r>
          </a:p>
          <a:p>
            <a:pPr>
              <a:buFont typeface="Wingdings" pitchFamily="2" charset="2"/>
              <a:buChar char="ü"/>
            </a:pPr>
            <a:r>
              <a:rPr lang="en-US" sz="2400" b="1" dirty="0" smtClean="0">
                <a:latin typeface="Times New Roman" pitchFamily="18" charset="0"/>
                <a:cs typeface="Times New Roman" pitchFamily="18" charset="0"/>
              </a:rPr>
              <a:t>Test data </a:t>
            </a:r>
            <a:r>
              <a:rPr lang="en-US" sz="2400" dirty="0" smtClean="0">
                <a:latin typeface="Times New Roman" pitchFamily="18" charset="0"/>
                <a:cs typeface="Times New Roman" pitchFamily="18" charset="0"/>
              </a:rPr>
              <a:t>, is identified/created and is reviewed and then reworked as well.</a:t>
            </a:r>
          </a:p>
          <a:p>
            <a:pPr lvl="1" algn="just">
              <a:buNone/>
              <a:defRPr/>
            </a:pPr>
            <a:endParaRPr lang="en-US" dirty="0" smtClean="0">
              <a:latin typeface="Times New Roman" pitchFamily="18" charset="0"/>
              <a:cs typeface="Times New Roman" pitchFamily="18" charset="0"/>
            </a:endParaRPr>
          </a:p>
          <a:p>
            <a:pPr algn="just" eaLnBrk="0" hangingPunct="0">
              <a:buNone/>
            </a:pPr>
            <a:endParaRPr lang="en-US" sz="2400" dirty="0" smtClean="0">
              <a:latin typeface="Times New Roman" pitchFamily="18" charset="0"/>
              <a:cs typeface="Times New Roman" pitchFamily="18" charset="0"/>
            </a:endParaRPr>
          </a:p>
          <a:p>
            <a:pPr algn="just" eaLnBrk="0" hangingPunct="0">
              <a:buNone/>
            </a:pPr>
            <a:endParaRPr lang="en-US" sz="2400" dirty="0" smtClean="0">
              <a:latin typeface="Times New Roman" pitchFamily="18" charset="0"/>
              <a:cs typeface="Times New Roman" pitchFamily="18" charset="0"/>
            </a:endParaRP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00108"/>
            <a:ext cx="8329642" cy="5324492"/>
          </a:xfrm>
        </p:spPr>
        <p:txBody>
          <a:bodyPr>
            <a:normAutofit/>
          </a:bodyPr>
          <a:lstStyle/>
          <a:p>
            <a:pPr>
              <a:buNone/>
            </a:pPr>
            <a:r>
              <a:rPr lang="en-US" sz="2400" b="1" dirty="0" smtClean="0">
                <a:latin typeface="Times New Roman" pitchFamily="18" charset="0"/>
                <a:cs typeface="Times New Roman" pitchFamily="18" charset="0"/>
              </a:rPr>
              <a:t>Test Environment Setup:</a:t>
            </a:r>
          </a:p>
          <a:p>
            <a:pPr marL="274320" lvl="1" indent="-274320">
              <a:buClr>
                <a:schemeClr val="accent3"/>
              </a:buClr>
              <a:buSzPct val="95000"/>
            </a:pPr>
            <a:r>
              <a:rPr lang="en-US" dirty="0" smtClean="0">
                <a:latin typeface="Times New Roman" pitchFamily="18" charset="0"/>
                <a:cs typeface="Times New Roman" pitchFamily="18" charset="0"/>
              </a:rPr>
              <a:t>Test environment decides the software and hardware conditions under which a work product is tested. Setup test Environment and test data .</a:t>
            </a:r>
          </a:p>
          <a:p>
            <a:pPr algn="just">
              <a:buNone/>
            </a:pPr>
            <a:r>
              <a:rPr lang="en-US" sz="2400" b="1" dirty="0" smtClean="0">
                <a:latin typeface="Times New Roman" pitchFamily="18" charset="0"/>
                <a:cs typeface="Times New Roman" pitchFamily="18" charset="0"/>
              </a:rPr>
              <a:t>Test Execution:</a:t>
            </a:r>
          </a:p>
          <a:p>
            <a:pPr algn="just"/>
            <a:r>
              <a:rPr lang="en-US" sz="2400" dirty="0" smtClean="0">
                <a:latin typeface="Times New Roman" pitchFamily="18" charset="0"/>
                <a:cs typeface="Times New Roman" pitchFamily="18" charset="0"/>
              </a:rPr>
              <a:t>During this phase test team will carry out the testing based on the test plans and the test cases prepared. </a:t>
            </a:r>
          </a:p>
          <a:p>
            <a:r>
              <a:rPr lang="en-US" sz="2400" dirty="0" smtClean="0">
                <a:latin typeface="Times New Roman" pitchFamily="18" charset="0"/>
                <a:cs typeface="Times New Roman" pitchFamily="18" charset="0"/>
              </a:rPr>
              <a:t>Bugs will be reported back to the development team for correction and retesting will be performed. </a:t>
            </a:r>
          </a:p>
          <a:p>
            <a:pPr>
              <a:buNone/>
            </a:pPr>
            <a:r>
              <a:rPr lang="en-US" sz="2400" b="1" dirty="0" smtClean="0">
                <a:latin typeface="Times New Roman" pitchFamily="18" charset="0"/>
                <a:cs typeface="Times New Roman" pitchFamily="18" charset="0"/>
              </a:rPr>
              <a:t>Test Cycle Closure:</a:t>
            </a:r>
          </a:p>
          <a:p>
            <a:r>
              <a:rPr lang="en-US" sz="2400" dirty="0" smtClean="0">
                <a:latin typeface="Times New Roman" pitchFamily="18" charset="0"/>
                <a:cs typeface="Times New Roman" pitchFamily="18" charset="0"/>
              </a:rPr>
              <a:t>Testing team will meet , discuss and analyze testing artifacts to identify strategies that have to be implemented in future.</a:t>
            </a:r>
          </a:p>
          <a:p>
            <a:pPr marL="274320" lvl="1" indent="-274320">
              <a:buClr>
                <a:schemeClr val="accent3"/>
              </a:buClr>
              <a:buSzPct val="95000"/>
            </a:pPr>
            <a:endParaRPr lang="en-US" dirty="0" smtClean="0">
              <a:latin typeface="Times New Roman" pitchFamily="18" charset="0"/>
              <a:cs typeface="Times New Roman" pitchFamily="18" charset="0"/>
            </a:endParaRPr>
          </a:p>
          <a:p>
            <a:pPr>
              <a:buFont typeface="Wingdings" pitchFamily="2" charset="2"/>
              <a:buChar char="ü"/>
            </a:pPr>
            <a:endParaRPr lang="en-US" sz="2800" dirty="0" smtClean="0">
              <a:latin typeface="Times New Roman" pitchFamily="18" charset="0"/>
              <a:cs typeface="Times New Roman" pitchFamily="18" charset="0"/>
            </a:endParaRPr>
          </a:p>
          <a:p>
            <a:pPr>
              <a:buFont typeface="Wingdings" pitchFamily="2" charset="2"/>
              <a:buChar char="ü"/>
            </a:pP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00108"/>
            <a:ext cx="8329642" cy="5324492"/>
          </a:xfrm>
        </p:spPr>
        <p:txBody>
          <a:bodyPr>
            <a:normAutofit lnSpcReduction="10000"/>
          </a:bodyPr>
          <a:lstStyle/>
          <a:p>
            <a:pPr algn="just">
              <a:defRPr/>
            </a:pPr>
            <a:r>
              <a:rPr lang="en-US" sz="2400" dirty="0" smtClean="0">
                <a:effectLst>
                  <a:outerShdw blurRad="38100" dist="38100" dir="2700000" algn="tl">
                    <a:srgbClr val="C0C0C0"/>
                  </a:outerShdw>
                </a:effectLst>
                <a:latin typeface="Times New Roman" pitchFamily="18" charset="0"/>
                <a:cs typeface="Times New Roman" pitchFamily="18" charset="0"/>
              </a:rPr>
              <a:t>Test cases have to be designed based on two criteria : </a:t>
            </a:r>
          </a:p>
          <a:p>
            <a:pPr algn="just">
              <a:buNone/>
              <a:defRPr/>
            </a:pPr>
            <a:r>
              <a:rPr lang="en-US" sz="2400" dirty="0" smtClean="0">
                <a:effectLst>
                  <a:outerShdw blurRad="38100" dist="38100" dir="2700000" algn="tl">
                    <a:srgbClr val="C0C0C0"/>
                  </a:outerShdw>
                </a:effectLst>
                <a:latin typeface="Times New Roman" pitchFamily="18" charset="0"/>
                <a:cs typeface="Times New Roman" pitchFamily="18" charset="0"/>
              </a:rPr>
              <a:t>     reliability(detects all  errors) and validity(at least one test  case     reveals the errors)</a:t>
            </a:r>
            <a:r>
              <a:rPr lang="en-US" sz="2000" dirty="0" smtClean="0">
                <a:effectLst>
                  <a:outerShdw blurRad="38100" dist="38100" dir="2700000" algn="tl">
                    <a:srgbClr val="C0C0C0"/>
                  </a:outerShdw>
                </a:effectLst>
                <a:latin typeface="Times New Roman" pitchFamily="18" charset="0"/>
                <a:cs typeface="Times New Roman" pitchFamily="18" charset="0"/>
              </a:rPr>
              <a:t>. </a:t>
            </a:r>
          </a:p>
          <a:p>
            <a:pPr algn="just">
              <a:buNone/>
              <a:defRPr/>
            </a:pPr>
            <a:endParaRPr lang="en-US" sz="20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a:p>
            <a:pPr algn="just">
              <a:buNone/>
              <a:defRPr/>
            </a:pPr>
            <a:r>
              <a:rPr lang="en-US" sz="2400" dirty="0" smtClean="0">
                <a:solidFill>
                  <a:srgbClr val="FF0000"/>
                </a:solidFill>
                <a:effectLst>
                  <a:outerShdw blurRad="38100" dist="38100" dir="2700000" algn="tl">
                    <a:srgbClr val="C0C0C0"/>
                  </a:outerShdw>
                </a:effectLst>
                <a:latin typeface="Times New Roman" pitchFamily="18" charset="0"/>
                <a:cs typeface="Times New Roman" pitchFamily="18" charset="0"/>
              </a:rPr>
              <a:t>Techniques used for selecting  the Test Cases:</a:t>
            </a:r>
          </a:p>
          <a:p>
            <a:pPr algn="just">
              <a:buNone/>
              <a:defRPr/>
            </a:pPr>
            <a:endParaRPr lang="en-US" sz="24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a:p>
            <a:pPr fontAlgn="t"/>
            <a:r>
              <a:rPr lang="en-US" sz="2400" dirty="0" smtClean="0">
                <a:latin typeface="Times New Roman" pitchFamily="18" charset="0"/>
                <a:cs typeface="Times New Roman" pitchFamily="18" charset="0"/>
              </a:rPr>
              <a:t>Serial No  </a:t>
            </a:r>
          </a:p>
          <a:p>
            <a:pPr fontAlgn="t"/>
            <a:r>
              <a:rPr lang="en-US" sz="2400" dirty="0" smtClean="0">
                <a:latin typeface="Times New Roman" pitchFamily="18" charset="0"/>
                <a:cs typeface="Times New Roman" pitchFamily="18" charset="0"/>
              </a:rPr>
              <a:t>Action</a:t>
            </a:r>
          </a:p>
          <a:p>
            <a:pPr fontAlgn="t"/>
            <a:r>
              <a:rPr lang="en-US" sz="2400" dirty="0" smtClean="0">
                <a:latin typeface="Times New Roman" pitchFamily="18" charset="0"/>
                <a:cs typeface="Times New Roman" pitchFamily="18" charset="0"/>
              </a:rPr>
              <a:t>Input Required</a:t>
            </a:r>
          </a:p>
          <a:p>
            <a:pPr fontAlgn="t"/>
            <a:r>
              <a:rPr lang="en-US" sz="2400" dirty="0" smtClean="0">
                <a:latin typeface="Times New Roman" pitchFamily="18" charset="0"/>
                <a:cs typeface="Times New Roman" pitchFamily="18" charset="0"/>
              </a:rPr>
              <a:t>Expected</a:t>
            </a:r>
          </a:p>
          <a:p>
            <a:pPr fontAlgn="t"/>
            <a:r>
              <a:rPr lang="en-US" sz="2400" dirty="0" smtClean="0">
                <a:latin typeface="Times New Roman" pitchFamily="18" charset="0"/>
                <a:cs typeface="Times New Roman" pitchFamily="18" charset="0"/>
              </a:rPr>
              <a:t>Actuals</a:t>
            </a:r>
          </a:p>
          <a:p>
            <a:pPr fontAlgn="t"/>
            <a:r>
              <a:rPr lang="en-US" sz="2400" dirty="0" smtClean="0">
                <a:latin typeface="Times New Roman" pitchFamily="18" charset="0"/>
                <a:cs typeface="Times New Roman" pitchFamily="18" charset="0"/>
              </a:rPr>
              <a:t>Result</a:t>
            </a:r>
          </a:p>
          <a:p>
            <a:pPr fontAlgn="t"/>
            <a:r>
              <a:rPr lang="en-US" sz="2400" dirty="0" smtClean="0">
                <a:latin typeface="Times New Roman" pitchFamily="18" charset="0"/>
                <a:cs typeface="Times New Roman" pitchFamily="18" charset="0"/>
              </a:rPr>
              <a:t>Comments</a:t>
            </a:r>
          </a:p>
          <a:p>
            <a:pPr algn="just">
              <a:defRPr/>
            </a:pPr>
            <a:endParaRPr lang="en-US" sz="24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a:p>
            <a:pPr algn="just">
              <a:defRPr/>
            </a:pPr>
            <a:endParaRPr lang="en-US" sz="24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a:p>
            <a:pPr lvl="2" algn="just">
              <a:defRPr/>
            </a:pPr>
            <a:endParaRPr lang="en-US" sz="24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smtClean="0"/>
              <a:t>ref boris beizer</a:t>
            </a:r>
          </a:p>
        </p:txBody>
      </p:sp>
      <p:sp>
        <p:nvSpPr>
          <p:cNvPr id="27651" name="Slide Number Placeholder 5"/>
          <p:cNvSpPr>
            <a:spLocks noGrp="1"/>
          </p:cNvSpPr>
          <p:nvPr>
            <p:ph type="sldNum" sz="quarter" idx="12"/>
          </p:nvPr>
        </p:nvSpPr>
        <p:spPr>
          <a:noFill/>
        </p:spPr>
        <p:txBody>
          <a:bodyPr/>
          <a:lstStyle/>
          <a:p>
            <a:fld id="{F0B9FA0E-8A10-4FB8-B253-FACA60B23D65}" type="slidenum">
              <a:rPr lang="en-US" smtClean="0"/>
              <a:pPr/>
              <a:t>9</a:t>
            </a:fld>
            <a:endParaRPr lang="en-US" smtClean="0"/>
          </a:p>
        </p:txBody>
      </p:sp>
      <p:sp>
        <p:nvSpPr>
          <p:cNvPr id="18437" name="Rectangle 3"/>
          <p:cNvSpPr>
            <a:spLocks noGrp="1" noChangeArrowheads="1"/>
          </p:cNvSpPr>
          <p:nvPr>
            <p:ph type="title"/>
          </p:nvPr>
        </p:nvSpPr>
        <p:spPr>
          <a:xfrm>
            <a:off x="428596" y="928670"/>
            <a:ext cx="8529638" cy="642942"/>
          </a:xfrm>
          <a:solidFill>
            <a:srgbClr val="CECAD4"/>
          </a:solidFill>
          <a:ln>
            <a:solidFill>
              <a:srgbClr val="FF6600"/>
            </a:solidFill>
          </a:ln>
        </p:spPr>
        <p:txBody>
          <a:bodyPr/>
          <a:lstStyle/>
          <a:p>
            <a:pPr eaLnBrk="1" hangingPunct="1">
              <a:defRPr/>
            </a:pP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Test Case format</a:t>
            </a:r>
            <a:endParaRPr lang="en-US" sz="2000" dirty="0" smtClean="0">
              <a:solidFill>
                <a:schemeClr val="bg1"/>
              </a:solidFill>
            </a:endParaRPr>
          </a:p>
        </p:txBody>
      </p:sp>
      <p:sp>
        <p:nvSpPr>
          <p:cNvPr id="27654" name="Text Box 4"/>
          <p:cNvSpPr txBox="1">
            <a:spLocks noChangeArrowheads="1"/>
          </p:cNvSpPr>
          <p:nvPr/>
        </p:nvSpPr>
        <p:spPr bwMode="auto">
          <a:xfrm>
            <a:off x="3108081" y="6589713"/>
            <a:ext cx="184731" cy="369332"/>
          </a:xfrm>
          <a:prstGeom prst="rect">
            <a:avLst/>
          </a:prstGeom>
          <a:noFill/>
          <a:ln w="9525">
            <a:noFill/>
            <a:miter lim="800000"/>
            <a:headEnd/>
            <a:tailEnd/>
          </a:ln>
        </p:spPr>
        <p:txBody>
          <a:bodyPr wrap="none">
            <a:spAutoFit/>
          </a:bodyPr>
          <a:lstStyle/>
          <a:p>
            <a:endParaRPr lang="en-IN"/>
          </a:p>
        </p:txBody>
      </p:sp>
      <p:sp>
        <p:nvSpPr>
          <p:cNvPr id="27656" name="Text Box 6"/>
          <p:cNvSpPr txBox="1">
            <a:spLocks noChangeArrowheads="1"/>
          </p:cNvSpPr>
          <p:nvPr/>
        </p:nvSpPr>
        <p:spPr bwMode="auto">
          <a:xfrm>
            <a:off x="8513884" y="228600"/>
            <a:ext cx="334108" cy="274638"/>
          </a:xfrm>
          <a:prstGeom prst="rect">
            <a:avLst/>
          </a:prstGeom>
          <a:noFill/>
          <a:ln w="9525">
            <a:noFill/>
            <a:miter lim="800000"/>
            <a:headEnd/>
            <a:tailEnd/>
          </a:ln>
        </p:spPr>
        <p:txBody>
          <a:bodyPr wrap="none">
            <a:spAutoFit/>
          </a:bodyPr>
          <a:lstStyle/>
          <a:p>
            <a:r>
              <a:rPr lang="en-US" sz="1800" b="1" baseline="-12000"/>
              <a:t>L1</a:t>
            </a:r>
          </a:p>
        </p:txBody>
      </p:sp>
      <p:graphicFrame>
        <p:nvGraphicFramePr>
          <p:cNvPr id="10" name="Table 9"/>
          <p:cNvGraphicFramePr>
            <a:graphicFrameLocks noGrp="1"/>
          </p:cNvGraphicFramePr>
          <p:nvPr/>
        </p:nvGraphicFramePr>
        <p:xfrm>
          <a:off x="642910" y="2071678"/>
          <a:ext cx="7049107" cy="1214446"/>
        </p:xfrm>
        <a:graphic>
          <a:graphicData uri="http://schemas.openxmlformats.org/drawingml/2006/table">
            <a:tbl>
              <a:tblPr/>
              <a:tblGrid>
                <a:gridCol w="992836"/>
                <a:gridCol w="992836"/>
                <a:gridCol w="1091307"/>
                <a:gridCol w="992836"/>
                <a:gridCol w="992836"/>
                <a:gridCol w="992836"/>
                <a:gridCol w="993620"/>
              </a:tblGrid>
              <a:tr h="1214446">
                <a:tc>
                  <a:txBody>
                    <a:bodyPr/>
                    <a:lstStyle/>
                    <a:p>
                      <a:pPr marL="0" marR="0">
                        <a:lnSpc>
                          <a:spcPct val="115000"/>
                        </a:lnSpc>
                        <a:spcBef>
                          <a:spcPts val="0"/>
                        </a:spcBef>
                        <a:spcAft>
                          <a:spcPts val="600"/>
                        </a:spcAft>
                      </a:pPr>
                      <a:r>
                        <a:rPr lang="en-US" sz="1200" dirty="0">
                          <a:solidFill>
                            <a:srgbClr val="FF0000"/>
                          </a:solidFill>
                          <a:latin typeface="Times New Roman"/>
                          <a:ea typeface="Times New Roman"/>
                          <a:cs typeface="Times New Roman"/>
                        </a:rPr>
                        <a:t>Serial No.</a:t>
                      </a:r>
                      <a:endParaRPr lang="en-US" sz="1100" dirty="0">
                        <a:latin typeface="Calibri"/>
                        <a:ea typeface="Calibri"/>
                        <a:cs typeface="Times New Roman"/>
                      </a:endParaRPr>
                    </a:p>
                  </a:txBody>
                  <a:tcPr marL="63305" marR="63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200" dirty="0">
                          <a:solidFill>
                            <a:srgbClr val="FF0000"/>
                          </a:solidFill>
                          <a:latin typeface="Times New Roman"/>
                          <a:ea typeface="Times New Roman"/>
                          <a:cs typeface="Times New Roman"/>
                        </a:rPr>
                        <a:t>Action</a:t>
                      </a:r>
                      <a:endParaRPr lang="en-US" sz="1100" dirty="0">
                        <a:latin typeface="Calibri"/>
                        <a:ea typeface="Calibri"/>
                        <a:cs typeface="Times New Roman"/>
                      </a:endParaRPr>
                    </a:p>
                  </a:txBody>
                  <a:tcPr marL="63305" marR="63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200">
                          <a:solidFill>
                            <a:srgbClr val="FF0000"/>
                          </a:solidFill>
                          <a:latin typeface="Times New Roman"/>
                          <a:ea typeface="Times New Roman"/>
                          <a:cs typeface="Times New Roman"/>
                        </a:rPr>
                        <a:t>Input Required</a:t>
                      </a:r>
                      <a:endParaRPr lang="en-US" sz="1100">
                        <a:latin typeface="Calibri"/>
                        <a:ea typeface="Calibri"/>
                        <a:cs typeface="Times New Roman"/>
                      </a:endParaRPr>
                    </a:p>
                  </a:txBody>
                  <a:tcPr marL="63305" marR="63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200" dirty="0">
                          <a:solidFill>
                            <a:srgbClr val="FF0000"/>
                          </a:solidFill>
                          <a:latin typeface="Times New Roman"/>
                          <a:ea typeface="Times New Roman"/>
                          <a:cs typeface="Times New Roman"/>
                        </a:rPr>
                        <a:t>Expected</a:t>
                      </a:r>
                      <a:endParaRPr lang="en-US" sz="1100" dirty="0">
                        <a:latin typeface="Calibri"/>
                        <a:ea typeface="Calibri"/>
                        <a:cs typeface="Times New Roman"/>
                      </a:endParaRPr>
                    </a:p>
                  </a:txBody>
                  <a:tcPr marL="63305" marR="63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200" dirty="0">
                          <a:solidFill>
                            <a:srgbClr val="FF0000"/>
                          </a:solidFill>
                          <a:latin typeface="Times New Roman"/>
                          <a:ea typeface="Times New Roman"/>
                          <a:cs typeface="Times New Roman"/>
                        </a:rPr>
                        <a:t>Actuals</a:t>
                      </a:r>
                      <a:endParaRPr lang="en-US" sz="1100" dirty="0">
                        <a:latin typeface="Calibri"/>
                        <a:ea typeface="Calibri"/>
                        <a:cs typeface="Times New Roman"/>
                      </a:endParaRPr>
                    </a:p>
                  </a:txBody>
                  <a:tcPr marL="63305" marR="63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200">
                          <a:solidFill>
                            <a:srgbClr val="FF0000"/>
                          </a:solidFill>
                          <a:latin typeface="Times New Roman"/>
                          <a:ea typeface="Times New Roman"/>
                          <a:cs typeface="Times New Roman"/>
                        </a:rPr>
                        <a:t>Result</a:t>
                      </a:r>
                      <a:endParaRPr lang="en-US" sz="1100">
                        <a:latin typeface="Calibri"/>
                        <a:ea typeface="Calibri"/>
                        <a:cs typeface="Times New Roman"/>
                      </a:endParaRPr>
                    </a:p>
                  </a:txBody>
                  <a:tcPr marL="63305" marR="63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200" dirty="0">
                          <a:solidFill>
                            <a:srgbClr val="FF0000"/>
                          </a:solidFill>
                          <a:latin typeface="Times New Roman"/>
                          <a:ea typeface="Times New Roman"/>
                          <a:cs typeface="Times New Roman"/>
                        </a:rPr>
                        <a:t>Comments</a:t>
                      </a:r>
                      <a:endParaRPr lang="en-US" sz="1100" dirty="0">
                        <a:latin typeface="Calibri"/>
                        <a:ea typeface="Calibri"/>
                        <a:cs typeface="Times New Roman"/>
                      </a:endParaRPr>
                    </a:p>
                  </a:txBody>
                  <a:tcPr marL="63305" marR="63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1891</TotalTime>
  <Words>3372</Words>
  <Application>Microsoft Office PowerPoint</Application>
  <PresentationFormat>On-screen Show (4:3)</PresentationFormat>
  <Paragraphs>366</Paragraphs>
  <Slides>49</Slides>
  <Notes>2</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Flow</vt:lpstr>
      <vt:lpstr>         Testing: Testing is the process of executing the program with the intension of finding errors.  Software Development Life Cycle (SDLC) is a process used by the software industry to design, develop and test high quality softwares.   </vt:lpstr>
      <vt:lpstr>        </vt:lpstr>
      <vt:lpstr>  Software Testing Life Cycle: </vt:lpstr>
      <vt:lpstr>Slide 4</vt:lpstr>
      <vt:lpstr>Slide 5</vt:lpstr>
      <vt:lpstr>Slide 6</vt:lpstr>
      <vt:lpstr>Slide 7</vt:lpstr>
      <vt:lpstr>Slide 8</vt:lpstr>
      <vt:lpstr>Test Case format</vt:lpstr>
      <vt:lpstr>Slide 10</vt:lpstr>
      <vt:lpstr>                                               UNIT- I               Introduction </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   MODEL FOR TESTING:</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MRCETCSE</dc:creator>
  <cp:lastModifiedBy>MRCET-SOCSE</cp:lastModifiedBy>
  <cp:revision>305</cp:revision>
  <dcterms:created xsi:type="dcterms:W3CDTF">2021-07-08T07:51:41Z</dcterms:created>
  <dcterms:modified xsi:type="dcterms:W3CDTF">2023-01-21T05:33:56Z</dcterms:modified>
</cp:coreProperties>
</file>