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8" r:id="rId2"/>
    <p:sldId id="257" r:id="rId3"/>
    <p:sldId id="263" r:id="rId4"/>
    <p:sldId id="359" r:id="rId5"/>
    <p:sldId id="373" r:id="rId6"/>
    <p:sldId id="368" r:id="rId7"/>
    <p:sldId id="375" r:id="rId8"/>
    <p:sldId id="374" r:id="rId9"/>
    <p:sldId id="369" r:id="rId10"/>
    <p:sldId id="371" r:id="rId11"/>
    <p:sldId id="370" r:id="rId12"/>
    <p:sldId id="376" r:id="rId13"/>
    <p:sldId id="372" r:id="rId14"/>
    <p:sldId id="377" r:id="rId15"/>
    <p:sldId id="361" r:id="rId16"/>
    <p:sldId id="360" r:id="rId17"/>
    <p:sldId id="367" r:id="rId18"/>
    <p:sldId id="362" r:id="rId19"/>
    <p:sldId id="363" r:id="rId20"/>
    <p:sldId id="364" r:id="rId21"/>
    <p:sldId id="365" r:id="rId22"/>
    <p:sldId id="366" r:id="rId23"/>
    <p:sldId id="390" r:id="rId24"/>
    <p:sldId id="259" r:id="rId25"/>
    <p:sldId id="260" r:id="rId26"/>
    <p:sldId id="261" r:id="rId27"/>
    <p:sldId id="262" r:id="rId28"/>
    <p:sldId id="264" r:id="rId29"/>
    <p:sldId id="265" r:id="rId30"/>
    <p:sldId id="266" r:id="rId31"/>
    <p:sldId id="270" r:id="rId32"/>
    <p:sldId id="268" r:id="rId33"/>
    <p:sldId id="272" r:id="rId34"/>
    <p:sldId id="356" r:id="rId35"/>
    <p:sldId id="273" r:id="rId36"/>
    <p:sldId id="274" r:id="rId37"/>
    <p:sldId id="276" r:id="rId38"/>
    <p:sldId id="389" r:id="rId39"/>
    <p:sldId id="277" r:id="rId40"/>
    <p:sldId id="278" r:id="rId41"/>
    <p:sldId id="279" r:id="rId42"/>
    <p:sldId id="280" r:id="rId43"/>
    <p:sldId id="281" r:id="rId44"/>
    <p:sldId id="387" r:id="rId45"/>
    <p:sldId id="282" r:id="rId46"/>
    <p:sldId id="283" r:id="rId47"/>
    <p:sldId id="285" r:id="rId48"/>
    <p:sldId id="284" r:id="rId49"/>
    <p:sldId id="286" r:id="rId50"/>
    <p:sldId id="287" r:id="rId51"/>
    <p:sldId id="288" r:id="rId52"/>
    <p:sldId id="289" r:id="rId53"/>
    <p:sldId id="378" r:id="rId54"/>
    <p:sldId id="379" r:id="rId55"/>
    <p:sldId id="290" r:id="rId56"/>
    <p:sldId id="291" r:id="rId57"/>
    <p:sldId id="292" r:id="rId58"/>
    <p:sldId id="293" r:id="rId59"/>
    <p:sldId id="294" r:id="rId60"/>
    <p:sldId id="295" r:id="rId61"/>
    <p:sldId id="318" r:id="rId62"/>
    <p:sldId id="380" r:id="rId63"/>
    <p:sldId id="297" r:id="rId64"/>
    <p:sldId id="298" r:id="rId65"/>
    <p:sldId id="299" r:id="rId66"/>
    <p:sldId id="300" r:id="rId67"/>
    <p:sldId id="301" r:id="rId68"/>
    <p:sldId id="302" r:id="rId69"/>
    <p:sldId id="381" r:id="rId70"/>
    <p:sldId id="303" r:id="rId71"/>
    <p:sldId id="304" r:id="rId72"/>
    <p:sldId id="382" r:id="rId73"/>
    <p:sldId id="383" r:id="rId74"/>
    <p:sldId id="384" r:id="rId75"/>
    <p:sldId id="385" r:id="rId76"/>
    <p:sldId id="386" r:id="rId77"/>
    <p:sldId id="305" r:id="rId78"/>
    <p:sldId id="306" r:id="rId79"/>
    <p:sldId id="307" r:id="rId80"/>
    <p:sldId id="308" r:id="rId81"/>
    <p:sldId id="310" r:id="rId82"/>
    <p:sldId id="311" r:id="rId83"/>
    <p:sldId id="312" r:id="rId84"/>
    <p:sldId id="313" r:id="rId85"/>
    <p:sldId id="314" r:id="rId86"/>
    <p:sldId id="315"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337" r:id="rId106"/>
    <p:sldId id="338" r:id="rId107"/>
    <p:sldId id="339" r:id="rId108"/>
    <p:sldId id="340"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4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B77E5A-C7E0-48B1-981C-4B5CD8B3D07B}" type="datetimeFigureOut">
              <a:rPr lang="en-US" smtClean="0"/>
              <a:pPr/>
              <a:t>1/23/2023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4C16816-860C-40CD-AADD-D909E2A8DF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77E5A-C7E0-48B1-981C-4B5CD8B3D07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77E5A-C7E0-48B1-981C-4B5CD8B3D07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77E5A-C7E0-48B1-981C-4B5CD8B3D07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B77E5A-C7E0-48B1-981C-4B5CD8B3D07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16816-860C-40CD-AADD-D909E2A8DF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B77E5A-C7E0-48B1-981C-4B5CD8B3D07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B77E5A-C7E0-48B1-981C-4B5CD8B3D07B}"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B77E5A-C7E0-48B1-981C-4B5CD8B3D07B}"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77E5A-C7E0-48B1-981C-4B5CD8B3D07B}"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B77E5A-C7E0-48B1-981C-4B5CD8B3D07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16816-860C-40CD-AADD-D909E2A8DF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B77E5A-C7E0-48B1-981C-4B5CD8B3D07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4C16816-860C-40CD-AADD-D909E2A8DF6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B77E5A-C7E0-48B1-981C-4B5CD8B3D07B}" type="datetimeFigureOut">
              <a:rPr lang="en-US" smtClean="0"/>
              <a:pPr/>
              <a:t>1/23/2023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C16816-860C-40CD-AADD-D909E2A8DF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encyclopedia.com/science-and-technology/computers-and-electrical-engineering/computers-and-computing/alu" TargetMode="External"/><Relationship Id="rId2" Type="http://schemas.openxmlformats.org/officeDocument/2006/relationships/hyperlink" Target="https://www.encyclopedia.com/computing/dictionaries-thesauruses-pictures-and-press-releases/control-unit" TargetMode="External"/><Relationship Id="rId1" Type="http://schemas.openxmlformats.org/officeDocument/2006/relationships/slideLayout" Target="../slideLayouts/slideLayout2.xml"/><Relationship Id="rId4" Type="http://schemas.openxmlformats.org/officeDocument/2006/relationships/hyperlink" Target="https://www.encyclopedia.com/medicine/psychology/psychology-and-psychiatry/memor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ct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lstStyle/>
          <a:p>
            <a:pPr>
              <a:buNone/>
            </a:pPr>
            <a:r>
              <a:rPr lang="en-US" dirty="0" smtClean="0"/>
              <a:t>Example: </a:t>
            </a:r>
          </a:p>
          <a:p>
            <a:endParaRPr lang="en-US" dirty="0" smtClean="0"/>
          </a:p>
          <a:p>
            <a:pPr marL="1399032" lvl="3" indent="-457200">
              <a:buAutoNum type="arabicPlain"/>
            </a:pPr>
            <a:r>
              <a:rPr lang="en-US" dirty="0" smtClean="0"/>
              <a:t>A = 10 </a:t>
            </a:r>
          </a:p>
          <a:p>
            <a:pPr marL="1399032" lvl="3" indent="-457200">
              <a:buAutoNum type="arabicPlain"/>
            </a:pPr>
            <a:r>
              <a:rPr lang="en-US" dirty="0" smtClean="0"/>
              <a:t>IF B &gt; C THEN </a:t>
            </a:r>
          </a:p>
          <a:p>
            <a:pPr marL="1399032" lvl="3" indent="-457200">
              <a:buAutoNum type="arabicPlain"/>
            </a:pPr>
            <a:r>
              <a:rPr lang="en-US" dirty="0" smtClean="0"/>
              <a:t>          A = B </a:t>
            </a:r>
          </a:p>
          <a:p>
            <a:pPr marL="1399032" lvl="3" indent="-457200">
              <a:buAutoNum type="arabicPlain"/>
            </a:pPr>
            <a:r>
              <a:rPr lang="en-US" dirty="0" smtClean="0"/>
              <a:t>      ELSE </a:t>
            </a:r>
          </a:p>
          <a:p>
            <a:pPr marL="1399032" lvl="3" indent="-457200">
              <a:buAutoNum type="arabicPlain"/>
            </a:pPr>
            <a:r>
              <a:rPr lang="en-US" dirty="0" smtClean="0"/>
              <a:t>	   A = C </a:t>
            </a:r>
          </a:p>
          <a:p>
            <a:pPr marL="1399032" lvl="3" indent="-457200">
              <a:buAutoNum type="arabicPlain"/>
            </a:pPr>
            <a:r>
              <a:rPr lang="en-US" dirty="0" smtClean="0"/>
              <a:t>ENDIF </a:t>
            </a:r>
          </a:p>
          <a:p>
            <a:pPr marL="1399032" lvl="3" indent="-457200">
              <a:buAutoNum type="arabicPlain"/>
            </a:pPr>
            <a:r>
              <a:rPr lang="en-US" dirty="0" smtClean="0"/>
              <a:t>Print A</a:t>
            </a:r>
          </a:p>
          <a:p>
            <a:pPr marL="1399032" lvl="3" indent="-457200">
              <a:buAutoNum type="arabicPlain"/>
            </a:pPr>
            <a:r>
              <a:rPr lang="en-US" dirty="0" smtClean="0"/>
              <a:t>Print B</a:t>
            </a:r>
          </a:p>
          <a:p>
            <a:pPr marL="1399032" lvl="3" indent="-457200">
              <a:buAutoNum type="arabicPlain"/>
            </a:pPr>
            <a:r>
              <a:rPr lang="en-US" dirty="0" smtClean="0"/>
              <a:t>Print C</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Forgiving Data - Flow Anomaly Flow Graph: Forgiving model is an alternate model where redemption (recover) from the anomalous state is possible </a:t>
            </a:r>
            <a:endParaRPr lang="en-US" sz="2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817518" y="2133600"/>
            <a:ext cx="7488282" cy="40386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077200" cy="5410200"/>
          </a:xfrm>
        </p:spPr>
        <p:txBody>
          <a:bodyPr>
            <a:normAutofit/>
          </a:bodyPr>
          <a:lstStyle/>
          <a:p>
            <a:pPr>
              <a:buNone/>
            </a:pPr>
            <a:r>
              <a:rPr lang="en-US" b="1" dirty="0" smtClean="0"/>
              <a:t>STATIC Vs DYNAMIC ANOMALY DETECTION: </a:t>
            </a:r>
          </a:p>
          <a:p>
            <a:r>
              <a:rPr lang="en-US" b="1" dirty="0" smtClean="0"/>
              <a:t> </a:t>
            </a:r>
            <a:r>
              <a:rPr lang="en-US" sz="2400" dirty="0" smtClean="0">
                <a:latin typeface="Times New Roman" pitchFamily="18" charset="0"/>
                <a:cs typeface="Times New Roman" pitchFamily="18" charset="0"/>
              </a:rPr>
              <a:t>Static analysis is analysis done on source code without actually executing it. </a:t>
            </a:r>
          </a:p>
          <a:p>
            <a:pPr>
              <a:buNone/>
            </a:pPr>
            <a:r>
              <a:rPr lang="en-US" sz="2400" dirty="0" smtClean="0">
                <a:latin typeface="Times New Roman" pitchFamily="18" charset="0"/>
                <a:cs typeface="Times New Roman" pitchFamily="18" charset="0"/>
              </a:rPr>
              <a:t>      ex: source code syntax error detection is the static analysis result. </a:t>
            </a:r>
          </a:p>
          <a:p>
            <a:r>
              <a:rPr lang="en-US" sz="2400" dirty="0" smtClean="0">
                <a:latin typeface="Times New Roman" pitchFamily="18" charset="0"/>
                <a:cs typeface="Times New Roman" pitchFamily="18" charset="0"/>
              </a:rPr>
              <a:t> Dynamic analysis is done on the fly as the program is being executed and is based on intermediate values that result from the program's execution. </a:t>
            </a:r>
          </a:p>
          <a:p>
            <a:pPr>
              <a:buNone/>
            </a:pPr>
            <a:r>
              <a:rPr lang="en-US" sz="2400" dirty="0" smtClean="0">
                <a:latin typeface="Times New Roman" pitchFamily="18" charset="0"/>
                <a:cs typeface="Times New Roman" pitchFamily="18" charset="0"/>
              </a:rPr>
              <a:t>      ex: a division by zero warning is the dynamic result. </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001000" cy="5562600"/>
          </a:xfrm>
        </p:spPr>
        <p:txBody>
          <a:bodyPr>
            <a:normAutofit/>
          </a:bodyPr>
          <a:lstStyle/>
          <a:p>
            <a:pPr>
              <a:buNone/>
            </a:pPr>
            <a:r>
              <a:rPr lang="en-US" b="1" dirty="0" smtClean="0"/>
              <a:t>Why Static Analysis isn't enough They are: </a:t>
            </a:r>
          </a:p>
          <a:p>
            <a:r>
              <a:rPr lang="en-US" dirty="0" smtClean="0"/>
              <a:t>Dead Variables: Although it is often possible to prove that a variable is dead or alive at a given point in the program. </a:t>
            </a:r>
          </a:p>
          <a:p>
            <a:r>
              <a:rPr lang="en-US" dirty="0" smtClean="0"/>
              <a:t>Arrays: Arrays are problematic in that the array is defined or killed as a single object, but reference is to specific locations within the array. Array pointers are usually dynamically calculated, so there's no way to do a static analysis to validate the pointer value. </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b="1" dirty="0" smtClean="0"/>
              <a:t>Dynamic Subroutine and Function Names in a Call: </a:t>
            </a:r>
          </a:p>
          <a:p>
            <a:r>
              <a:rPr lang="en-US" dirty="0" smtClean="0"/>
              <a:t>subroutine or function name is a dynamic variable in a call. What is passed, or a combination of subroutine names and data objects, is constructed on a specific path. There's no way, without executing the path, to determine whether the call is correct or not. </a:t>
            </a:r>
          </a:p>
          <a:p>
            <a:pPr>
              <a:buNone/>
            </a:pPr>
            <a:r>
              <a:rPr lang="en-US" b="1" dirty="0" smtClean="0"/>
              <a:t> False Anomalies: </a:t>
            </a:r>
            <a:r>
              <a:rPr lang="en-US" dirty="0" smtClean="0"/>
              <a:t>Anomalies are specific to paths. Even a "clear bug" such as </a:t>
            </a:r>
            <a:r>
              <a:rPr lang="en-US" dirty="0" err="1" smtClean="0"/>
              <a:t>ku</a:t>
            </a:r>
            <a:r>
              <a:rPr lang="en-US" dirty="0" smtClean="0"/>
              <a:t> may not be a bug if the path along which the anomaly exists is unachievable. Such "anomalies" are false anomalies. Unfortunately, the problem of determining whether a path is or is not achievable is unsolvable. </a:t>
            </a:r>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5334000"/>
          </a:xfrm>
        </p:spPr>
        <p:txBody>
          <a:bodyPr>
            <a:normAutofit/>
          </a:bodyPr>
          <a:lstStyle/>
          <a:p>
            <a:pPr>
              <a:buNone/>
            </a:pPr>
            <a:r>
              <a:rPr lang="en-US" b="1" dirty="0" smtClean="0"/>
              <a:t> Recoverable Anomalies and Alternate State Graphs: </a:t>
            </a:r>
            <a:r>
              <a:rPr lang="en-US" dirty="0" smtClean="0"/>
              <a:t>How does the compiler know which model I have in mind? It can't because the definition of "anomaly" is not fundamental. The language processor must have a built-in anomaly definition with which you may or may not (with good reason) agree. </a:t>
            </a:r>
          </a:p>
          <a:p>
            <a:pPr>
              <a:buNone/>
            </a:pPr>
            <a:r>
              <a:rPr lang="en-US" b="1" dirty="0" smtClean="0"/>
              <a:t> Concurrency, Interrupts, System Issues: </a:t>
            </a:r>
          </a:p>
          <a:p>
            <a:pPr>
              <a:buNone/>
            </a:pPr>
            <a:r>
              <a:rPr lang="en-US" dirty="0" smtClean="0"/>
              <a:t>  Much of integration and system testing is aimed at detecting data-flow anomalies that cannot be detected in the context of a single routine. . </a:t>
            </a:r>
          </a:p>
          <a:p>
            <a:pPr>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US" sz="2400" b="1" dirty="0" smtClean="0">
                <a:latin typeface="Times New Roman" pitchFamily="18" charset="0"/>
                <a:cs typeface="Times New Roman" pitchFamily="18" charset="0"/>
              </a:rPr>
              <a:t>DATA FLOW MODEL: </a:t>
            </a:r>
          </a:p>
          <a:p>
            <a:pPr>
              <a:buNone/>
            </a:pP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data flow model is based on the program's control flow graph - Don't confuse that with the program's data flow graph. </a:t>
            </a:r>
          </a:p>
          <a:p>
            <a:r>
              <a:rPr lang="en-US" sz="2400" dirty="0" smtClean="0">
                <a:latin typeface="Times New Roman" pitchFamily="18" charset="0"/>
                <a:cs typeface="Times New Roman" pitchFamily="18" charset="0"/>
              </a:rPr>
              <a:t>Here we annotate each link with symbols (for example, d, k, u, c, and p) or sequences of symbols (for example, </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du, </a:t>
            </a:r>
            <a:r>
              <a:rPr lang="en-US" sz="2400" dirty="0" err="1" smtClean="0">
                <a:latin typeface="Times New Roman" pitchFamily="18" charset="0"/>
                <a:cs typeface="Times New Roman" pitchFamily="18" charset="0"/>
              </a:rPr>
              <a:t>ddd</a:t>
            </a:r>
            <a:r>
              <a:rPr lang="en-US" sz="2400" dirty="0" smtClean="0">
                <a:latin typeface="Times New Roman" pitchFamily="18" charset="0"/>
                <a:cs typeface="Times New Roman" pitchFamily="18" charset="0"/>
              </a:rPr>
              <a:t>) that denote the sequence of data operations on that link with respect to the variable of interest. </a:t>
            </a:r>
          </a:p>
          <a:p>
            <a:r>
              <a:rPr lang="en-US" sz="2400" dirty="0" smtClean="0">
                <a:latin typeface="Times New Roman" pitchFamily="18" charset="0"/>
                <a:cs typeface="Times New Roman" pitchFamily="18" charset="0"/>
              </a:rPr>
              <a:t>Such annotations are called link weights. The control flow graph structure is same for every variable: it is the weights that change</a:t>
            </a:r>
            <a:r>
              <a:rPr lang="en-US" dirty="0" smtClean="0"/>
              <a:t>. </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buNone/>
            </a:pPr>
            <a:r>
              <a:rPr lang="en-US" b="1" dirty="0" smtClean="0"/>
              <a:t>Components of the Data flow Model:</a:t>
            </a:r>
          </a:p>
          <a:p>
            <a:pPr marL="514350" indent="-514350">
              <a:buAutoNum type="arabicPeriod"/>
            </a:pPr>
            <a:r>
              <a:rPr lang="en-US" dirty="0" smtClean="0"/>
              <a:t>To every statement there is a node, whose name is unique. Every node has at least one </a:t>
            </a:r>
            <a:r>
              <a:rPr lang="en-US" dirty="0" err="1" smtClean="0"/>
              <a:t>outlink</a:t>
            </a:r>
            <a:r>
              <a:rPr lang="en-US" dirty="0" smtClean="0"/>
              <a:t> and at least one </a:t>
            </a:r>
            <a:r>
              <a:rPr lang="en-US" dirty="0" err="1" smtClean="0"/>
              <a:t>inlink</a:t>
            </a:r>
            <a:r>
              <a:rPr lang="en-US" dirty="0" smtClean="0"/>
              <a:t> except for exit nodes and entry nodes.</a:t>
            </a:r>
          </a:p>
          <a:p>
            <a:pPr marL="514350" indent="-514350">
              <a:buAutoNum type="arabicPeriod"/>
            </a:pPr>
            <a:r>
              <a:rPr lang="en-US" dirty="0" smtClean="0"/>
              <a:t> Exit nodes are dummy nodes placed at the outgoing arrowheads of exit statements (e.g., END, RETURN), to complete the graph. Similarly, entry nodes are dummy nodes placed at entry statements (e.g., BEGIN) for the same reason. </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dirty="0" smtClean="0"/>
              <a:t>3)The </a:t>
            </a:r>
            <a:r>
              <a:rPr lang="en-US" dirty="0" err="1" smtClean="0"/>
              <a:t>outlink</a:t>
            </a:r>
            <a:r>
              <a:rPr lang="en-US" dirty="0" smtClean="0"/>
              <a:t> of simple statements (statements with only one </a:t>
            </a:r>
            <a:r>
              <a:rPr lang="en-US" dirty="0" err="1" smtClean="0"/>
              <a:t>outlink</a:t>
            </a:r>
            <a:r>
              <a:rPr lang="en-US" dirty="0" smtClean="0"/>
              <a:t>) are weighted by the proper sequence of data-flow actions for that statement. Note that the sequence can consist of more than one letter.</a:t>
            </a:r>
          </a:p>
          <a:p>
            <a:pPr>
              <a:buNone/>
            </a:pPr>
            <a:r>
              <a:rPr lang="en-US" dirty="0" smtClean="0"/>
              <a:t>     For </a:t>
            </a:r>
            <a:r>
              <a:rPr lang="en-US" dirty="0" err="1" smtClean="0"/>
              <a:t>ex:the</a:t>
            </a:r>
            <a:r>
              <a:rPr lang="en-US" dirty="0" smtClean="0"/>
              <a:t> assignment statement A:= A + B in most languages is weighted by </a:t>
            </a:r>
            <a:r>
              <a:rPr lang="en-US" dirty="0" err="1" smtClean="0"/>
              <a:t>cd</a:t>
            </a:r>
            <a:r>
              <a:rPr lang="en-US" dirty="0" smtClean="0"/>
              <a:t> or possibly </a:t>
            </a:r>
            <a:r>
              <a:rPr lang="en-US" dirty="0" err="1" smtClean="0"/>
              <a:t>ckd</a:t>
            </a:r>
            <a:r>
              <a:rPr lang="en-US" dirty="0" smtClean="0"/>
              <a:t> for variable A. Languages that permit multiple simultaneous assignments and/or compound statements can have anomalies within the statement. The sequence must correspond to the order in which the object code will be executed for that variable.</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514350" indent="-514350">
              <a:buNone/>
            </a:pPr>
            <a:r>
              <a:rPr lang="en-US" sz="2400" dirty="0" smtClean="0">
                <a:latin typeface="Times New Roman" pitchFamily="18" charset="0"/>
                <a:cs typeface="Times New Roman" pitchFamily="18" charset="0"/>
              </a:rPr>
              <a:t>4.Predicate nodes (e.g., IF-THEN-ELSE, DO WHILE, CASE) are weighted with the p - use(s) on every </a:t>
            </a:r>
            <a:r>
              <a:rPr lang="en-US" sz="2400" dirty="0" err="1" smtClean="0">
                <a:latin typeface="Times New Roman" pitchFamily="18" charset="0"/>
                <a:cs typeface="Times New Roman" pitchFamily="18" charset="0"/>
              </a:rPr>
              <a:t>outlink</a:t>
            </a:r>
            <a:r>
              <a:rPr lang="en-US" sz="2400" dirty="0" smtClean="0">
                <a:latin typeface="Times New Roman" pitchFamily="18" charset="0"/>
                <a:cs typeface="Times New Roman" pitchFamily="18" charset="0"/>
              </a:rPr>
              <a:t>, appropriate to that </a:t>
            </a:r>
            <a:r>
              <a:rPr lang="en-US" sz="2400" dirty="0" err="1" smtClean="0">
                <a:latin typeface="Times New Roman" pitchFamily="18" charset="0"/>
                <a:cs typeface="Times New Roman" pitchFamily="18" charset="0"/>
              </a:rPr>
              <a:t>outlink</a:t>
            </a:r>
            <a:r>
              <a:rPr lang="en-US" sz="2400" dirty="0" smtClean="0">
                <a:latin typeface="Times New Roman" pitchFamily="18" charset="0"/>
                <a:cs typeface="Times New Roman" pitchFamily="18" charset="0"/>
              </a:rPr>
              <a:t>.</a:t>
            </a:r>
          </a:p>
          <a:p>
            <a:pPr marL="514350" indent="-514350">
              <a:buNone/>
            </a:pPr>
            <a:r>
              <a:rPr lang="en-US" sz="2400" dirty="0" smtClean="0">
                <a:latin typeface="Times New Roman" pitchFamily="18" charset="0"/>
                <a:cs typeface="Times New Roman" pitchFamily="18" charset="0"/>
              </a:rPr>
              <a:t> 5. Every sequence of simple statements (e.g., a sequence of nodes with one </a:t>
            </a:r>
            <a:r>
              <a:rPr lang="en-US" sz="2400" dirty="0" err="1" smtClean="0">
                <a:latin typeface="Times New Roman" pitchFamily="18" charset="0"/>
                <a:cs typeface="Times New Roman" pitchFamily="18" charset="0"/>
              </a:rPr>
              <a:t>inlink</a:t>
            </a:r>
            <a:r>
              <a:rPr lang="en-US" sz="2400" dirty="0" smtClean="0">
                <a:latin typeface="Times New Roman" pitchFamily="18" charset="0"/>
                <a:cs typeface="Times New Roman" pitchFamily="18" charset="0"/>
              </a:rPr>
              <a:t> and one </a:t>
            </a:r>
            <a:r>
              <a:rPr lang="en-US" sz="2400" dirty="0" err="1" smtClean="0">
                <a:latin typeface="Times New Roman" pitchFamily="18" charset="0"/>
                <a:cs typeface="Times New Roman" pitchFamily="18" charset="0"/>
              </a:rPr>
              <a:t>outlink</a:t>
            </a:r>
            <a:r>
              <a:rPr lang="en-US" sz="2400" dirty="0" smtClean="0">
                <a:latin typeface="Times New Roman" pitchFamily="18" charset="0"/>
                <a:cs typeface="Times New Roman" pitchFamily="18" charset="0"/>
              </a:rPr>
              <a:t>) can be replaced by a pair of nodes that has, as weights on the link between them, the concatenation of link weights. </a:t>
            </a:r>
          </a:p>
          <a:p>
            <a:pPr marL="514350" indent="-514350">
              <a:buNone/>
            </a:pPr>
            <a:r>
              <a:rPr lang="en-US" sz="2400" dirty="0" smtClean="0">
                <a:latin typeface="Times New Roman" pitchFamily="18" charset="0"/>
                <a:cs typeface="Times New Roman" pitchFamily="18" charset="0"/>
              </a:rPr>
              <a:t>6. If there are several data-flow actions on a given link for a given variable, then the weight of the link is denoted by the sequence of actions on that link for that variable. </a:t>
            </a:r>
          </a:p>
          <a:p>
            <a:pPr marL="514350" indent="-514350">
              <a:buNone/>
            </a:pPr>
            <a:r>
              <a:rPr lang="en-US" sz="2400" dirty="0" smtClean="0">
                <a:latin typeface="Times New Roman" pitchFamily="18" charset="0"/>
                <a:cs typeface="Times New Roman" pitchFamily="18" charset="0"/>
              </a:rPr>
              <a:t> 7. Conversely, a link with several data-flow actions on it can be replaced by a succession of equivalent links, each of which has at most one data-flow action for any variable.</a:t>
            </a:r>
            <a:endParaRPr lang="en-US" sz="2400" dirty="0">
              <a:latin typeface="Times New Roman" pitchFamily="18" charset="0"/>
              <a:cs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69501" y="914401"/>
            <a:ext cx="7864898" cy="5791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Mahendar\STM\stm material\stm material\flow graph example CC.png"/>
          <p:cNvPicPr>
            <a:picLocks noGrp="1" noChangeAspect="1" noChangeArrowheads="1"/>
          </p:cNvPicPr>
          <p:nvPr>
            <p:ph idx="1"/>
          </p:nvPr>
        </p:nvPicPr>
        <p:blipFill>
          <a:blip r:embed="rId2"/>
          <a:srcRect/>
          <a:stretch>
            <a:fillRect/>
          </a:stretch>
        </p:blipFill>
        <p:spPr bwMode="auto">
          <a:xfrm>
            <a:off x="2466975" y="914400"/>
            <a:ext cx="4210050" cy="5467350"/>
          </a:xfrm>
          <a:prstGeom prst="rect">
            <a:avLst/>
          </a:prstGeom>
          <a:noFill/>
        </p:spPr>
      </p:pic>
      <p:sp>
        <p:nvSpPr>
          <p:cNvPr id="5" name="TextBox 4"/>
          <p:cNvSpPr txBox="1"/>
          <p:nvPr/>
        </p:nvSpPr>
        <p:spPr>
          <a:xfrm>
            <a:off x="381000" y="381000"/>
            <a:ext cx="2667000" cy="477054"/>
          </a:xfrm>
          <a:prstGeom prst="rect">
            <a:avLst/>
          </a:prstGeom>
          <a:noFill/>
        </p:spPr>
        <p:txBody>
          <a:bodyPr wrap="square" rtlCol="0">
            <a:spAutoFit/>
          </a:bodyPr>
          <a:lstStyle/>
          <a:p>
            <a:r>
              <a:rPr lang="en-US" sz="2500" b="1" dirty="0" smtClean="0"/>
              <a:t>Flow Graph:</a:t>
            </a:r>
            <a:endParaRPr lang="en-US" sz="25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838200" y="990600"/>
            <a:ext cx="7882339" cy="5591969"/>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81000" y="990600"/>
            <a:ext cx="8463728" cy="586740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001000" cy="5410200"/>
          </a:xfrm>
        </p:spPr>
        <p:txBody>
          <a:bodyPr>
            <a:noAutofit/>
          </a:bodyPr>
          <a:lstStyle/>
          <a:p>
            <a:pPr>
              <a:buNone/>
            </a:pPr>
            <a:r>
              <a:rPr lang="en-US" sz="2400" b="1" dirty="0" smtClean="0">
                <a:latin typeface="Times New Roman" pitchFamily="18" charset="0"/>
                <a:cs typeface="Times New Roman" pitchFamily="18" charset="0"/>
              </a:rPr>
              <a:t>STRATEGIES OF DATA FLOW TESTING: </a:t>
            </a:r>
          </a:p>
          <a:p>
            <a:pPr>
              <a:buNone/>
            </a:pPr>
            <a:r>
              <a:rPr lang="en-US" sz="2400" b="1" dirty="0" smtClean="0">
                <a:latin typeface="Times New Roman" pitchFamily="18" charset="0"/>
                <a:cs typeface="Times New Roman" pitchFamily="18" charset="0"/>
              </a:rPr>
              <a:t>  INTRODUCTION: </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Data Flow Testing Strategies are structural strategies. In contrast to the path-testing strategies, data-flow strategies take into account what happens to data objects on the links in addition to the raw connectivity of the graph. </a:t>
            </a:r>
          </a:p>
          <a:p>
            <a:r>
              <a:rPr lang="en-US" sz="2400" dirty="0" smtClean="0">
                <a:latin typeface="Times New Roman" pitchFamily="18" charset="0"/>
                <a:cs typeface="Times New Roman" pitchFamily="18" charset="0"/>
              </a:rPr>
              <a:t> In other words, data flow strategies require data-flow link weights (</a:t>
            </a:r>
            <a:r>
              <a:rPr lang="en-US" sz="2400" dirty="0" err="1" smtClean="0">
                <a:latin typeface="Times New Roman" pitchFamily="18" charset="0"/>
                <a:cs typeface="Times New Roman" pitchFamily="18" charset="0"/>
              </a:rPr>
              <a:t>d,k,u,c,p</a:t>
            </a:r>
            <a:r>
              <a:rPr lang="en-US" sz="2400" dirty="0" smtClean="0">
                <a:latin typeface="Times New Roman" pitchFamily="18" charset="0"/>
                <a:cs typeface="Times New Roman" pitchFamily="18" charset="0"/>
              </a:rPr>
              <a:t>). Data Flow Testing Strategies are based on selecting test path segments (also called sub paths) that satisfy some characteristic of data flows for all data objects. </a:t>
            </a:r>
          </a:p>
          <a:p>
            <a:pPr>
              <a:buNone/>
            </a:pPr>
            <a:r>
              <a:rPr lang="en-US" sz="2400" dirty="0" smtClean="0">
                <a:latin typeface="Times New Roman" pitchFamily="18" charset="0"/>
                <a:cs typeface="Times New Roman" pitchFamily="18" charset="0"/>
              </a:rPr>
              <a:t>   For ex: all sub paths that contain a d (or u, k, du, </a:t>
            </a:r>
            <a:r>
              <a:rPr lang="en-US" sz="2400" dirty="0" err="1" smtClean="0">
                <a:latin typeface="Times New Roman" pitchFamily="18" charset="0"/>
                <a:cs typeface="Times New Roman" pitchFamily="18" charset="0"/>
              </a:rPr>
              <a:t>dk</a:t>
            </a:r>
            <a:r>
              <a:rPr lang="en-US" sz="2400" dirty="0" smtClean="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a:bodyPr>
          <a:lstStyle/>
          <a:p>
            <a:pPr>
              <a:buNone/>
            </a:pPr>
            <a:r>
              <a:rPr lang="en-US" b="1" dirty="0" smtClean="0"/>
              <a:t>TERMINOLOGY:</a:t>
            </a:r>
          </a:p>
          <a:p>
            <a:pPr>
              <a:buNone/>
            </a:pPr>
            <a:r>
              <a:rPr lang="en-US" b="1" dirty="0" smtClean="0"/>
              <a:t> 1. Definition-Clear Path Segment, </a:t>
            </a:r>
            <a:r>
              <a:rPr lang="en-US" dirty="0" smtClean="0"/>
              <a:t>with respect to variable X, is a connected sequence of links such that X is (possibly) defined on the first link and not redefined or killed on any subsequent link of that path segment. </a:t>
            </a:r>
            <a:r>
              <a:rPr lang="en-US" dirty="0" err="1" smtClean="0"/>
              <a:t>ll</a:t>
            </a:r>
            <a:r>
              <a:rPr lang="en-US" dirty="0" smtClean="0"/>
              <a:t> paths in Figure 3.9 are definition clear because variables X and Y are defined only on the first link (1,3) and not thereafter. In Figure 3.10, we have a more complicated situation. The following path segments are definition-clear: (1,3,4), (1,3,5), (5,6,7,4), (7,8,9,6,7), (7,8,9,10), (7,8,10), (7,8,10,11). </a:t>
            </a:r>
            <a:r>
              <a:rPr lang="en-US" dirty="0" err="1" smtClean="0"/>
              <a:t>Subpath</a:t>
            </a:r>
            <a:r>
              <a:rPr lang="en-US" dirty="0" smtClean="0"/>
              <a:t> (1,3,4,5) is not definition-clear because the variable is defined on (1,3) and again on (4,5). For practice, try finding all the definition-clear </a:t>
            </a:r>
            <a:r>
              <a:rPr lang="en-US" dirty="0" err="1" smtClean="0"/>
              <a:t>subpaths</a:t>
            </a:r>
            <a:r>
              <a:rPr lang="en-US" dirty="0" smtClean="0"/>
              <a:t> for this routine (i.e., for all variables). </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a:buNone/>
            </a:pPr>
            <a:r>
              <a:rPr lang="en-US" b="1" dirty="0" smtClean="0">
                <a:latin typeface="Times New Roman" pitchFamily="18" charset="0"/>
                <a:cs typeface="Times New Roman" pitchFamily="18" charset="0"/>
              </a:rPr>
              <a:t>2. Loop-Free Path Segment </a:t>
            </a:r>
            <a:r>
              <a:rPr lang="en-US" dirty="0" smtClean="0">
                <a:latin typeface="Times New Roman" pitchFamily="18" charset="0"/>
                <a:cs typeface="Times New Roman" pitchFamily="18" charset="0"/>
              </a:rPr>
              <a:t>is a path segment for which every node in it is visited </a:t>
            </a:r>
            <a:r>
              <a:rPr lang="en-US" dirty="0" err="1" smtClean="0">
                <a:latin typeface="Times New Roman" pitchFamily="18" charset="0"/>
                <a:cs typeface="Times New Roman" pitchFamily="18" charset="0"/>
              </a:rPr>
              <a:t>atmost</a:t>
            </a:r>
            <a:r>
              <a:rPr lang="en-US" dirty="0" smtClean="0">
                <a:latin typeface="Times New Roman" pitchFamily="18" charset="0"/>
                <a:cs typeface="Times New Roman" pitchFamily="18" charset="0"/>
              </a:rPr>
              <a:t> once. For Example, path (4,5,6,7,8,10) in Figure 3.10 is loop free, but path (10,11,4,5,6,7,8,10,11,12) is not because nodes 10 and 11 are each visited twice. </a:t>
            </a:r>
          </a:p>
          <a:p>
            <a:pPr>
              <a:buNone/>
            </a:pPr>
            <a:r>
              <a:rPr lang="en-US" b="1" dirty="0" smtClean="0">
                <a:latin typeface="Times New Roman" pitchFamily="18" charset="0"/>
                <a:cs typeface="Times New Roman" pitchFamily="18" charset="0"/>
              </a:rPr>
              <a:t>3. Simple path segment </a:t>
            </a:r>
            <a:r>
              <a:rPr lang="en-US" dirty="0" smtClean="0">
                <a:latin typeface="Times New Roman" pitchFamily="18" charset="0"/>
                <a:cs typeface="Times New Roman" pitchFamily="18" charset="0"/>
              </a:rPr>
              <a:t>is a path segment in which at most one node is visited twice. For example, in Figure 3.10, (7,4,5,6,7) is a simple path segment. A simple path segment is either loop-free or if there is a loop, only one node is involved. </a:t>
            </a:r>
          </a:p>
          <a:p>
            <a:pPr>
              <a:buNone/>
            </a:pPr>
            <a:r>
              <a:rPr lang="en-US" b="1" dirty="0" smtClean="0">
                <a:latin typeface="Times New Roman" pitchFamily="18" charset="0"/>
                <a:cs typeface="Times New Roman" pitchFamily="18" charset="0"/>
              </a:rPr>
              <a:t>4. A du path </a:t>
            </a:r>
            <a:r>
              <a:rPr lang="en-US" dirty="0" smtClean="0">
                <a:latin typeface="Times New Roman" pitchFamily="18" charset="0"/>
                <a:cs typeface="Times New Roman" pitchFamily="18" charset="0"/>
              </a:rPr>
              <a:t>from node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to k is a path segment such that if the last link has a computational use of X, then the path is simple and definition-clear; if the penultimate (last but one) node is j - that is, the path is (</a:t>
            </a:r>
            <a:r>
              <a:rPr lang="en-US" dirty="0" err="1" smtClean="0">
                <a:latin typeface="Times New Roman" pitchFamily="18" charset="0"/>
                <a:cs typeface="Times New Roman" pitchFamily="18" charset="0"/>
              </a:rPr>
              <a:t>i,p,q</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r,s,t,j,k</a:t>
            </a:r>
            <a:r>
              <a:rPr lang="en-US" dirty="0" smtClean="0">
                <a:latin typeface="Times New Roman" pitchFamily="18" charset="0"/>
                <a:cs typeface="Times New Roman" pitchFamily="18" charset="0"/>
              </a:rPr>
              <a:t>) and link (</a:t>
            </a:r>
            <a:r>
              <a:rPr lang="en-US" dirty="0" err="1" smtClean="0">
                <a:latin typeface="Times New Roman" pitchFamily="18" charset="0"/>
                <a:cs typeface="Times New Roman" pitchFamily="18" charset="0"/>
              </a:rPr>
              <a:t>j,k</a:t>
            </a:r>
            <a:r>
              <a:rPr lang="en-US" dirty="0" smtClean="0">
                <a:latin typeface="Times New Roman" pitchFamily="18" charset="0"/>
                <a:cs typeface="Times New Roman" pitchFamily="18" charset="0"/>
              </a:rPr>
              <a:t>) has a predicate use - then the path from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to j is both loop-free and definition- clear. </a:t>
            </a:r>
            <a:endParaRPr lang="en-US" dirty="0">
              <a:latin typeface="Times New Roman" pitchFamily="18" charset="0"/>
              <a:cs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b="1" dirty="0" smtClean="0"/>
              <a:t> STRATEGIES:  </a:t>
            </a:r>
          </a:p>
          <a:p>
            <a:pPr>
              <a:buNone/>
            </a:pPr>
            <a:r>
              <a:rPr lang="en-US" b="1" dirty="0" smtClean="0"/>
              <a:t>    </a:t>
            </a:r>
            <a:r>
              <a:rPr lang="en-US" dirty="0" smtClean="0"/>
              <a:t>Various types of data flow testing strategies in decreasing order of their effectiveness are: </a:t>
            </a:r>
          </a:p>
          <a:p>
            <a:pPr>
              <a:buNone/>
            </a:pPr>
            <a:r>
              <a:rPr lang="en-US" dirty="0" smtClean="0"/>
              <a:t>   </a:t>
            </a:r>
            <a:r>
              <a:rPr lang="en-US" b="1" dirty="0" smtClean="0"/>
              <a:t>All - du Paths (ADUP): </a:t>
            </a:r>
            <a:r>
              <a:rPr lang="en-US" dirty="0" smtClean="0"/>
              <a:t>The all-du-paths (ADUP) strategy is the strongest data-flow testing strategy discussed here. It requires that every du path from every definition of every variable to every some test. </a:t>
            </a:r>
          </a:p>
          <a:p>
            <a:r>
              <a:rPr lang="en-US" dirty="0" smtClean="0"/>
              <a:t>For variable X and Y:In Figure 3.9, because variables X and Y are used only on link (1,3), any test that starts at the entry satisfies this criterion (for variables X and Y, but not for all variables as required by the strategy). </a:t>
            </a:r>
          </a:p>
          <a:p>
            <a:pPr>
              <a:buNone/>
            </a:pPr>
            <a:endParaRPr lang="en-US" dirty="0" smtClean="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257800"/>
          </a:xfrm>
        </p:spPr>
        <p:txBody>
          <a:bodyPr>
            <a:normAutofit fontScale="92500" lnSpcReduction="10000"/>
          </a:bodyPr>
          <a:lstStyle/>
          <a:p>
            <a:r>
              <a:rPr lang="en-US" dirty="0" smtClean="0">
                <a:latin typeface="Times New Roman" pitchFamily="18" charset="0"/>
                <a:cs typeface="Times New Roman" pitchFamily="18" charset="0"/>
              </a:rPr>
              <a:t>For variable Z: The situation for variable Z (Figure 3.10) is more complicated because the variable is redefined in many places. For the definition on link (1,3) we must exercise paths that include </a:t>
            </a:r>
            <a:r>
              <a:rPr lang="en-US" dirty="0" err="1" smtClean="0">
                <a:latin typeface="Times New Roman" pitchFamily="18" charset="0"/>
                <a:cs typeface="Times New Roman" pitchFamily="18" charset="0"/>
              </a:rPr>
              <a:t>subpaths</a:t>
            </a:r>
            <a:r>
              <a:rPr lang="en-US" dirty="0" smtClean="0">
                <a:latin typeface="Times New Roman" pitchFamily="18" charset="0"/>
                <a:cs typeface="Times New Roman" pitchFamily="18" charset="0"/>
              </a:rPr>
              <a:t> (1,3,4) and (1,3,5). The definition on link (4,5) is covered by any path that includes (5,6), such as </a:t>
            </a:r>
            <a:r>
              <a:rPr lang="en-US" dirty="0" err="1" smtClean="0">
                <a:latin typeface="Times New Roman" pitchFamily="18" charset="0"/>
                <a:cs typeface="Times New Roman" pitchFamily="18" charset="0"/>
              </a:rPr>
              <a:t>subpath</a:t>
            </a:r>
            <a:r>
              <a:rPr lang="en-US" dirty="0" smtClean="0">
                <a:latin typeface="Times New Roman" pitchFamily="18" charset="0"/>
                <a:cs typeface="Times New Roman" pitchFamily="18" charset="0"/>
              </a:rPr>
              <a:t> (1,3,4,5,6, ...). The (5,6) definition requires paths that include </a:t>
            </a:r>
            <a:r>
              <a:rPr lang="en-US" dirty="0" err="1" smtClean="0">
                <a:latin typeface="Times New Roman" pitchFamily="18" charset="0"/>
                <a:cs typeface="Times New Roman" pitchFamily="18" charset="0"/>
              </a:rPr>
              <a:t>subpaths</a:t>
            </a:r>
            <a:r>
              <a:rPr lang="en-US" dirty="0" smtClean="0">
                <a:latin typeface="Times New Roman" pitchFamily="18" charset="0"/>
                <a:cs typeface="Times New Roman" pitchFamily="18" charset="0"/>
              </a:rPr>
              <a:t> (5,6,7,4) and (5,6,7,8).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variable V: Variable V (Figure 3.11) is defined only once on link (1,3). Because V has a predicate use at node 12 and the subsequent path to the end must be forced for both directions at node 12, the all-du-paths strategy for this variable requires that we exercise all loop-free entry/exit paths and at least one path that includes the loop caused by (11,4). </a:t>
            </a:r>
          </a:p>
          <a:p>
            <a:pPr>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pPr>
              <a:buNone/>
            </a:pPr>
            <a:r>
              <a:rPr lang="en-US" b="1" dirty="0" smtClean="0">
                <a:latin typeface="Times New Roman" pitchFamily="18" charset="0"/>
                <a:cs typeface="Times New Roman" pitchFamily="18" charset="0"/>
              </a:rPr>
              <a:t>All Uses </a:t>
            </a:r>
            <a:r>
              <a:rPr lang="en-US" b="1" dirty="0" err="1" smtClean="0">
                <a:latin typeface="Times New Roman" pitchFamily="18" charset="0"/>
                <a:cs typeface="Times New Roman" pitchFamily="18" charset="0"/>
              </a:rPr>
              <a:t>Startegy</a:t>
            </a:r>
            <a:r>
              <a:rPr lang="en-US" b="1" dirty="0" smtClean="0">
                <a:latin typeface="Times New Roman" pitchFamily="18" charset="0"/>
                <a:cs typeface="Times New Roman" pitchFamily="18" charset="0"/>
              </a:rPr>
              <a:t> (AU):</a:t>
            </a:r>
          </a:p>
          <a:p>
            <a:r>
              <a:rPr lang="en-US" dirty="0" smtClean="0">
                <a:latin typeface="Times New Roman" pitchFamily="18" charset="0"/>
                <a:cs typeface="Times New Roman" pitchFamily="18" charset="0"/>
              </a:rPr>
              <a:t>Just as we reduced our ambitions by stepping down from all paths (P) to branch coverage (C2), say, we can reduce the number of test cases by asking that the test set should include at least one path segment from every definition to every use that can be reached by that definition.  </a:t>
            </a:r>
          </a:p>
          <a:p>
            <a:r>
              <a:rPr lang="en-US" dirty="0" smtClean="0">
                <a:latin typeface="Times New Roman" pitchFamily="18" charset="0"/>
                <a:cs typeface="Times New Roman" pitchFamily="18" charset="0"/>
              </a:rPr>
              <a:t>For variable V: In Figure 3.11, ADUP requires that we include </a:t>
            </a:r>
            <a:r>
              <a:rPr lang="en-US" dirty="0" err="1" smtClean="0">
                <a:latin typeface="Times New Roman" pitchFamily="18" charset="0"/>
                <a:cs typeface="Times New Roman" pitchFamily="18" charset="0"/>
              </a:rPr>
              <a:t>subpaths</a:t>
            </a:r>
            <a:r>
              <a:rPr lang="en-US" dirty="0" smtClean="0">
                <a:latin typeface="Times New Roman" pitchFamily="18" charset="0"/>
                <a:cs typeface="Times New Roman" pitchFamily="18" charset="0"/>
              </a:rPr>
              <a:t> (3,4,5) and (3,5) in some test because subsequent uses of V, such as on link (5,6), can be reached by either alternative. In AU either (3,4,5) or (3,5) can be used to start paths, but we don't have to use both. Similarly, we can skip the (8,10) link if we've included the (8,9,10) </a:t>
            </a:r>
            <a:r>
              <a:rPr lang="en-US" dirty="0" err="1" smtClean="0">
                <a:latin typeface="Times New Roman" pitchFamily="18" charset="0"/>
                <a:cs typeface="Times New Roman" pitchFamily="18" charset="0"/>
              </a:rPr>
              <a:t>subpath</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Note the hole. We must include (8,9,10) in some test cases because that's the only way to reach the c use at link (9,10) - but suppose our bug for variable V is on link (8,10) after all? Find a covering set of paths under AU for Figure 3.11. </a:t>
            </a:r>
            <a:endParaRPr lang="en-US" dirty="0">
              <a:latin typeface="Times New Roman" pitchFamily="18" charset="0"/>
              <a:cs typeface="Times New Roman"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a:buNone/>
            </a:pPr>
            <a:r>
              <a:rPr lang="en-US" b="1" dirty="0" smtClean="0"/>
              <a:t>All p-uses/some c-uses strategy (APU+C) : </a:t>
            </a:r>
          </a:p>
          <a:p>
            <a:r>
              <a:rPr lang="en-US" dirty="0" smtClean="0"/>
              <a:t>For variable Z:In Figure 3.10, for APU+C we can select paths that all take the upper link (12,13) and therefore we do not cover the c-use of Z: but that's okay according to the strategy's definition because every definition is covered. </a:t>
            </a:r>
          </a:p>
          <a:p>
            <a:r>
              <a:rPr lang="en-US" dirty="0" smtClean="0"/>
              <a:t>Links (1,3), (4,5), (5,6), and (7,8) must be included because they contain definitions for variable Z. Links (3,4), (3,5), (8,9), (8,10), (9,6), and (9,10) must be included because they contain predicate uses of Z. Find a covering set of test cases under APU+C for all variables in this example - it only takes two tests. </a:t>
            </a:r>
          </a:p>
          <a:p>
            <a:r>
              <a:rPr lang="en-US" dirty="0" smtClean="0"/>
              <a:t>For variable V:In Figure 3.11, APU+C is achieved for V by (1,3,5,6,7,8,10,11,4,5,6,7,8,10,11,12[upper], 13,2) and (1,3,5,6,7,8,10,11,12[lower], 13,2). Note that the c-use at (9,10) need not be included under the APU+C criterion. </a:t>
            </a:r>
          </a:p>
          <a:p>
            <a:pPr>
              <a:buNone/>
            </a:pPr>
            <a:endParaRPr lang="en-US" dirty="0"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10000"/>
          </a:bodyPr>
          <a:lstStyle/>
          <a:p>
            <a:r>
              <a:rPr lang="en-US" dirty="0" smtClean="0"/>
              <a:t>All c-uses/some p-uses strategy (ACU+P) : The all c-uses/some p-uses strategy (ACU+P) is to first ensure coverage by computational use cases and if any definition is not covered by the previously selected paths, add such predicate use cases as are needed to assure that every definition is included in some test. </a:t>
            </a:r>
          </a:p>
          <a:p>
            <a:r>
              <a:rPr lang="en-US" dirty="0" smtClean="0"/>
              <a:t> For variable Z: In Figure 3.10, ACU+P coverage is achieved for Z by path (1,3,4,5,6,7,8,10, 11,12,13[lower], 2), but the predicate uses of several definitions are not covered. Specifically, the (1,3) definition is not covered for the (3,5) p-use, the (7,8) definition is not covered for the (8,9), (9,6) and (9, 10) p-uses. </a:t>
            </a:r>
          </a:p>
          <a:p>
            <a:r>
              <a:rPr lang="en-US" dirty="0" smtClean="0"/>
              <a:t> The above examples imply that APU+C is stronger than branch coverage but ACU+P may be weaker than, or incomparable to, branch coverage.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077200" cy="5943600"/>
          </a:xfrm>
        </p:spPr>
        <p:txBody>
          <a:bodyPr/>
          <a:lstStyle/>
          <a:p>
            <a:endParaRPr lang="en-US" dirty="0"/>
          </a:p>
        </p:txBody>
      </p:sp>
      <p:sp>
        <p:nvSpPr>
          <p:cNvPr id="4" name="Oval 3"/>
          <p:cNvSpPr/>
          <p:nvPr/>
        </p:nvSpPr>
        <p:spPr>
          <a:xfrm>
            <a:off x="3733800" y="1066800"/>
            <a:ext cx="533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solidFill>
                  <a:schemeClr val="tx1"/>
                </a:solidFill>
              </a:rPr>
              <a:t>1</a:t>
            </a:r>
            <a:endParaRPr lang="en-US" sz="2600" dirty="0">
              <a:solidFill>
                <a:schemeClr val="tx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pPr>
              <a:buNone/>
            </a:pPr>
            <a:r>
              <a:rPr lang="en-US" b="1" dirty="0" smtClean="0">
                <a:latin typeface="Times New Roman" pitchFamily="18" charset="0"/>
                <a:cs typeface="Times New Roman" pitchFamily="18" charset="0"/>
              </a:rPr>
              <a:t> All Definitions Strategy (AD) </a:t>
            </a:r>
            <a:r>
              <a:rPr lang="en-US" dirty="0" smtClean="0">
                <a:latin typeface="Times New Roman" pitchFamily="18" charset="0"/>
                <a:cs typeface="Times New Roman" pitchFamily="18" charset="0"/>
              </a:rPr>
              <a:t>: The all definitions strategy asks only every definition of every variable be covered by at least one use of that variable, be that use a computational use or a predicate use. </a:t>
            </a:r>
          </a:p>
          <a:p>
            <a:r>
              <a:rPr lang="en-US" dirty="0" smtClean="0">
                <a:latin typeface="Times New Roman" pitchFamily="18" charset="0"/>
                <a:cs typeface="Times New Roman" pitchFamily="18" charset="0"/>
              </a:rPr>
              <a:t> For variable Z: Path (1,3,4,5,6,7,8, . . .) satisfies this criterion for variable Z, whereas any entry/exit path satisfies it for variable V. From the definition of this strategy we would expect it to be weaker than </a:t>
            </a:r>
            <a:r>
              <a:rPr lang="en-US" dirty="0" err="1" smtClean="0">
                <a:latin typeface="Times New Roman" pitchFamily="18" charset="0"/>
                <a:cs typeface="Times New Roman" pitchFamily="18" charset="0"/>
              </a:rPr>
              <a:t>bothACU+P</a:t>
            </a:r>
            <a:r>
              <a:rPr lang="en-US" dirty="0" smtClean="0">
                <a:latin typeface="Times New Roman" pitchFamily="18" charset="0"/>
                <a:cs typeface="Times New Roman" pitchFamily="18" charset="0"/>
              </a:rPr>
              <a:t> and APU+C. </a:t>
            </a:r>
          </a:p>
          <a:p>
            <a:r>
              <a:rPr lang="en-US" dirty="0" smtClean="0">
                <a:latin typeface="Times New Roman" pitchFamily="18" charset="0"/>
                <a:cs typeface="Times New Roman" pitchFamily="18" charset="0"/>
              </a:rPr>
              <a:t> 1. All Predicate Uses (APU), All Computational Uses (ACU) Strategies : The all predicate uses strategy is derived from APU+C strategy by dropping the requirement that we include a c- use for the variable if there are no p-uses for the variable. The all computational uses strategy is derived from ACU+P strategy by dropping the requirement that we include a p-use for the variable if there are no </a:t>
            </a:r>
            <a:r>
              <a:rPr lang="en-US" dirty="0" err="1" smtClean="0">
                <a:latin typeface="Times New Roman" pitchFamily="18" charset="0"/>
                <a:cs typeface="Times New Roman" pitchFamily="18" charset="0"/>
              </a:rPr>
              <a:t>cuses</a:t>
            </a:r>
            <a:r>
              <a:rPr lang="en-US" dirty="0" smtClean="0">
                <a:latin typeface="Times New Roman" pitchFamily="18" charset="0"/>
                <a:cs typeface="Times New Roman" pitchFamily="18" charset="0"/>
              </a:rPr>
              <a:t> for the variable. </a:t>
            </a:r>
          </a:p>
          <a:p>
            <a:r>
              <a:rPr lang="en-US" dirty="0" smtClean="0">
                <a:latin typeface="Times New Roman" pitchFamily="18" charset="0"/>
                <a:cs typeface="Times New Roman" pitchFamily="18" charset="0"/>
              </a:rPr>
              <a:t> It is intuitively obvious that ACU should be weaker than ACU+P and that APU should be weaker than APU+C. </a:t>
            </a:r>
            <a:endParaRPr lang="en-US" dirty="0">
              <a:latin typeface="Times New Roman" pitchFamily="18" charset="0"/>
              <a:cs typeface="Times New Roman"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304800" y="888716"/>
            <a:ext cx="8544497" cy="5664484"/>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US" sz="2400" b="1" dirty="0" smtClean="0">
                <a:latin typeface="Times New Roman" pitchFamily="18" charset="0"/>
                <a:cs typeface="Times New Roman" pitchFamily="18" charset="0"/>
              </a:rPr>
              <a:t>SLICING AND DICING: </a:t>
            </a:r>
          </a:p>
          <a:p>
            <a:r>
              <a:rPr lang="en-US" sz="2400" dirty="0" smtClean="0">
                <a:latin typeface="Times New Roman" pitchFamily="18" charset="0"/>
                <a:cs typeface="Times New Roman" pitchFamily="18" charset="0"/>
              </a:rPr>
              <a:t> A (static) program slice is a part of a program(X) . where the influence of a faulty statement could result from an improper computational use or predicate use of some other variables at prior statements. </a:t>
            </a:r>
          </a:p>
          <a:p>
            <a:r>
              <a:rPr lang="en-US" sz="2400" dirty="0" smtClean="0">
                <a:latin typeface="Times New Roman" pitchFamily="18" charset="0"/>
                <a:cs typeface="Times New Roman" pitchFamily="18" charset="0"/>
              </a:rPr>
              <a:t> If X is incorrect at statement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it follows that the bug must be in the program slice for X with respect to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 program dice is a part of a slice in which all statements which are known to be correct have been removed. </a:t>
            </a:r>
          </a:p>
          <a:p>
            <a:r>
              <a:rPr lang="en-US" sz="2400" dirty="0" smtClean="0">
                <a:latin typeface="Times New Roman" pitchFamily="18" charset="0"/>
                <a:cs typeface="Times New Roman" pitchFamily="18" charset="0"/>
              </a:rPr>
              <a:t>In other words, a dice is obtained from a slice by incorporating information obtained through testing or experiment (e.g., debugging).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53400" cy="5410200"/>
          </a:xfrm>
        </p:spPr>
        <p:txBody>
          <a:bodyPr>
            <a:normAutofit/>
          </a:bodyPr>
          <a:lstStyle/>
          <a:p>
            <a:r>
              <a:rPr lang="en-US" sz="2400" dirty="0" smtClean="0">
                <a:latin typeface="Times New Roman" pitchFamily="18" charset="0"/>
                <a:cs typeface="Times New Roman" pitchFamily="18" charset="0"/>
              </a:rPr>
              <a:t>Debugging can be modeled as an iterative procedure in which slices are further refined by dicing, where the dicing information is obtained from ad hoc tests aimed primarily at eliminating possibilities. </a:t>
            </a:r>
          </a:p>
          <a:p>
            <a:r>
              <a:rPr lang="en-US" sz="2400" dirty="0" smtClean="0">
                <a:latin typeface="Times New Roman" pitchFamily="18" charset="0"/>
                <a:cs typeface="Times New Roman" pitchFamily="18" charset="0"/>
              </a:rPr>
              <a:t>Debugging ends when the dice has been reduced to the one faulty statement. </a:t>
            </a:r>
          </a:p>
          <a:p>
            <a:r>
              <a:rPr lang="en-US" sz="2400" dirty="0" smtClean="0">
                <a:latin typeface="Times New Roman" pitchFamily="18" charset="0"/>
                <a:cs typeface="Times New Roman" pitchFamily="18" charset="0"/>
              </a:rPr>
              <a:t>Dynamic slicing is a refinement of static slicing in which only statements on achievable paths to the statement in question are included.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5943600"/>
          </a:xfrm>
        </p:spPr>
        <p:txBody>
          <a:bodyPr/>
          <a:lstStyle/>
          <a:p>
            <a:pPr algn="just"/>
            <a:r>
              <a:rPr lang="en-US" dirty="0" smtClean="0"/>
              <a:t>The Cyclomatic complexity calculated for above code will be from control flow graph. </a:t>
            </a:r>
          </a:p>
          <a:p>
            <a:pPr algn="just"/>
            <a:r>
              <a:rPr lang="en-US" dirty="0" smtClean="0"/>
              <a:t>The graph shows seven shapes(nodes), seven lines(edges), </a:t>
            </a:r>
          </a:p>
          <a:p>
            <a:pPr algn="just"/>
            <a:r>
              <a:rPr lang="en-US" dirty="0" smtClean="0"/>
              <a:t>Cyclomatic complexity V(G) = E - N + 2 </a:t>
            </a:r>
          </a:p>
          <a:p>
            <a:pPr algn="just"/>
            <a:r>
              <a:rPr lang="en-US" dirty="0" smtClean="0"/>
              <a:t>Edges=7</a:t>
            </a:r>
          </a:p>
          <a:p>
            <a:pPr algn="just"/>
            <a:r>
              <a:rPr lang="en-US" dirty="0" smtClean="0"/>
              <a:t>Nodes=7</a:t>
            </a:r>
          </a:p>
          <a:p>
            <a:pPr algn="just"/>
            <a:r>
              <a:rPr lang="en-US" dirty="0" smtClean="0"/>
              <a:t>hence Cyclomatic complexity is 7-7+2 = 2. </a:t>
            </a:r>
          </a:p>
          <a:p>
            <a:pPr algn="just"/>
            <a:r>
              <a:rPr lang="en-US" dirty="0" smtClean="0"/>
              <a:t>According to P.Jorgensen Cyclomatic Complexity of a module should not exceed 10.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algn="just">
              <a:buNone/>
            </a:pPr>
            <a:r>
              <a:rPr lang="en-US" dirty="0" smtClean="0"/>
              <a:t>Properties of Cyclomatic complexity:</a:t>
            </a:r>
          </a:p>
          <a:p>
            <a:pPr algn="just"/>
            <a:r>
              <a:rPr lang="en-US" dirty="0" smtClean="0"/>
              <a:t>Following are the properties of Cyclomatic complexity:</a:t>
            </a:r>
          </a:p>
          <a:p>
            <a:pPr algn="just">
              <a:buNone/>
            </a:pPr>
            <a:r>
              <a:rPr lang="en-US" dirty="0" smtClean="0"/>
              <a:t>		1. V(G) is the maximum number of independent paths in the graph.</a:t>
            </a:r>
          </a:p>
          <a:p>
            <a:pPr algn="just">
              <a:buNone/>
            </a:pPr>
            <a:r>
              <a:rPr lang="en-US" dirty="0" smtClean="0"/>
              <a:t>		2. V(G) &gt;=1</a:t>
            </a:r>
          </a:p>
          <a:p>
            <a:pPr algn="just">
              <a:buNone/>
            </a:pPr>
            <a:r>
              <a:rPr lang="en-US" dirty="0" smtClean="0"/>
              <a:t>		3. G will have on path if V(G) = 1</a:t>
            </a:r>
          </a:p>
          <a:p>
            <a:pPr algn="just">
              <a:buNone/>
            </a:pPr>
            <a:r>
              <a:rPr lang="en-US" dirty="0" smtClean="0"/>
              <a:t>		4. Minimize complexity to 10</a:t>
            </a:r>
          </a:p>
          <a:p>
            <a:pPr algn="just">
              <a:buNone/>
            </a:pPr>
            <a:endParaRPr lang="en-US" dirty="0" smtClean="0"/>
          </a:p>
          <a:p>
            <a:pPr algn="just"/>
            <a:r>
              <a:rPr lang="en-US" dirty="0" smtClean="0"/>
              <a:t>If the value of Cyclomatic complexity is less ( a value less than or equal to 10 is considered awesome, the code is assumed to be well structured, highly testable and maintainable.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US" dirty="0" smtClean="0"/>
              <a:t>Ex: </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914400" y="1371600"/>
            <a:ext cx="5562599" cy="4953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Cyclomatic complexity:</a:t>
            </a:r>
            <a:endParaRPr lang="en-US" dirty="0"/>
          </a:p>
        </p:txBody>
      </p:sp>
      <p:sp>
        <p:nvSpPr>
          <p:cNvPr id="3" name="Content Placeholder 2"/>
          <p:cNvSpPr>
            <a:spLocks noGrp="1"/>
          </p:cNvSpPr>
          <p:nvPr>
            <p:ph idx="1"/>
          </p:nvPr>
        </p:nvSpPr>
        <p:spPr/>
        <p:txBody>
          <a:bodyPr/>
          <a:lstStyle/>
          <a:p>
            <a:r>
              <a:rPr lang="en-US" dirty="0" smtClean="0"/>
              <a:t>CC=E-N+2</a:t>
            </a:r>
          </a:p>
          <a:p>
            <a:r>
              <a:rPr lang="en-US" dirty="0" smtClean="0"/>
              <a:t>CC=12-10+2</a:t>
            </a:r>
          </a:p>
          <a:p>
            <a:r>
              <a:rPr lang="en-US" dirty="0" smtClean="0"/>
              <a:t>CC=4</a:t>
            </a:r>
            <a:endParaRPr lang="en-US" dirty="0"/>
          </a:p>
        </p:txBody>
      </p:sp>
      <p:pic>
        <p:nvPicPr>
          <p:cNvPr id="4" name="Picture 2" descr="C:\Users\MRCET\Downloads\ControlFlowGraph.jpg"/>
          <p:cNvPicPr>
            <a:picLocks noChangeAspect="1" noChangeArrowheads="1"/>
          </p:cNvPicPr>
          <p:nvPr/>
        </p:nvPicPr>
        <p:blipFill>
          <a:blip r:embed="rId2"/>
          <a:srcRect/>
          <a:stretch>
            <a:fillRect/>
          </a:stretch>
        </p:blipFill>
        <p:spPr bwMode="auto">
          <a:xfrm>
            <a:off x="2590800" y="1905000"/>
            <a:ext cx="5677552" cy="438943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Paths:</a:t>
            </a:r>
          </a:p>
          <a:p>
            <a:pPr marL="514350" indent="-514350">
              <a:buAutoNum type="arabicPeriod"/>
            </a:pPr>
            <a:r>
              <a:rPr lang="en-US" dirty="0" smtClean="0"/>
              <a:t>1-2-3-10</a:t>
            </a:r>
          </a:p>
          <a:p>
            <a:pPr marL="514350" indent="-514350">
              <a:buAutoNum type="arabicPeriod"/>
            </a:pPr>
            <a:r>
              <a:rPr lang="en-US" dirty="0" smtClean="0"/>
              <a:t>1-2-4-6-8-9-10</a:t>
            </a:r>
          </a:p>
          <a:p>
            <a:pPr marL="514350" indent="-514350">
              <a:buAutoNum type="arabicPeriod"/>
            </a:pPr>
            <a:r>
              <a:rPr lang="en-US" dirty="0" smtClean="0"/>
              <a:t>1-2-4-6-7-10</a:t>
            </a:r>
          </a:p>
          <a:p>
            <a:pPr marL="514350" indent="-514350">
              <a:buAutoNum type="arabicPeriod"/>
            </a:pPr>
            <a:r>
              <a:rPr lang="en-US" dirty="0" smtClean="0"/>
              <a:t>1-2-4-5-10</a:t>
            </a:r>
          </a:p>
          <a:p>
            <a:pPr marL="514350" indent="-514350">
              <a:buAutoNum type="arabicPeriod"/>
            </a:pPr>
            <a:endParaRPr lang="en-US"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4267200" y="1905000"/>
            <a:ext cx="3886199" cy="3429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85800" y="1295400"/>
            <a:ext cx="4267200" cy="32766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5638800" y="1905000"/>
            <a:ext cx="2667000" cy="2514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609600" y="1447800"/>
            <a:ext cx="3810000" cy="29718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876800" y="1524000"/>
            <a:ext cx="3505200" cy="2743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r>
              <a:rPr lang="en-US" dirty="0" smtClean="0"/>
              <a:t>                  </a:t>
            </a:r>
            <a:br>
              <a:rPr lang="en-US" dirty="0" smtClean="0"/>
            </a:br>
            <a:r>
              <a:rPr lang="en-US" dirty="0" smtClean="0"/>
              <a:t>                     UNIT II</a:t>
            </a:r>
            <a:br>
              <a:rPr lang="en-US" dirty="0" smtClean="0"/>
            </a:br>
            <a:r>
              <a:rPr lang="en-US" dirty="0" smtClean="0"/>
              <a:t>    Flow graphs and Path testing</a:t>
            </a:r>
            <a:endParaRPr lang="en-US" dirty="0"/>
          </a:p>
        </p:txBody>
      </p:sp>
      <p:sp>
        <p:nvSpPr>
          <p:cNvPr id="3" name="Content Placeholder 2"/>
          <p:cNvSpPr>
            <a:spLocks noGrp="1"/>
          </p:cNvSpPr>
          <p:nvPr>
            <p:ph idx="1"/>
          </p:nvPr>
        </p:nvSpPr>
        <p:spPr>
          <a:xfrm>
            <a:off x="304800" y="1981200"/>
            <a:ext cx="8610600" cy="4572000"/>
          </a:xfrm>
        </p:spPr>
        <p:txBody>
          <a:bodyPr>
            <a:normAutofit/>
          </a:bodyPr>
          <a:lstStyle/>
          <a:p>
            <a:pPr algn="just">
              <a:buNone/>
            </a:pPr>
            <a:r>
              <a:rPr lang="en-US" sz="2400" b="1" dirty="0" smtClean="0">
                <a:latin typeface="Times New Roman" pitchFamily="18" charset="0"/>
                <a:cs typeface="Times New Roman" pitchFamily="18" charset="0"/>
              </a:rPr>
              <a:t> Basics concepts of path testing</a:t>
            </a:r>
            <a:r>
              <a:rPr lang="en-US" sz="2400" b="1" dirty="0" smtClean="0">
                <a:latin typeface="Times New Roman" pitchFamily="18" charset="0"/>
                <a:cs typeface="Times New Roman" pitchFamily="18" charset="0"/>
                <a:sym typeface="Wingdings" pitchFamily="2" charset="2"/>
              </a:rPr>
              <a:t>: white box testing</a:t>
            </a: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Path Testing</a:t>
            </a:r>
            <a:r>
              <a:rPr lang="en-US" sz="2400" dirty="0" smtClean="0">
                <a:latin typeface="Times New Roman" pitchFamily="18" charset="0"/>
                <a:cs typeface="Times New Roman" pitchFamily="18" charset="0"/>
              </a:rPr>
              <a:t> is a method that is used to design the test cases. </a:t>
            </a:r>
          </a:p>
          <a:p>
            <a:pPr algn="just"/>
            <a:r>
              <a:rPr lang="en-US" sz="2400" dirty="0" smtClean="0">
                <a:latin typeface="Times New Roman" pitchFamily="18" charset="0"/>
                <a:cs typeface="Times New Roman" pitchFamily="18" charset="0"/>
              </a:rPr>
              <a:t>In path testing method, the control flow graph of a program is designed to find a set of linearly independent paths of execution. </a:t>
            </a:r>
          </a:p>
          <a:p>
            <a:pPr algn="just"/>
            <a:r>
              <a:rPr lang="en-US" sz="2400" dirty="0" smtClean="0">
                <a:latin typeface="Times New Roman" pitchFamily="18" charset="0"/>
                <a:cs typeface="Times New Roman" pitchFamily="18" charset="0"/>
              </a:rPr>
              <a:t> In this method Cyclomatic Complexity is used to determine the number of linearly independent paths and then test cases are generated for each path.</a:t>
            </a:r>
          </a:p>
          <a:p>
            <a:pPr algn="just"/>
            <a:r>
              <a:rPr lang="en-US" sz="2400" dirty="0" smtClean="0">
                <a:latin typeface="Times New Roman" pitchFamily="18" charset="0"/>
                <a:cs typeface="Times New Roman" pitchFamily="18" charset="0"/>
              </a:rPr>
              <a:t>Cyclomatic complexity is a software metric used to indicate the complexity of a program.</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990600" y="1600200"/>
            <a:ext cx="3581400" cy="32766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953000" y="1524000"/>
            <a:ext cx="3733800" cy="3352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143001" y="1295400"/>
            <a:ext cx="3810000" cy="39624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410200" y="1219200"/>
            <a:ext cx="3048000" cy="3886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676400" y="1676400"/>
            <a:ext cx="4000500" cy="3352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pPr algn="ctr">
              <a:buNone/>
            </a:pPr>
            <a:r>
              <a:rPr lang="en-US" b="1" dirty="0" smtClean="0"/>
              <a:t>Basic of path testing</a:t>
            </a:r>
          </a:p>
          <a:p>
            <a:pPr algn="ctr">
              <a:buNone/>
            </a:pPr>
            <a:r>
              <a:rPr lang="en-US" b="1" dirty="0" smtClean="0"/>
              <a:t>Path testing</a:t>
            </a:r>
          </a:p>
          <a:p>
            <a:pPr algn="just"/>
            <a:r>
              <a:rPr lang="en-US" dirty="0" smtClean="0"/>
              <a:t>Path testing is the name given to a family of test techniques.</a:t>
            </a:r>
          </a:p>
          <a:p>
            <a:pPr algn="just"/>
            <a:r>
              <a:rPr lang="en-US" dirty="0" smtClean="0"/>
              <a:t>If the set of paths are properly chosen then we have achieved some measure of test thoroughness.</a:t>
            </a:r>
          </a:p>
          <a:p>
            <a:pPr algn="just"/>
            <a:r>
              <a:rPr lang="en-US" dirty="0" smtClean="0"/>
              <a:t>Path testing techniques are the oldest of all structural test techniques.</a:t>
            </a:r>
          </a:p>
          <a:p>
            <a:pPr algn="just"/>
            <a:r>
              <a:rPr lang="en-US" dirty="0" smtClean="0"/>
              <a:t>Path testing is most applicable to new software for unit testing. It is a structural technique.</a:t>
            </a:r>
          </a:p>
          <a:p>
            <a:pPr algn="just"/>
            <a:r>
              <a:rPr lang="en-US" dirty="0" smtClean="0"/>
              <a:t>It requires complete knowledge of the program’s structure.</a:t>
            </a:r>
          </a:p>
          <a:p>
            <a:pPr algn="just"/>
            <a:r>
              <a:rPr lang="en-US" dirty="0" smtClean="0"/>
              <a:t>It is most often used by programmers to unit test their own code.</a:t>
            </a:r>
          </a:p>
          <a:p>
            <a:pPr algn="just"/>
            <a:r>
              <a:rPr lang="en-US" dirty="0" smtClean="0"/>
              <a:t>The effectiveness of path testing rapidly deteriorates as the size of the software aggregate under test increases.</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34000"/>
          </a:xfrm>
        </p:spPr>
        <p:txBody>
          <a:bodyPr>
            <a:normAutofit/>
          </a:bodyPr>
          <a:lstStyle/>
          <a:p>
            <a:pPr algn="just">
              <a:buNone/>
            </a:pPr>
            <a:r>
              <a:rPr lang="en-US" sz="2400" b="1" dirty="0" smtClean="0">
                <a:latin typeface="Times New Roman" pitchFamily="18" charset="0"/>
                <a:cs typeface="Times New Roman" pitchFamily="18" charset="0"/>
              </a:rPr>
              <a:t>Control Flow Graphs/program graph</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The control flow graph is a graphical representation of a program's control structure. It uses the elements named process blocks, decisions, and junctions. </a:t>
            </a:r>
          </a:p>
          <a:p>
            <a:pPr algn="just"/>
            <a:r>
              <a:rPr lang="en-US" sz="2400" dirty="0" smtClean="0">
                <a:latin typeface="Times New Roman" pitchFamily="18" charset="0"/>
                <a:cs typeface="Times New Roman" pitchFamily="18" charset="0"/>
              </a:rPr>
              <a:t> The flow graph is similar to the earlier flowchart, with which it is not to be confused. </a:t>
            </a:r>
          </a:p>
          <a:p>
            <a:pPr algn="just"/>
            <a:r>
              <a:rPr lang="en-US" sz="2400" dirty="0" smtClean="0">
                <a:latin typeface="Times New Roman" pitchFamily="18" charset="0"/>
                <a:cs typeface="Times New Roman" pitchFamily="18" charset="0"/>
              </a:rPr>
              <a:t> Flow Graph Elements: A flow graph contains four different types of </a:t>
            </a:r>
            <a:r>
              <a:rPr lang="en-US" sz="2400" b="1" dirty="0" smtClean="0">
                <a:latin typeface="Times New Roman" pitchFamily="18" charset="0"/>
                <a:cs typeface="Times New Roman" pitchFamily="18" charset="0"/>
              </a:rPr>
              <a:t>elements. </a:t>
            </a:r>
          </a:p>
          <a:p>
            <a:pPr marL="514350" indent="-514350" algn="just">
              <a:buNone/>
            </a:pPr>
            <a:r>
              <a:rPr lang="en-US" sz="2400" dirty="0" smtClean="0">
                <a:latin typeface="Times New Roman" pitchFamily="18" charset="0"/>
                <a:cs typeface="Times New Roman" pitchFamily="18" charset="0"/>
              </a:rPr>
              <a:t>(1) Process Block  </a:t>
            </a:r>
          </a:p>
          <a:p>
            <a:pPr marL="514350" indent="-514350" algn="just">
              <a:buNone/>
            </a:pPr>
            <a:r>
              <a:rPr lang="en-US" sz="2400" dirty="0" smtClean="0">
                <a:latin typeface="Times New Roman" pitchFamily="18" charset="0"/>
                <a:cs typeface="Times New Roman" pitchFamily="18" charset="0"/>
              </a:rPr>
              <a:t>(2) Decisions</a:t>
            </a:r>
          </a:p>
          <a:p>
            <a:pPr marL="514350" indent="-514350" algn="just">
              <a:buNone/>
            </a:pPr>
            <a:r>
              <a:rPr lang="en-US" sz="2400" dirty="0" smtClean="0">
                <a:latin typeface="Times New Roman" pitchFamily="18" charset="0"/>
                <a:cs typeface="Times New Roman" pitchFamily="18" charset="0"/>
              </a:rPr>
              <a:t>(3) Junctions</a:t>
            </a:r>
          </a:p>
          <a:p>
            <a:pPr marL="514350" indent="-514350" algn="just">
              <a:buNone/>
            </a:pPr>
            <a:r>
              <a:rPr lang="en-US" sz="2400" dirty="0" smtClean="0">
                <a:latin typeface="Times New Roman" pitchFamily="18" charset="0"/>
                <a:cs typeface="Times New Roman" pitchFamily="18" charset="0"/>
              </a:rPr>
              <a:t>(4) Case Statements </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153400" cy="5410200"/>
          </a:xfrm>
        </p:spPr>
        <p:txBody>
          <a:bodyPr>
            <a:normAutofit/>
          </a:bodyPr>
          <a:lstStyle/>
          <a:p>
            <a:pPr marL="514350" indent="-514350" algn="just">
              <a:buAutoNum type="arabicPeriod"/>
            </a:pPr>
            <a:r>
              <a:rPr lang="en-US" b="1" dirty="0" smtClean="0"/>
              <a:t>Process Block: </a:t>
            </a:r>
          </a:p>
          <a:p>
            <a:pPr marL="514350" indent="-514350" algn="just"/>
            <a:r>
              <a:rPr lang="en-US" dirty="0" smtClean="0"/>
              <a:t>A process block is a sequence of program one of statement of the block is executed, then all statements. It is a sequence of statements such that if any statement there of are executed. </a:t>
            </a:r>
          </a:p>
          <a:p>
            <a:pPr marL="514350" indent="-514350" algn="just"/>
            <a:r>
              <a:rPr lang="en-US" dirty="0" smtClean="0"/>
              <a:t>Formally, a process block is a piece of straight line code of one statement or hundreds of statements. A process has one entry and one exit.</a:t>
            </a:r>
          </a:p>
          <a:p>
            <a:pPr marL="514350" indent="-514350" algn="just"/>
            <a:r>
              <a:rPr lang="en-US" dirty="0" smtClean="0"/>
              <a:t>It can consist of a single statement or instruction, a sequence of statements or instructions, a single entry/exit subroutine, a macro or function call, or a sequence of these.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buNone/>
            </a:pPr>
            <a:r>
              <a:rPr lang="en-US" b="1" dirty="0" smtClean="0"/>
              <a:t>2. Decisions</a:t>
            </a:r>
            <a:r>
              <a:rPr lang="en-US" dirty="0" smtClean="0"/>
              <a:t>:  Machine language conditional branch and conditional skip instructions are examples of decisions. Most of the decisions are two-way but some are three way branches in control flow.</a:t>
            </a:r>
          </a:p>
          <a:p>
            <a:pPr>
              <a:buNone/>
            </a:pPr>
            <a:r>
              <a:rPr lang="en-US" dirty="0" smtClean="0"/>
              <a:t> </a:t>
            </a:r>
            <a:r>
              <a:rPr lang="en-US" b="1" dirty="0" smtClean="0"/>
              <a:t>3. Case Statements: </a:t>
            </a:r>
            <a:r>
              <a:rPr lang="en-US" dirty="0" smtClean="0"/>
              <a:t>A case statement is a multi-way branch or decisions.  Ex: case statement are a jump table in assembly language, and the PASCAL case statement. </a:t>
            </a:r>
          </a:p>
          <a:p>
            <a:pPr>
              <a:buNone/>
            </a:pPr>
            <a:r>
              <a:rPr lang="en-US" dirty="0" smtClean="0"/>
              <a:t>     From the point of view of test design, there are no differences between Decisions and Case Statements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990600"/>
            <a:ext cx="8438345" cy="5867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410200"/>
          </a:xfrm>
        </p:spPr>
        <p:txBody>
          <a:bodyPr/>
          <a:lstStyle/>
          <a:p>
            <a:pPr>
              <a:buNone/>
            </a:pPr>
            <a:r>
              <a:rPr lang="en-US" b="1" dirty="0" smtClean="0"/>
              <a:t>Control Flow Graphs Vs Flowcharts: </a:t>
            </a:r>
          </a:p>
          <a:p>
            <a:r>
              <a:rPr lang="en-US" dirty="0" smtClean="0"/>
              <a:t> A program's flow chart resembles a control flow graph.</a:t>
            </a:r>
          </a:p>
          <a:p>
            <a:r>
              <a:rPr lang="en-US" dirty="0" smtClean="0"/>
              <a:t>  In flow graphs, we don't show the details of what is in a process block. </a:t>
            </a:r>
          </a:p>
          <a:p>
            <a:r>
              <a:rPr lang="en-US" dirty="0" smtClean="0"/>
              <a:t> In flow charts every part of the process block is drawn. </a:t>
            </a:r>
          </a:p>
          <a:p>
            <a:r>
              <a:rPr lang="en-US" dirty="0" smtClean="0"/>
              <a:t>The flowchart focuses on process steps, where as the flow graph focuses on control flow of the program. </a:t>
            </a:r>
          </a:p>
          <a:p>
            <a:r>
              <a:rPr lang="en-US" dirty="0" smtClean="0"/>
              <a:t>The act of drawing a control flow graph is a useful tool that can help us clarify the control flow and data flow issues.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Flow graph:</a:t>
            </a:r>
            <a:endParaRPr lang="en-US" dirty="0"/>
          </a:p>
        </p:txBody>
      </p:sp>
      <p:pic>
        <p:nvPicPr>
          <p:cNvPr id="2050" name="Picture 2" descr="C:\Users\MRCET\Desktop\example-flow-chart-graph.png"/>
          <p:cNvPicPr>
            <a:picLocks noGrp="1" noChangeAspect="1" noChangeArrowheads="1"/>
          </p:cNvPicPr>
          <p:nvPr>
            <p:ph idx="1"/>
          </p:nvPr>
        </p:nvPicPr>
        <p:blipFill>
          <a:blip r:embed="rId2"/>
          <a:srcRect/>
          <a:stretch>
            <a:fillRect/>
          </a:stretch>
        </p:blipFill>
        <p:spPr bwMode="auto">
          <a:xfrm>
            <a:off x="304800" y="1981200"/>
            <a:ext cx="4597067" cy="4389437"/>
          </a:xfrm>
          <a:prstGeom prst="rect">
            <a:avLst/>
          </a:prstGeom>
          <a:noFill/>
        </p:spPr>
      </p:pic>
      <p:pic>
        <p:nvPicPr>
          <p:cNvPr id="2051" name="Picture 3" descr="C:\Users\MRCET\Desktop\FlowGraph-Sequence.jpg"/>
          <p:cNvPicPr>
            <a:picLocks noChangeAspect="1" noChangeArrowheads="1"/>
          </p:cNvPicPr>
          <p:nvPr/>
        </p:nvPicPr>
        <p:blipFill>
          <a:blip r:embed="rId3"/>
          <a:srcRect/>
          <a:stretch>
            <a:fillRect/>
          </a:stretch>
        </p:blipFill>
        <p:spPr bwMode="auto">
          <a:xfrm>
            <a:off x="5257800" y="2286000"/>
            <a:ext cx="2057400" cy="2286000"/>
          </a:xfrm>
          <a:prstGeom prst="rect">
            <a:avLst/>
          </a:prstGeom>
          <a:noFill/>
        </p:spPr>
      </p:pic>
      <p:pic>
        <p:nvPicPr>
          <p:cNvPr id="2052" name="Picture 4" descr="C:\Users\MRCET\Desktop\FlowGraph-While.jpg"/>
          <p:cNvPicPr>
            <a:picLocks noChangeAspect="1" noChangeArrowheads="1"/>
          </p:cNvPicPr>
          <p:nvPr/>
        </p:nvPicPr>
        <p:blipFill>
          <a:blip r:embed="rId4"/>
          <a:srcRect/>
          <a:stretch>
            <a:fillRect/>
          </a:stretch>
        </p:blipFill>
        <p:spPr bwMode="auto">
          <a:xfrm>
            <a:off x="6553200" y="1905000"/>
            <a:ext cx="2590800" cy="3962400"/>
          </a:xfrm>
          <a:prstGeom prst="rect">
            <a:avLst/>
          </a:prstGeom>
          <a:noFill/>
        </p:spPr>
      </p:pic>
      <p:sp>
        <p:nvSpPr>
          <p:cNvPr id="7" name="TextBox 6"/>
          <p:cNvSpPr txBox="1"/>
          <p:nvPr/>
        </p:nvSpPr>
        <p:spPr>
          <a:xfrm>
            <a:off x="5638800" y="5715000"/>
            <a:ext cx="3276600" cy="369332"/>
          </a:xfrm>
          <a:prstGeom prst="rect">
            <a:avLst/>
          </a:prstGeom>
          <a:noFill/>
        </p:spPr>
        <p:txBody>
          <a:bodyPr wrap="square" rtlCol="0">
            <a:spAutoFit/>
          </a:bodyPr>
          <a:lstStyle/>
          <a:p>
            <a:r>
              <a:rPr lang="en-US" dirty="0" smtClean="0"/>
              <a:t>node              while loop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715000"/>
          </a:xfrm>
        </p:spPr>
        <p:txBody>
          <a:bodyPr>
            <a:normAutofit/>
          </a:bodyPr>
          <a:lstStyle/>
          <a:p>
            <a:pPr algn="just"/>
            <a:r>
              <a:rPr lang="en-US" sz="2400" dirty="0" smtClean="0">
                <a:latin typeface="Times New Roman" pitchFamily="18" charset="0"/>
                <a:cs typeface="Times New Roman" pitchFamily="18" charset="0"/>
              </a:rPr>
              <a:t>Pick enough paths to assure that every source statement has been executed at least once.  </a:t>
            </a:r>
          </a:p>
          <a:p>
            <a:pPr algn="just"/>
            <a:r>
              <a:rPr lang="en-US" sz="2400" dirty="0" smtClean="0">
                <a:latin typeface="Times New Roman" pitchFamily="18" charset="0"/>
                <a:cs typeface="Times New Roman" pitchFamily="18" charset="0"/>
              </a:rPr>
              <a:t>Path testing techniques are the oldest of all structural test techniques. It requires complete knowledge of the program's structure. </a:t>
            </a:r>
          </a:p>
          <a:p>
            <a:pPr algn="just"/>
            <a:r>
              <a:rPr lang="en-US" sz="2400" dirty="0" smtClean="0">
                <a:latin typeface="Times New Roman" pitchFamily="18" charset="0"/>
                <a:cs typeface="Times New Roman" pitchFamily="18" charset="0"/>
              </a:rPr>
              <a:t> It is most often used by programmers to unit test their own code. </a:t>
            </a:r>
          </a:p>
          <a:p>
            <a:pPr algn="just">
              <a:buNone/>
            </a:pPr>
            <a:r>
              <a:rPr lang="en-US" sz="2400" b="1" dirty="0" smtClean="0">
                <a:latin typeface="Times New Roman" pitchFamily="18" charset="0"/>
                <a:cs typeface="Times New Roman" pitchFamily="18" charset="0"/>
              </a:rPr>
              <a:t>Bug Assumption: </a:t>
            </a:r>
            <a:r>
              <a:rPr lang="en-US" sz="2400" dirty="0" smtClean="0">
                <a:latin typeface="Times New Roman" pitchFamily="18" charset="0"/>
                <a:cs typeface="Times New Roman" pitchFamily="18" charset="0"/>
              </a:rPr>
              <a:t>The bug assumption for the path testing strategies is that something has gone wrong with the software that makes it take a different path than intended. </a:t>
            </a:r>
          </a:p>
          <a:p>
            <a:pPr algn="just"/>
            <a:r>
              <a:rPr lang="en-US" sz="2400" dirty="0" smtClean="0">
                <a:latin typeface="Times New Roman" pitchFamily="18" charset="0"/>
                <a:cs typeface="Times New Roman" pitchFamily="18" charset="0"/>
              </a:rPr>
              <a:t>As an example "GOTO X" where "GOTO Y" had been intended.  Structured programming languages prevent many of the bugs</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486400"/>
          </a:xfrm>
        </p:spPr>
        <p:txBody>
          <a:bodyPr>
            <a:normAutofit fontScale="92500" lnSpcReduction="10000"/>
          </a:bodyPr>
          <a:lstStyle/>
          <a:p>
            <a:pPr>
              <a:buNone/>
            </a:pPr>
            <a:r>
              <a:rPr lang="en-US" b="1" dirty="0" smtClean="0"/>
              <a:t> Notational Evolution:</a:t>
            </a:r>
          </a:p>
          <a:p>
            <a:r>
              <a:rPr lang="en-US" dirty="0" smtClean="0">
                <a:latin typeface="Times New Roman" pitchFamily="18" charset="0"/>
                <a:cs typeface="Times New Roman" pitchFamily="18" charset="0"/>
              </a:rPr>
              <a:t> The control flow graph is simplified representation of the program's structure. The notation changes made in creation of control flow graphs: </a:t>
            </a:r>
          </a:p>
          <a:p>
            <a:r>
              <a:rPr lang="en-US" dirty="0" smtClean="0">
                <a:latin typeface="Times New Roman" pitchFamily="18" charset="0"/>
                <a:cs typeface="Times New Roman" pitchFamily="18" charset="0"/>
              </a:rPr>
              <a:t> The process boxes weren't really needed. There is an implied process on every line joining junctions and decisions. </a:t>
            </a:r>
          </a:p>
          <a:p>
            <a:r>
              <a:rPr lang="en-US" dirty="0" smtClean="0">
                <a:latin typeface="Times New Roman" pitchFamily="18" charset="0"/>
                <a:cs typeface="Times New Roman" pitchFamily="18" charset="0"/>
              </a:rPr>
              <a:t> We don't need to know the specifics of the decisions, just the fact that there is a branch. </a:t>
            </a:r>
          </a:p>
          <a:p>
            <a:r>
              <a:rPr lang="en-US" dirty="0" smtClean="0">
                <a:latin typeface="Times New Roman" pitchFamily="18" charset="0"/>
                <a:cs typeface="Times New Roman" pitchFamily="18" charset="0"/>
              </a:rPr>
              <a:t>The specific target label names aren't important-just the fact that they exist. So we can replace them by simple numbers. </a:t>
            </a:r>
          </a:p>
          <a:p>
            <a:r>
              <a:rPr lang="en-US" dirty="0" smtClean="0">
                <a:latin typeface="Times New Roman" pitchFamily="18" charset="0"/>
                <a:cs typeface="Times New Roman" pitchFamily="18" charset="0"/>
              </a:rPr>
              <a:t> To understand this, we will go through an example (Figure 2.2) written in a FORTRAN like programming language called Programming Design Language (PDL). The program's corresponding flowchart (Figure 2.3) and flow graph (Figure 2.4) were also provided below for better understanding. </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077200" cy="5562600"/>
          </a:xfrm>
        </p:spPr>
        <p:txBody>
          <a:bodyPr/>
          <a:lstStyle/>
          <a:p>
            <a:r>
              <a:rPr lang="en-US" dirty="0" smtClean="0">
                <a:latin typeface="Times New Roman" pitchFamily="18" charset="0"/>
                <a:cs typeface="Times New Roman" pitchFamily="18" charset="0"/>
              </a:rPr>
              <a:t>To understand this, we will go through an example (Figure 2.2) written in a FORTRAN like programming language called </a:t>
            </a:r>
            <a:r>
              <a:rPr lang="en-US" b="1" dirty="0" smtClean="0">
                <a:latin typeface="Times New Roman" pitchFamily="18" charset="0"/>
                <a:cs typeface="Times New Roman" pitchFamily="18" charset="0"/>
              </a:rPr>
              <a:t>Programming Design Language (PDL). </a:t>
            </a:r>
            <a:r>
              <a:rPr lang="en-US" dirty="0" smtClean="0">
                <a:latin typeface="Times New Roman" pitchFamily="18" charset="0"/>
                <a:cs typeface="Times New Roman" pitchFamily="18" charset="0"/>
              </a:rPr>
              <a:t>The program's corresponding flowchart (Figure 2.3) and flow graph (Figure 2.4) were also provided below for better understanding.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486400"/>
          </a:xfrm>
        </p:spPr>
        <p:txBody>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ex:written</a:t>
            </a:r>
            <a:r>
              <a:rPr lang="en-US" dirty="0" smtClean="0">
                <a:latin typeface="Times New Roman" pitchFamily="18" charset="0"/>
                <a:cs typeface="Times New Roman" pitchFamily="18" charset="0"/>
              </a:rPr>
              <a:t> in a FORTRAN like programming language called Programming Design Language (PDL)</a:t>
            </a:r>
            <a:endParaRPr lang="en-US" dirty="0"/>
          </a:p>
        </p:txBody>
      </p:sp>
      <p:pic>
        <p:nvPicPr>
          <p:cNvPr id="4" name="Picture 2"/>
          <p:cNvPicPr>
            <a:picLocks noChangeAspect="1" noChangeArrowheads="1"/>
          </p:cNvPicPr>
          <p:nvPr/>
        </p:nvPicPr>
        <p:blipFill>
          <a:blip r:embed="rId2"/>
          <a:srcRect/>
          <a:stretch>
            <a:fillRect/>
          </a:stretch>
        </p:blipFill>
        <p:spPr bwMode="auto">
          <a:xfrm>
            <a:off x="990600" y="1752600"/>
            <a:ext cx="6760513" cy="4876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8229600" cy="362712"/>
          </a:xfrm>
        </p:spPr>
        <p:txBody>
          <a:bodyPr>
            <a:normAutofit fontScale="90000"/>
          </a:bodyPr>
          <a:lstStyle/>
          <a:p>
            <a:r>
              <a:rPr lang="en-US" sz="2400" dirty="0" smtClean="0">
                <a:latin typeface="Times New Roman" pitchFamily="18" charset="0"/>
                <a:cs typeface="Times New Roman" pitchFamily="18" charset="0"/>
              </a:rPr>
              <a:t>The program's corresponding flowchart</a:t>
            </a:r>
            <a:endParaRPr lang="en-US" sz="2400" dirty="0"/>
          </a:p>
        </p:txBody>
      </p:sp>
      <p:pic>
        <p:nvPicPr>
          <p:cNvPr id="4" name="Picture 2"/>
          <p:cNvPicPr>
            <a:picLocks noGrp="1" noChangeAspect="1" noChangeArrowheads="1"/>
          </p:cNvPicPr>
          <p:nvPr>
            <p:ph idx="1"/>
          </p:nvPr>
        </p:nvPicPr>
        <p:blipFill>
          <a:blip r:embed="rId2"/>
          <a:srcRect/>
          <a:stretch>
            <a:fillRect/>
          </a:stretch>
        </p:blipFill>
        <p:spPr bwMode="auto">
          <a:xfrm>
            <a:off x="381000" y="1295400"/>
            <a:ext cx="8305800" cy="5334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Representation:</a:t>
            </a:r>
          </a:p>
          <a:p>
            <a:r>
              <a:rPr lang="en-US" dirty="0" smtClean="0"/>
              <a:t>Process block/statement: square box</a:t>
            </a:r>
          </a:p>
          <a:p>
            <a:r>
              <a:rPr lang="en-US" dirty="0" smtClean="0"/>
              <a:t>Junction: circle</a:t>
            </a:r>
          </a:p>
          <a:p>
            <a:r>
              <a:rPr lang="en-US" dirty="0" smtClean="0"/>
              <a:t>loop?/loop:rambos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8229600" cy="304800"/>
          </a:xfrm>
        </p:spPr>
        <p:txBody>
          <a:bodyPr>
            <a:noAutofit/>
          </a:bodyPr>
          <a:lstStyle/>
          <a:p>
            <a:r>
              <a:rPr lang="en-US" sz="2400" dirty="0" smtClean="0">
                <a:latin typeface="Times New Roman" pitchFamily="18" charset="0"/>
                <a:cs typeface="Times New Roman" pitchFamily="18" charset="0"/>
              </a:rPr>
              <a:t>Simplified flow graph</a:t>
            </a:r>
            <a:endParaRPr lang="en-US" sz="2400" dirty="0"/>
          </a:p>
        </p:txBody>
      </p:sp>
      <p:pic>
        <p:nvPicPr>
          <p:cNvPr id="4098" name="Picture 2"/>
          <p:cNvPicPr>
            <a:picLocks noGrp="1" noChangeAspect="1" noChangeArrowheads="1"/>
          </p:cNvPicPr>
          <p:nvPr>
            <p:ph idx="1"/>
          </p:nvPr>
        </p:nvPicPr>
        <p:blipFill>
          <a:blip r:embed="rId2"/>
          <a:srcRect/>
          <a:stretch>
            <a:fillRect/>
          </a:stretch>
        </p:blipFill>
        <p:spPr bwMode="auto">
          <a:xfrm>
            <a:off x="609600" y="1600200"/>
            <a:ext cx="7543800" cy="4724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34000"/>
          </a:xfrm>
        </p:spPr>
        <p:txBody>
          <a:bodyPr>
            <a:normAutofit/>
          </a:bodyPr>
          <a:lstStyle/>
          <a:p>
            <a:pPr algn="just">
              <a:buNone/>
            </a:pPr>
            <a:r>
              <a:rPr lang="en-US" b="1" dirty="0" smtClean="0"/>
              <a:t>PATH TESTING - PATHS, NODES AND LINKS: </a:t>
            </a:r>
          </a:p>
          <a:p>
            <a:pPr algn="just"/>
            <a:r>
              <a:rPr lang="en-US" b="1" dirty="0" smtClean="0"/>
              <a:t> </a:t>
            </a:r>
            <a:r>
              <a:rPr lang="en-US" sz="2400" b="1" dirty="0" smtClean="0">
                <a:latin typeface="Times New Roman" pitchFamily="18" charset="0"/>
                <a:cs typeface="Times New Roman" pitchFamily="18" charset="0"/>
              </a:rPr>
              <a:t>Path: </a:t>
            </a:r>
            <a:r>
              <a:rPr lang="en-US" sz="2400" dirty="0" smtClean="0">
                <a:latin typeface="Times New Roman" pitchFamily="18" charset="0"/>
                <a:cs typeface="Times New Roman" pitchFamily="18" charset="0"/>
              </a:rPr>
              <a:t>A path is a sequence of instructions or statements that starts at an entry, junction, or decision and ends at another, or possibly the same junction, decision, or exit. </a:t>
            </a:r>
          </a:p>
          <a:p>
            <a:pPr algn="just"/>
            <a:r>
              <a:rPr lang="en-US" sz="2400" dirty="0" smtClean="0">
                <a:latin typeface="Times New Roman" pitchFamily="18" charset="0"/>
                <a:cs typeface="Times New Roman" pitchFamily="18" charset="0"/>
              </a:rPr>
              <a:t>A path may go through several junctions, processes, or decisions, one or more times.  </a:t>
            </a:r>
          </a:p>
          <a:p>
            <a:pPr algn="just"/>
            <a:r>
              <a:rPr lang="en-US" sz="2400" dirty="0" smtClean="0">
                <a:latin typeface="Times New Roman" pitchFamily="18" charset="0"/>
                <a:cs typeface="Times New Roman" pitchFamily="18" charset="0"/>
              </a:rPr>
              <a:t>Paths consist of segments.  The segment is a link - a single process that lies between two nodes. </a:t>
            </a:r>
          </a:p>
          <a:p>
            <a:pPr algn="just"/>
            <a:r>
              <a:rPr lang="en-US" sz="2400" dirty="0" smtClean="0">
                <a:latin typeface="Times New Roman" pitchFamily="18" charset="0"/>
                <a:cs typeface="Times New Roman" pitchFamily="18" charset="0"/>
              </a:rPr>
              <a:t>The length of path measured by the number of links in it and not by the number of the instructions or statements executed along that path. </a:t>
            </a:r>
          </a:p>
          <a:p>
            <a:pPr algn="just"/>
            <a:r>
              <a:rPr lang="en-US" sz="2400" dirty="0" smtClean="0">
                <a:latin typeface="Times New Roman" pitchFamily="18" charset="0"/>
                <a:cs typeface="Times New Roman" pitchFamily="18" charset="0"/>
              </a:rPr>
              <a:t>The name of a path is the name of the nodes along the path</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2438400"/>
          </a:xfrm>
        </p:spPr>
        <p:txBody>
          <a:bodyPr>
            <a:normAutofit fontScale="90000"/>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FUNDAMENTAL PATH SELECTION CRITERIA:</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 </a:t>
            </a:r>
            <a:r>
              <a:rPr lang="en-US" sz="2200" dirty="0" smtClean="0">
                <a:solidFill>
                  <a:schemeClr val="tx1"/>
                </a:solidFill>
                <a:latin typeface="Times New Roman" pitchFamily="18" charset="0"/>
                <a:cs typeface="Times New Roman" pitchFamily="18" charset="0"/>
              </a:rPr>
              <a:t>Defining complete testing:</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2. Exercise every path from entry to exit.</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3. Exercise every statement or instruction at least once.</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4. Exercise every branch and case statement, In each direction at least once. If prescription 1 is followed then 2 and 3 are automatically followed.</a:t>
            </a:r>
            <a:r>
              <a:rPr lang="en-US" dirty="0" smtClean="0">
                <a:solidFill>
                  <a:schemeClr val="tx1"/>
                </a:solidFill>
              </a:rPr>
              <a:t/>
            </a:r>
            <a:br>
              <a:rPr lang="en-US" dirty="0" smtClean="0">
                <a:solidFill>
                  <a:schemeClr val="tx1"/>
                </a:solidFill>
              </a:rPr>
            </a:br>
            <a:endParaRPr lang="en-US" dirty="0">
              <a:solidFill>
                <a:schemeClr val="tx1"/>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609600" y="3352800"/>
            <a:ext cx="8305800" cy="2895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lgn="just"/>
            <a:r>
              <a:rPr lang="en-US" dirty="0" smtClean="0"/>
              <a:t>For X negative, the output is X+A, while for X greater than or equal to zero, the output is X+2A.</a:t>
            </a:r>
          </a:p>
          <a:p>
            <a:pPr algn="just"/>
            <a:endParaRPr lang="en-US" dirty="0" smtClean="0"/>
          </a:p>
          <a:p>
            <a:pPr algn="just"/>
            <a:r>
              <a:rPr lang="en-US" dirty="0" smtClean="0"/>
              <a:t>A negative value produces the correct answer.</a:t>
            </a:r>
          </a:p>
          <a:p>
            <a:pPr algn="just"/>
            <a:r>
              <a:rPr lang="en-US" dirty="0" smtClean="0"/>
              <a:t>Every statement can be executed, but if the test cases do not force each branch to be taken, the bug can remain hidden.</a:t>
            </a:r>
          </a:p>
          <a:p>
            <a:pPr algn="just"/>
            <a:r>
              <a:rPr lang="en-US" dirty="0" smtClean="0"/>
              <a:t>The next example uses a test based on executing each branch but does not force the execution of all statements: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53400" cy="5410200"/>
          </a:xfrm>
        </p:spPr>
        <p:txBody>
          <a:bodyPr>
            <a:normAutofit/>
          </a:bodyPr>
          <a:lstStyle/>
          <a:p>
            <a:pPr>
              <a:buNone/>
            </a:pPr>
            <a:r>
              <a:rPr lang="en-US" b="1" dirty="0" smtClean="0"/>
              <a:t>PATH TESTING CRITERIA: </a:t>
            </a:r>
          </a:p>
          <a:p>
            <a:pPr>
              <a:buNone/>
            </a:pPr>
            <a:r>
              <a:rPr lang="en-US" dirty="0" smtClean="0"/>
              <a:t> </a:t>
            </a:r>
            <a:r>
              <a:rPr lang="en-US" sz="2400" dirty="0" smtClean="0">
                <a:latin typeface="Times New Roman" pitchFamily="18" charset="0"/>
                <a:cs typeface="Times New Roman" pitchFamily="18" charset="0"/>
              </a:rPr>
              <a:t>    Any testing strategy based on paths must at least both exercise every instruction and take branches in all directions. A set of tests that does this is not complete in an absolute sense, but it is complete in the sense that any thing less must leave something untested. </a:t>
            </a:r>
          </a:p>
          <a:p>
            <a:pPr marL="514350" indent="-514350">
              <a:buAutoNum type="romanLcPeriod"/>
            </a:pPr>
            <a:r>
              <a:rPr lang="en-US" sz="2400" dirty="0" smtClean="0">
                <a:latin typeface="Times New Roman" pitchFamily="18" charset="0"/>
                <a:cs typeface="Times New Roman" pitchFamily="18" charset="0"/>
              </a:rPr>
              <a:t>Path Testing (Pinf): </a:t>
            </a:r>
          </a:p>
          <a:p>
            <a:pPr marL="514350" indent="-514350">
              <a:buNone/>
            </a:pPr>
            <a:r>
              <a:rPr lang="en-US" sz="2400" dirty="0" smtClean="0">
                <a:latin typeface="Times New Roman" pitchFamily="18" charset="0"/>
                <a:cs typeface="Times New Roman" pitchFamily="18" charset="0"/>
              </a:rPr>
              <a:t>      1. Execute all possible control flow paths through the program.</a:t>
            </a:r>
          </a:p>
          <a:p>
            <a:pPr marL="514350" indent="-514350">
              <a:buNone/>
            </a:pPr>
            <a:r>
              <a:rPr lang="en-US" sz="2400" dirty="0" smtClean="0">
                <a:latin typeface="Times New Roman" pitchFamily="18" charset="0"/>
                <a:cs typeface="Times New Roman" pitchFamily="18" charset="0"/>
              </a:rPr>
              <a:t>       2. If we achieve this prescription, we are said to have achieved 100% path coverage. This is the strongest criterion in the path testing strategy family: it is generally impossible to achieve. </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Times New Roman" pitchFamily="18" charset="0"/>
                <a:cs typeface="Times New Roman" pitchFamily="18" charset="0"/>
              </a:rPr>
              <a:t>Path testing</a:t>
            </a:r>
            <a:endParaRPr lang="en-US" dirty="0"/>
          </a:p>
        </p:txBody>
      </p:sp>
      <p:pic>
        <p:nvPicPr>
          <p:cNvPr id="4" name="Picture 2" descr="C:\Users\MRCET\Desktop\pathtesting.jpg"/>
          <p:cNvPicPr>
            <a:picLocks noGrp="1" noChangeAspect="1" noChangeArrowheads="1"/>
          </p:cNvPicPr>
          <p:nvPr>
            <p:ph idx="1"/>
          </p:nvPr>
        </p:nvPicPr>
        <p:blipFill>
          <a:blip r:embed="rId2"/>
          <a:srcRect/>
          <a:stretch>
            <a:fillRect/>
          </a:stretch>
        </p:blipFill>
        <p:spPr bwMode="auto">
          <a:xfrm>
            <a:off x="1295400" y="2133600"/>
            <a:ext cx="5486400" cy="36576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buNone/>
            </a:pPr>
            <a:r>
              <a:rPr lang="en-US" sz="2400" b="1" dirty="0" smtClean="0">
                <a:latin typeface="Times New Roman" pitchFamily="18" charset="0"/>
                <a:cs typeface="Times New Roman" pitchFamily="18" charset="0"/>
              </a:rPr>
              <a:t>ii. Statement Testing (P1): </a:t>
            </a:r>
          </a:p>
          <a:p>
            <a:pPr>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 Execute all statements in the program at least once under some test. If we do enough tests to achieve this, we are said to have achieved 100% statement coverage.</a:t>
            </a:r>
          </a:p>
          <a:p>
            <a:pPr>
              <a:buNone/>
            </a:pPr>
            <a:r>
              <a:rPr lang="en-US" sz="2400" dirty="0" smtClean="0">
                <a:latin typeface="Times New Roman" pitchFamily="18" charset="0"/>
                <a:cs typeface="Times New Roman" pitchFamily="18" charset="0"/>
              </a:rPr>
              <a:t> 2. An alternate equivalent characterization is to say that we have achieved 100% node coverage. We denote this by C1. </a:t>
            </a:r>
          </a:p>
          <a:p>
            <a:pPr>
              <a:buNone/>
            </a:pPr>
            <a:r>
              <a:rPr lang="en-US" sz="2400" b="1" dirty="0" smtClean="0">
                <a:latin typeface="Times New Roman" pitchFamily="18" charset="0"/>
                <a:cs typeface="Times New Roman" pitchFamily="18" charset="0"/>
              </a:rPr>
              <a:t>iii. Branch Testing (P2): </a:t>
            </a:r>
          </a:p>
          <a:p>
            <a:pPr marL="457200" indent="-457200">
              <a:buAutoNum type="arabicPeriod"/>
            </a:pPr>
            <a:r>
              <a:rPr lang="en-US" sz="2400" dirty="0" smtClean="0">
                <a:latin typeface="Times New Roman" pitchFamily="18" charset="0"/>
                <a:cs typeface="Times New Roman" pitchFamily="18" charset="0"/>
              </a:rPr>
              <a:t>Execute enough tests to assure that every branch alternative has been exercised at least once under some test.</a:t>
            </a:r>
          </a:p>
          <a:p>
            <a:pPr marL="457200" indent="-457200">
              <a:buAutoNum type="arabicPeriod"/>
            </a:pPr>
            <a:r>
              <a:rPr lang="en-US" sz="2400" dirty="0" smtClean="0">
                <a:latin typeface="Times New Roman" pitchFamily="18" charset="0"/>
                <a:cs typeface="Times New Roman" pitchFamily="18" charset="0"/>
              </a:rPr>
              <a:t>An alternative characterization is to say that we have achieved 100% link coverage. </a:t>
            </a:r>
          </a:p>
          <a:p>
            <a:pPr marL="457200" indent="-457200">
              <a:buAutoNum type="arabicPeriod"/>
            </a:pPr>
            <a:r>
              <a:rPr lang="en-US" sz="2400" dirty="0" smtClean="0">
                <a:latin typeface="Times New Roman" pitchFamily="18" charset="0"/>
                <a:cs typeface="Times New Roman" pitchFamily="18" charset="0"/>
              </a:rPr>
              <a:t>For structured software, branch testing and therefore branch coverage strictly includes statement coverage. </a:t>
            </a:r>
          </a:p>
          <a:p>
            <a:pPr marL="457200" indent="-457200">
              <a:buAutoNum type="arabicPeriod"/>
            </a:pPr>
            <a:r>
              <a:rPr lang="en-US" sz="2400" dirty="0" smtClean="0">
                <a:latin typeface="Times New Roman" pitchFamily="18" charset="0"/>
                <a:cs typeface="Times New Roman" pitchFamily="18" charset="0"/>
              </a:rPr>
              <a:t>We denote branch coverage by C2.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400" dirty="0" smtClean="0">
                <a:latin typeface="Times New Roman" pitchFamily="18" charset="0"/>
                <a:cs typeface="Times New Roman" pitchFamily="18" charset="0"/>
              </a:rPr>
              <a:t>Which paths to be tested?</a:t>
            </a:r>
          </a:p>
          <a:p>
            <a:pPr>
              <a:buNone/>
            </a:pPr>
            <a:r>
              <a:rPr lang="en-US" sz="2400" dirty="0" smtClean="0">
                <a:latin typeface="Times New Roman" pitchFamily="18" charset="0"/>
                <a:cs typeface="Times New Roman" pitchFamily="18" charset="0"/>
              </a:rPr>
              <a:t>  You must pick enough paths to achieve C1+C2. The question of what is the fewest number of such paths is interesting to the designer of test tools that help automate the path testing, but it is not crucial to the pragmatic (practical) design of tests. It is better to make many simple paths than a few complicated paths. </a:t>
            </a:r>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524000"/>
          </a:xfrm>
        </p:spPr>
        <p:txBody>
          <a:bodyPr>
            <a:noAutofit/>
          </a:bodyPr>
          <a:lstStyle/>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Which paths to be tested?</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You must pick enough paths to achieve C1+C2. The question of what is the fewest number of such paths is interesting to the designer of test tools that help automate the path testing, but it is not crucial to the pragmatic (practical) design of tests. It is better to make many simple paths than a few complicated paths. </a:t>
            </a:r>
            <a:endParaRPr lang="en-US" sz="2000" dirty="0">
              <a:solidFill>
                <a:schemeClr val="tx1"/>
              </a:solidFill>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228600" y="2438400"/>
            <a:ext cx="7848600" cy="4254381"/>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7345" y="990600"/>
            <a:ext cx="8705655" cy="5867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Mahendar\STM\Path testing.jpg"/>
          <p:cNvPicPr>
            <a:picLocks noGrp="1" noChangeAspect="1" noChangeArrowheads="1"/>
          </p:cNvPicPr>
          <p:nvPr>
            <p:ph idx="1"/>
          </p:nvPr>
        </p:nvPicPr>
        <p:blipFill>
          <a:blip r:embed="rId2"/>
          <a:srcRect/>
          <a:stretch>
            <a:fillRect/>
          </a:stretch>
        </p:blipFill>
        <p:spPr bwMode="auto">
          <a:xfrm>
            <a:off x="304800" y="1516329"/>
            <a:ext cx="8382000" cy="3825342"/>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77200" cy="5334000"/>
          </a:xfrm>
        </p:spPr>
        <p:txBody>
          <a:bodyPr>
            <a:noAutofit/>
          </a:bodyPr>
          <a:lstStyle/>
          <a:p>
            <a:pPr>
              <a:buNone/>
            </a:pPr>
            <a:r>
              <a:rPr lang="en-US" sz="2000" b="1" dirty="0" smtClean="0">
                <a:latin typeface="Times New Roman" pitchFamily="18" charset="0"/>
                <a:cs typeface="Times New Roman" pitchFamily="18" charset="0"/>
              </a:rPr>
              <a:t>LOOPS:  Cases for a single loop</a:t>
            </a:r>
          </a:p>
          <a:p>
            <a:pPr>
              <a:buNone/>
            </a:pPr>
            <a:r>
              <a:rPr lang="en-US" sz="2000" b="1" dirty="0" smtClean="0">
                <a:latin typeface="Times New Roman" pitchFamily="18" charset="0"/>
                <a:cs typeface="Times New Roman" pitchFamily="18" charset="0"/>
              </a:rPr>
              <a:t>CASE 1: </a:t>
            </a:r>
            <a:r>
              <a:rPr lang="en-US" sz="2000" dirty="0" smtClean="0">
                <a:latin typeface="Times New Roman" pitchFamily="18" charset="0"/>
                <a:cs typeface="Times New Roman" pitchFamily="18" charset="0"/>
              </a:rPr>
              <a:t>Single loop, Zero minimum, N maximum, No excluded values </a:t>
            </a:r>
          </a:p>
          <a:p>
            <a:pPr marL="457200" indent="-457200">
              <a:buAutoNum type="arabicPeriod"/>
            </a:pPr>
            <a:r>
              <a:rPr lang="en-US" sz="2000" dirty="0" smtClean="0">
                <a:latin typeface="Times New Roman" pitchFamily="18" charset="0"/>
                <a:cs typeface="Times New Roman" pitchFamily="18" charset="0"/>
              </a:rPr>
              <a:t>Try bypassing the loop (zero iterations). If you can't, you either have a bug, or zero is not the minimum and you have the wrong case. </a:t>
            </a:r>
          </a:p>
          <a:p>
            <a:pPr marL="457200" indent="-457200">
              <a:buAutoNum type="arabicPeriod"/>
            </a:pPr>
            <a:r>
              <a:rPr lang="en-US" sz="2000" dirty="0" smtClean="0">
                <a:latin typeface="Times New Roman" pitchFamily="18" charset="0"/>
                <a:cs typeface="Times New Roman" pitchFamily="18" charset="0"/>
              </a:rPr>
              <a:t> Could the loop-control variable be negative? Could it appear to specify a negative number of iterations? What happens to such a value?</a:t>
            </a:r>
          </a:p>
          <a:p>
            <a:pPr marL="457200" indent="-457200">
              <a:buAutoNum type="arabicPeriod"/>
            </a:pPr>
            <a:r>
              <a:rPr lang="en-US" sz="2000" dirty="0" smtClean="0">
                <a:latin typeface="Times New Roman" pitchFamily="18" charset="0"/>
                <a:cs typeface="Times New Roman" pitchFamily="18" charset="0"/>
              </a:rPr>
              <a:t>  One pass through the loop.</a:t>
            </a:r>
          </a:p>
          <a:p>
            <a:pPr marL="457200" indent="-457200">
              <a:buAutoNum type="arabicPeriod"/>
            </a:pPr>
            <a:r>
              <a:rPr lang="en-US" sz="2000" dirty="0" smtClean="0">
                <a:latin typeface="Times New Roman" pitchFamily="18" charset="0"/>
                <a:cs typeface="Times New Roman" pitchFamily="18" charset="0"/>
              </a:rPr>
              <a:t>Two passes through the loop. </a:t>
            </a:r>
          </a:p>
          <a:p>
            <a:pPr marL="457200" indent="-457200">
              <a:buAutoNum type="arabicPeriod"/>
            </a:pPr>
            <a:r>
              <a:rPr lang="en-US" sz="2000" dirty="0" smtClean="0">
                <a:latin typeface="Times New Roman" pitchFamily="18" charset="0"/>
                <a:cs typeface="Times New Roman" pitchFamily="18" charset="0"/>
              </a:rPr>
              <a:t>A typical number of iterations, unless covered by a previous test. </a:t>
            </a:r>
          </a:p>
          <a:p>
            <a:pPr marL="457200" indent="-457200">
              <a:buAutoNum type="arabicPeriod"/>
            </a:pPr>
            <a:r>
              <a:rPr lang="en-US" sz="2000" dirty="0" smtClean="0">
                <a:latin typeface="Times New Roman" pitchFamily="18" charset="0"/>
                <a:cs typeface="Times New Roman" pitchFamily="18" charset="0"/>
              </a:rPr>
              <a:t>One less than the maximum number of iterations. </a:t>
            </a:r>
          </a:p>
          <a:p>
            <a:pPr marL="457200" indent="-457200">
              <a:buAutoNum type="arabicPeriod"/>
            </a:pPr>
            <a:r>
              <a:rPr lang="en-US" sz="2000" dirty="0" smtClean="0">
                <a:latin typeface="Times New Roman" pitchFamily="18" charset="0"/>
                <a:cs typeface="Times New Roman" pitchFamily="18" charset="0"/>
              </a:rPr>
              <a:t>The maximum number of iterations. </a:t>
            </a:r>
          </a:p>
          <a:p>
            <a:pPr marL="457200" indent="-457200">
              <a:buAutoNum type="arabicPeriod"/>
            </a:pPr>
            <a:r>
              <a:rPr lang="en-US" sz="2000" dirty="0" smtClean="0">
                <a:latin typeface="Times New Roman" pitchFamily="18" charset="0"/>
                <a:cs typeface="Times New Roman" pitchFamily="18" charset="0"/>
              </a:rPr>
              <a:t>Attempt one more than the maximum number of iterations. What prevents the loop-control variable from having this value? What will happen with this value if it is forced?</a:t>
            </a:r>
            <a:endParaRPr lang="en-US" sz="20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486400"/>
          </a:xfrm>
        </p:spPr>
        <p:txBody>
          <a:bodyPr>
            <a:normAutofit fontScale="92500" lnSpcReduction="10000"/>
          </a:bodyPr>
          <a:lstStyle/>
          <a:p>
            <a:pPr>
              <a:buNone/>
            </a:pPr>
            <a:r>
              <a:rPr lang="en-US" b="1" dirty="0" smtClean="0">
                <a:latin typeface="Times New Roman" pitchFamily="18" charset="0"/>
                <a:cs typeface="Times New Roman" pitchFamily="18" charset="0"/>
              </a:rPr>
              <a:t>Nested Loops: </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number of tests to be performed on nested loops will be the exponent of the tests performed on single loops.</a:t>
            </a:r>
          </a:p>
          <a:p>
            <a:pPr>
              <a:buNone/>
            </a:pPr>
            <a:r>
              <a:rPr lang="en-US" dirty="0" smtClean="0">
                <a:latin typeface="Times New Roman" pitchFamily="18" charset="0"/>
                <a:cs typeface="Times New Roman" pitchFamily="18" charset="0"/>
              </a:rPr>
              <a:t>  1. Start at the inner most loop. Set all the outer loops to their minimum values.</a:t>
            </a:r>
          </a:p>
          <a:p>
            <a:pPr>
              <a:buNone/>
            </a:pPr>
            <a:r>
              <a:rPr lang="en-US" dirty="0" smtClean="0">
                <a:latin typeface="Times New Roman" pitchFamily="18" charset="0"/>
                <a:cs typeface="Times New Roman" pitchFamily="18" charset="0"/>
              </a:rPr>
              <a:t> 2. Test the minimum, minimum+1, typical, maximum-1 , and maximum for the innermost loop, while holding the outer loops at their minimum iteration parameter values. Expand the tests as required for out of range and excluded values. </a:t>
            </a:r>
          </a:p>
          <a:p>
            <a:pPr>
              <a:buNone/>
            </a:pPr>
            <a:r>
              <a:rPr lang="en-US" dirty="0" smtClean="0">
                <a:latin typeface="Times New Roman" pitchFamily="18" charset="0"/>
                <a:cs typeface="Times New Roman" pitchFamily="18" charset="0"/>
              </a:rPr>
              <a:t>3. If you've done the outmost loop, GOTO step 5, else move out one loop and set it up as in step 2 with all other loops set to typical values. </a:t>
            </a:r>
          </a:p>
          <a:p>
            <a:pPr>
              <a:buNone/>
            </a:pPr>
            <a:r>
              <a:rPr lang="en-US" dirty="0" smtClean="0">
                <a:latin typeface="Times New Roman" pitchFamily="18" charset="0"/>
                <a:cs typeface="Times New Roman" pitchFamily="18" charset="0"/>
              </a:rPr>
              <a:t>4. Continue outward in this manner until all loops have been covered. </a:t>
            </a:r>
          </a:p>
          <a:p>
            <a:pPr>
              <a:buNone/>
            </a:pPr>
            <a:r>
              <a:rPr lang="en-US" dirty="0" smtClean="0">
                <a:latin typeface="Times New Roman" pitchFamily="18" charset="0"/>
                <a:cs typeface="Times New Roman" pitchFamily="18" charset="0"/>
              </a:rPr>
              <a:t>5. Do all the cases for all loops in the nest simultaneously. </a:t>
            </a: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2057400"/>
          </a:xfrm>
        </p:spPr>
        <p:txBody>
          <a:bodyPr>
            <a:noAutofit/>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Nested Loops:</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1. Start at the inner most loop. Set all the outer loops to their minimum values. 2. If you've done the outmost loop, GOTO step 4, else move out one loop and set it up as in step 2 with all other loops set to typical values.</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3. Continue outward in this manner until all loops have been covered.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4. Do all the cases for all loops in the nest simultaneously. </a:t>
            </a:r>
            <a:endParaRPr lang="en-US" sz="2400" dirty="0">
              <a:solidFill>
                <a:schemeClr val="tx1"/>
              </a:solidFill>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228600" y="3581400"/>
            <a:ext cx="8077200" cy="2971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Loop Testing Time: </a:t>
            </a:r>
          </a:p>
          <a:p>
            <a:r>
              <a:rPr lang="en-US" sz="2400" dirty="0" smtClean="0">
                <a:latin typeface="Times New Roman" pitchFamily="18" charset="0"/>
                <a:cs typeface="Times New Roman" pitchFamily="18" charset="0"/>
              </a:rPr>
              <a:t>Any kind of loop can lead to long testing time, especially if all the extreme value cases are to attempted (Max-1, Max, Max+1).</a:t>
            </a:r>
          </a:p>
          <a:p>
            <a:r>
              <a:rPr lang="en-US" sz="2400" dirty="0" smtClean="0">
                <a:latin typeface="Times New Roman" pitchFamily="18" charset="0"/>
                <a:cs typeface="Times New Roman" pitchFamily="18" charset="0"/>
              </a:rPr>
              <a:t>This situation is obviously worse for nested and dependent concatenated loops. </a:t>
            </a:r>
          </a:p>
          <a:p>
            <a:r>
              <a:rPr lang="en-US" sz="2400" dirty="0" smtClean="0">
                <a:latin typeface="Times New Roman" pitchFamily="18" charset="0"/>
                <a:cs typeface="Times New Roman" pitchFamily="18" charset="0"/>
              </a:rPr>
              <a:t> Consider nested loops in which testing the combination of extreme values lead to long test times.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181600"/>
          </a:xfrm>
        </p:spPr>
        <p:txBody>
          <a:bodyPr>
            <a:normAutofit/>
          </a:bodyPr>
          <a:lstStyle/>
          <a:p>
            <a:pPr>
              <a:buNone/>
            </a:pPr>
            <a:r>
              <a:rPr lang="en-US" sz="2400" b="1" dirty="0" smtClean="0">
                <a:latin typeface="Times New Roman" pitchFamily="18" charset="0"/>
                <a:cs typeface="Times New Roman" pitchFamily="18" charset="0"/>
              </a:rPr>
              <a:t>    PREDICATES, PATH PREDICATES AND ACHIEVABLE PATHS: </a:t>
            </a:r>
          </a:p>
          <a:p>
            <a:pPr>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PREDICATE: </a:t>
            </a:r>
            <a:r>
              <a:rPr lang="en-US" sz="2400" dirty="0" smtClean="0">
                <a:latin typeface="Times New Roman" pitchFamily="18" charset="0"/>
                <a:cs typeface="Times New Roman" pitchFamily="18" charset="0"/>
              </a:rPr>
              <a:t>The logical function evaluated at a decision is called Predicate. The direction taken at a decision depends on the value of decision variable. Some examples are: A&gt;0, </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&gt;=90....... </a:t>
            </a:r>
          </a:p>
          <a:p>
            <a:pPr algn="jus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PATH  PREDICATE: </a:t>
            </a:r>
            <a:r>
              <a:rPr lang="en-US" sz="2400" dirty="0" smtClean="0">
                <a:latin typeface="Times New Roman" pitchFamily="18" charset="0"/>
                <a:cs typeface="Times New Roman" pitchFamily="18" charset="0"/>
              </a:rPr>
              <a:t>A predicate associated with a path is called a Path Predicate. For example, "x is greater than zero", "</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&gt;=90“.</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pPr algn="ctr"/>
            <a:r>
              <a:rPr lang="en-US" dirty="0" smtClean="0"/>
              <a:t>Cyclomatic complexity</a:t>
            </a:r>
            <a:endParaRPr lang="en-US" dirty="0"/>
          </a:p>
        </p:txBody>
      </p:sp>
      <p:sp>
        <p:nvSpPr>
          <p:cNvPr id="3" name="Content Placeholder 2"/>
          <p:cNvSpPr>
            <a:spLocks noGrp="1"/>
          </p:cNvSpPr>
          <p:nvPr>
            <p:ph idx="1"/>
          </p:nvPr>
        </p:nvSpPr>
        <p:spPr>
          <a:xfrm>
            <a:off x="228600" y="990600"/>
            <a:ext cx="8610600" cy="5334000"/>
          </a:xfrm>
        </p:spPr>
        <p:txBody>
          <a:bodyPr>
            <a:normAutofit lnSpcReduction="10000"/>
          </a:bodyPr>
          <a:lstStyle/>
          <a:p>
            <a:pPr algn="just"/>
            <a:r>
              <a:rPr lang="en-US" dirty="0" smtClean="0"/>
              <a:t>Every Program encompasses statements to execute in order to perform some task and other decision making statements that decide, what statements need to be executed. These decision making constructs change the flow of the program.</a:t>
            </a:r>
          </a:p>
          <a:p>
            <a:pPr algn="just"/>
            <a:r>
              <a:rPr lang="en-US" dirty="0" smtClean="0"/>
              <a:t>If we compare two programs of same size, the one with more decision making statements will be more complex as the control of program jumps frequently. Cyclomatic Complexity measure to quantity complexity of a given software.</a:t>
            </a:r>
          </a:p>
          <a:p>
            <a:pPr algn="just"/>
            <a:r>
              <a:rPr lang="en-US" dirty="0" smtClean="0"/>
              <a:t>It is graph driven model that is based on decision making constructs of program such as if-else, do-while, repeat-until, switch-case and goto statements.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400" b="1" dirty="0" smtClean="0"/>
              <a:t>MULTIWAY BRANCHES:</a:t>
            </a:r>
          </a:p>
          <a:p>
            <a:pPr algn="just"/>
            <a:r>
              <a:rPr lang="en-US" sz="2400" dirty="0" smtClean="0"/>
              <a:t>  The path taken through a </a:t>
            </a:r>
            <a:r>
              <a:rPr lang="en-US" sz="2400" b="1" dirty="0" smtClean="0"/>
              <a:t>multiway</a:t>
            </a:r>
            <a:r>
              <a:rPr lang="en-US" sz="2400" dirty="0" smtClean="0"/>
              <a:t> branch such as a computed GOTO's, case statement, or jump tables cannot be directly expressed in TRUE/FALSE terms.</a:t>
            </a:r>
          </a:p>
          <a:p>
            <a:pPr algn="just"/>
            <a:r>
              <a:rPr lang="en-US" sz="2400" dirty="0" smtClean="0"/>
              <a:t>Although, it is possible to describe such alternatives by using multi valued logic, an expedient (practical approach) is to express multiway branches as an equivalent set of if..then..else statements. </a:t>
            </a:r>
          </a:p>
          <a:p>
            <a:pPr algn="just"/>
            <a:r>
              <a:rPr lang="en-US" sz="2400" dirty="0" smtClean="0"/>
              <a:t>For example a three way case statement can be written as: If case=1 DO A1 ELSE (IF Case=2 DO A2 ELSE DO A3 ENDIF)ENDIF.</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867400"/>
          </a:xfrm>
        </p:spPr>
        <p:txBody>
          <a:bodyPr>
            <a:normAutofit/>
          </a:bodyPr>
          <a:lstStyle/>
          <a:p>
            <a:pPr>
              <a:buNone/>
            </a:pPr>
            <a:r>
              <a:rPr lang="en-US" sz="2400" b="1" dirty="0" smtClean="0">
                <a:latin typeface="Times New Roman" pitchFamily="18" charset="0"/>
                <a:cs typeface="Times New Roman" pitchFamily="18" charset="0"/>
              </a:rPr>
              <a:t>INPUTS: </a:t>
            </a:r>
          </a:p>
          <a:p>
            <a:pPr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testing, the word input is not restricted to direct inputs, such as variables in a subroutine call, but includes all data objects referenced by the routine whose values are fixed prior to entering it.</a:t>
            </a:r>
          </a:p>
          <a:p>
            <a:pPr algn="just"/>
            <a:r>
              <a:rPr lang="en-US" sz="2400" dirty="0" smtClean="0">
                <a:latin typeface="Times New Roman" pitchFamily="18" charset="0"/>
                <a:cs typeface="Times New Roman" pitchFamily="18" charset="0"/>
              </a:rPr>
              <a:t> For example, </a:t>
            </a:r>
          </a:p>
          <a:p>
            <a:pPr algn="just"/>
            <a:r>
              <a:rPr lang="en-US" sz="2400" dirty="0" smtClean="0">
                <a:latin typeface="Times New Roman" pitchFamily="18" charset="0"/>
                <a:cs typeface="Times New Roman" pitchFamily="18" charset="0"/>
              </a:rPr>
              <a:t>inputs in a calling sequence, </a:t>
            </a:r>
          </a:p>
          <a:p>
            <a:pPr algn="just"/>
            <a:r>
              <a:rPr lang="en-US" sz="2400" dirty="0" smtClean="0">
                <a:latin typeface="Times New Roman" pitchFamily="18" charset="0"/>
                <a:cs typeface="Times New Roman" pitchFamily="18" charset="0"/>
              </a:rPr>
              <a:t>objects in a data structure, </a:t>
            </a:r>
          </a:p>
          <a:p>
            <a:pPr algn="just"/>
            <a:r>
              <a:rPr lang="en-US" sz="2400" dirty="0" smtClean="0">
                <a:latin typeface="Times New Roman" pitchFamily="18" charset="0"/>
                <a:cs typeface="Times New Roman" pitchFamily="18" charset="0"/>
              </a:rPr>
              <a:t>values left in registers, or </a:t>
            </a:r>
          </a:p>
          <a:p>
            <a:pPr algn="just"/>
            <a:r>
              <a:rPr lang="en-US" sz="2400" dirty="0" smtClean="0">
                <a:latin typeface="Times New Roman" pitchFamily="18" charset="0"/>
                <a:cs typeface="Times New Roman" pitchFamily="18" charset="0"/>
              </a:rPr>
              <a:t>any combination of object types.</a:t>
            </a:r>
          </a:p>
          <a:p>
            <a:pPr algn="just"/>
            <a:r>
              <a:rPr lang="en-US" sz="2400" dirty="0" smtClean="0">
                <a:latin typeface="Times New Roman" pitchFamily="18" charset="0"/>
                <a:cs typeface="Times New Roman" pitchFamily="18" charset="0"/>
              </a:rPr>
              <a:t>The input for a particular test is mapped as a one dimensional array called as an Input Vector.</a:t>
            </a:r>
          </a:p>
          <a:p>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b="1" dirty="0" smtClean="0"/>
              <a:t>PREDICATE INTERPRETATION:</a:t>
            </a:r>
          </a:p>
          <a:p>
            <a:pPr algn="just"/>
            <a:r>
              <a:rPr lang="en-US" b="1" dirty="0" smtClean="0"/>
              <a:t> </a:t>
            </a:r>
            <a:r>
              <a:rPr lang="en-US" sz="2400" dirty="0" smtClean="0">
                <a:latin typeface="Times New Roman" pitchFamily="18" charset="0"/>
                <a:cs typeface="Times New Roman" pitchFamily="18" charset="0"/>
              </a:rPr>
              <a:t>The simplest predicate depends only on input variables.</a:t>
            </a:r>
          </a:p>
          <a:p>
            <a:pPr algn="just"/>
            <a:r>
              <a:rPr lang="en-US" sz="2400" dirty="0" smtClean="0">
                <a:latin typeface="Times New Roman" pitchFamily="18" charset="0"/>
                <a:cs typeface="Times New Roman" pitchFamily="18" charset="0"/>
              </a:rPr>
              <a:t>For example if x1,x2 are inputs, the predicate might be x1+x2&gt;=7, given the </a:t>
            </a:r>
            <a:r>
              <a:rPr lang="en-US" sz="2400" b="1" dirty="0" smtClean="0">
                <a:latin typeface="Times New Roman" pitchFamily="18" charset="0"/>
                <a:cs typeface="Times New Roman" pitchFamily="18" charset="0"/>
              </a:rPr>
              <a:t>values of x1 and x2 </a:t>
            </a:r>
            <a:r>
              <a:rPr lang="en-US" sz="2400" dirty="0" smtClean="0">
                <a:latin typeface="Times New Roman" pitchFamily="18" charset="0"/>
                <a:cs typeface="Times New Roman" pitchFamily="18" charset="0"/>
              </a:rPr>
              <a:t>the direction taken through the decision is based on the predicate is determined at input time and does not depend on processing.</a:t>
            </a:r>
          </a:p>
          <a:p>
            <a:pPr algn="just"/>
            <a:r>
              <a:rPr lang="en-US" sz="2400" dirty="0" smtClean="0">
                <a:latin typeface="Times New Roman" pitchFamily="18" charset="0"/>
                <a:cs typeface="Times New Roman" pitchFamily="18" charset="0"/>
              </a:rPr>
              <a:t>Another example, assume a predicate x1+y&gt;=0 that along a path prior to reaching this predicate we had the assignment statement y=x2+7. Although our predicate depends on processing, we can substitute the symbolic expression for y to obtain an equivalent predicate x1+x2+7&gt;=0.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style>
          <a:lnRef idx="2">
            <a:schemeClr val="dk1"/>
          </a:lnRef>
          <a:fillRef idx="1">
            <a:schemeClr val="lt1"/>
          </a:fillRef>
          <a:effectRef idx="0">
            <a:schemeClr val="dk1"/>
          </a:effectRef>
          <a:fontRef idx="minor">
            <a:schemeClr val="dk1"/>
          </a:fontRef>
        </p:style>
        <p:txBody>
          <a:bodyPr/>
          <a:lstStyle/>
          <a:p>
            <a:pPr>
              <a:buNone/>
            </a:pPr>
            <a:r>
              <a:rPr lang="en-US" b="1" dirty="0" smtClean="0"/>
              <a:t>PREDICATE INTERPRETATION:</a:t>
            </a:r>
          </a:p>
          <a:p>
            <a:r>
              <a:rPr lang="en-US" dirty="0" smtClean="0"/>
              <a:t>The act of symbolic substitution of operations along the path in order to express the predicate solely in terms of the input vector is called </a:t>
            </a:r>
            <a:r>
              <a:rPr lang="en-US" b="1" dirty="0" smtClean="0"/>
              <a:t>PREDICATE INTERPRETATION.</a:t>
            </a:r>
          </a:p>
          <a:p>
            <a:r>
              <a:rPr lang="en-US" dirty="0" smtClean="0"/>
              <a:t>Sometimes the interpretation may depend on the </a:t>
            </a:r>
            <a:r>
              <a:rPr lang="en-US" b="1" dirty="0" smtClean="0"/>
              <a:t>path</a:t>
            </a:r>
            <a:r>
              <a:rPr lang="en-US" dirty="0" smtClean="0"/>
              <a:t>;</a:t>
            </a:r>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019800"/>
          </a:xfrm>
        </p:spPr>
        <p:txBody>
          <a:bodyPr>
            <a:normAutofit fontScale="92500" lnSpcReduction="20000"/>
          </a:bodyPr>
          <a:lstStyle/>
          <a:p>
            <a:pPr algn="just">
              <a:buNone/>
            </a:pPr>
            <a:r>
              <a:rPr lang="en-US" b="1" dirty="0" smtClean="0"/>
              <a:t>PREDICATE INTERPRETATION:</a:t>
            </a:r>
          </a:p>
          <a:p>
            <a:pPr algn="just"/>
            <a:r>
              <a:rPr lang="en-US" dirty="0" smtClean="0"/>
              <a:t>Example: </a:t>
            </a:r>
          </a:p>
          <a:p>
            <a:pPr algn="just"/>
            <a:r>
              <a:rPr lang="en-US" dirty="0" smtClean="0"/>
              <a:t>INPUT X</a:t>
            </a:r>
          </a:p>
          <a:p>
            <a:pPr algn="just"/>
            <a:r>
              <a:rPr lang="en-US" dirty="0" smtClean="0"/>
              <a:t>ON X GOTO A,B,C, ….</a:t>
            </a:r>
          </a:p>
          <a:p>
            <a:pPr algn="just"/>
            <a:r>
              <a:rPr lang="en-US" dirty="0" smtClean="0"/>
              <a:t>Z:= 7 @GOTO HEM (Label)</a:t>
            </a:r>
          </a:p>
          <a:p>
            <a:pPr algn="just"/>
            <a:r>
              <a:rPr lang="en-US" dirty="0" smtClean="0"/>
              <a:t>Z:= 7 @GOTO HEM</a:t>
            </a:r>
          </a:p>
          <a:p>
            <a:pPr algn="just"/>
            <a:r>
              <a:rPr lang="en-US" dirty="0" smtClean="0"/>
              <a:t>Z:= 7 @GOTO HEM</a:t>
            </a:r>
          </a:p>
          <a:p>
            <a:pPr algn="just"/>
            <a:r>
              <a:rPr lang="en-US" dirty="0" smtClean="0"/>
              <a:t> …….</a:t>
            </a:r>
          </a:p>
          <a:p>
            <a:pPr algn="just"/>
            <a:r>
              <a:rPr lang="en-US" dirty="0" smtClean="0"/>
              <a:t>HEM: Do SOMETHING</a:t>
            </a:r>
          </a:p>
          <a:p>
            <a:pPr algn="just"/>
            <a:r>
              <a:rPr lang="en-US" dirty="0" smtClean="0"/>
              <a:t>………</a:t>
            </a:r>
          </a:p>
          <a:p>
            <a:pPr algn="just"/>
            <a:r>
              <a:rPr lang="en-US" dirty="0" smtClean="0"/>
              <a:t>HEN: IF Y+Z &gt; 0 GOTO ELL ELSE GOTO EMM</a:t>
            </a:r>
          </a:p>
          <a:p>
            <a:pPr algn="just"/>
            <a:r>
              <a:rPr lang="en-US" dirty="0" smtClean="0"/>
              <a:t>The predicate interpretation at HEN depends on the path we took through the first multiway branch. It yields for the three cases respectively, if Y+7&gt;0, Y-7&gt;0, Y&gt;0.</a:t>
            </a:r>
          </a:p>
          <a:p>
            <a:pPr algn="just"/>
            <a:r>
              <a:rPr lang="en-US" dirty="0" smtClean="0"/>
              <a:t>The path predicates are the specific form of the predicates of the decisions along the selected path after interpretation.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5334000"/>
          </a:xfrm>
        </p:spPr>
        <p:txBody>
          <a:bodyPr>
            <a:normAutofit lnSpcReduction="10000"/>
          </a:bodyPr>
          <a:lstStyle/>
          <a:p>
            <a:pPr algn="just">
              <a:buNone/>
            </a:pPr>
            <a:r>
              <a:rPr lang="en-US" b="1" dirty="0" smtClean="0"/>
              <a:t>INDEPENDENCE OF VARIABLES AND PREDICATES: </a:t>
            </a:r>
          </a:p>
          <a:p>
            <a:pPr algn="just"/>
            <a:r>
              <a:rPr lang="en-US" b="1" dirty="0" smtClean="0"/>
              <a:t> </a:t>
            </a:r>
            <a:r>
              <a:rPr lang="en-US" sz="2400" dirty="0" smtClean="0">
                <a:latin typeface="Times New Roman" pitchFamily="18" charset="0"/>
                <a:cs typeface="Times New Roman" pitchFamily="18" charset="0"/>
              </a:rPr>
              <a:t>The path predicates take on truth values based on the values of input variables, either directly or indirectly.</a:t>
            </a:r>
          </a:p>
          <a:p>
            <a:pPr algn="just"/>
            <a:r>
              <a:rPr lang="en-US" sz="2400" dirty="0" smtClean="0">
                <a:latin typeface="Times New Roman" pitchFamily="18" charset="0"/>
                <a:cs typeface="Times New Roman" pitchFamily="18" charset="0"/>
              </a:rPr>
              <a:t> If a variable's value does not change as a result of processing, that variable is independent of the processing.</a:t>
            </a:r>
          </a:p>
          <a:p>
            <a:pPr algn="just"/>
            <a:r>
              <a:rPr lang="en-US" sz="2400" dirty="0" smtClean="0">
                <a:latin typeface="Times New Roman" pitchFamily="18" charset="0"/>
                <a:cs typeface="Times New Roman" pitchFamily="18" charset="0"/>
              </a:rPr>
              <a:t> If the variable's value can </a:t>
            </a:r>
            <a:r>
              <a:rPr lang="en-US" sz="2400" b="1" dirty="0" smtClean="0">
                <a:latin typeface="Times New Roman" pitchFamily="18" charset="0"/>
                <a:cs typeface="Times New Roman" pitchFamily="18" charset="0"/>
              </a:rPr>
              <a:t>change</a:t>
            </a:r>
            <a:r>
              <a:rPr lang="en-US" sz="2400" dirty="0" smtClean="0">
                <a:latin typeface="Times New Roman" pitchFamily="18" charset="0"/>
                <a:cs typeface="Times New Roman" pitchFamily="18" charset="0"/>
              </a:rPr>
              <a:t> as a result of the processing, the variable is process dependent.</a:t>
            </a:r>
          </a:p>
          <a:p>
            <a:pPr algn="just"/>
            <a:r>
              <a:rPr lang="en-US" sz="2400" dirty="0" smtClean="0">
                <a:latin typeface="Times New Roman" pitchFamily="18" charset="0"/>
                <a:cs typeface="Times New Roman" pitchFamily="18" charset="0"/>
              </a:rPr>
              <a:t>A predicate whose truth value can change as a result of the processing is said to be </a:t>
            </a:r>
            <a:r>
              <a:rPr lang="en-US" sz="2400" b="1" dirty="0" smtClean="0">
                <a:latin typeface="Times New Roman" pitchFamily="18" charset="0"/>
                <a:cs typeface="Times New Roman" pitchFamily="18" charset="0"/>
              </a:rPr>
              <a:t>process dependent </a:t>
            </a:r>
            <a:r>
              <a:rPr lang="en-US" sz="2400" dirty="0" smtClean="0">
                <a:latin typeface="Times New Roman" pitchFamily="18" charset="0"/>
                <a:cs typeface="Times New Roman" pitchFamily="18" charset="0"/>
              </a:rPr>
              <a:t>and one whose truth value does not change as a result of the processing is </a:t>
            </a:r>
            <a:r>
              <a:rPr lang="en-US" sz="2400" b="1" dirty="0" smtClean="0">
                <a:latin typeface="Times New Roman" pitchFamily="18" charset="0"/>
                <a:cs typeface="Times New Roman" pitchFamily="18" charset="0"/>
              </a:rPr>
              <a:t>process independent.</a:t>
            </a:r>
          </a:p>
          <a:p>
            <a:pPr algn="just"/>
            <a:r>
              <a:rPr lang="en-US" sz="2400" dirty="0" smtClean="0">
                <a:latin typeface="Times New Roman" pitchFamily="18" charset="0"/>
                <a:cs typeface="Times New Roman" pitchFamily="18" charset="0"/>
              </a:rPr>
              <a:t>Process dependence of a predicate does not always follow from dependence of the input variables on which that predicate is based.</a:t>
            </a:r>
            <a:endParaRPr lang="en-US" sz="24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buNone/>
            </a:pPr>
            <a:r>
              <a:rPr lang="en-US" b="1" dirty="0" smtClean="0"/>
              <a:t>CORRELATION OF VARIABLES AND PREDICATES:</a:t>
            </a:r>
          </a:p>
          <a:p>
            <a:pPr algn="just"/>
            <a:r>
              <a:rPr lang="en-US" b="1" dirty="0" smtClean="0"/>
              <a:t> </a:t>
            </a:r>
            <a:r>
              <a:rPr lang="en-US" sz="2400" dirty="0" smtClean="0">
                <a:latin typeface="Times New Roman" pitchFamily="18" charset="0"/>
                <a:cs typeface="Times New Roman" pitchFamily="18" charset="0"/>
              </a:rPr>
              <a:t>Two variables are correlated if every combination of their values cannot be independently specified. </a:t>
            </a:r>
          </a:p>
          <a:p>
            <a:pPr algn="just"/>
            <a:r>
              <a:rPr lang="en-US" sz="2400" dirty="0" smtClean="0">
                <a:latin typeface="Times New Roman" pitchFamily="18" charset="0"/>
                <a:cs typeface="Times New Roman" pitchFamily="18" charset="0"/>
              </a:rPr>
              <a:t>Variables whose values can be specified independently without restriction are called uncorrelated. </a:t>
            </a:r>
          </a:p>
          <a:p>
            <a:pPr algn="just"/>
            <a:r>
              <a:rPr lang="en-US" sz="2400" dirty="0" smtClean="0">
                <a:latin typeface="Times New Roman" pitchFamily="18" charset="0"/>
                <a:cs typeface="Times New Roman" pitchFamily="18" charset="0"/>
              </a:rPr>
              <a:t>A pair of predicates whose outcomes depend on one or more variables in common are said to be correlated predicates. </a:t>
            </a:r>
          </a:p>
          <a:p>
            <a:pPr algn="just"/>
            <a:r>
              <a:rPr lang="en-US" sz="2400" dirty="0" smtClean="0">
                <a:latin typeface="Times New Roman" pitchFamily="18" charset="0"/>
                <a:cs typeface="Times New Roman" pitchFamily="18" charset="0"/>
              </a:rPr>
              <a:t>For example, the predicate X==Y is followed by another predicate X+Y == 8. If we select X and Y values to satisfy the first predicate, we might have forced the 2nd predicate's truth value to change.  Every path through a routine is achievable only if all the predicates in that routine are uncorrelated.</a:t>
            </a: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5181600"/>
          </a:xfrm>
        </p:spPr>
        <p:txBody>
          <a:bodyPr>
            <a:normAutofit fontScale="92500" lnSpcReduction="10000"/>
          </a:bodyPr>
          <a:lstStyle/>
          <a:p>
            <a:pPr algn="just">
              <a:buNone/>
            </a:pPr>
            <a:r>
              <a:rPr lang="en-US" b="1" dirty="0" smtClean="0"/>
              <a:t>PATH PREDICATE EXPRESSIONS:  </a:t>
            </a:r>
          </a:p>
          <a:p>
            <a:pPr algn="just"/>
            <a:r>
              <a:rPr lang="en-US" dirty="0" smtClean="0"/>
              <a:t>A path predicate expression is a set of Boolean expressions, all of which must be satisfied to achieve the selected path.</a:t>
            </a:r>
          </a:p>
          <a:p>
            <a:pPr algn="just">
              <a:buNone/>
            </a:pPr>
            <a:r>
              <a:rPr lang="en-US" dirty="0" smtClean="0"/>
              <a:t>     Ex:X1+3X2+17&gt;=0 X3=17 X4-X1&gt;=14X2  30 </a:t>
            </a:r>
          </a:p>
          <a:p>
            <a:pPr algn="just"/>
            <a:r>
              <a:rPr lang="en-US" dirty="0" smtClean="0"/>
              <a:t> Any set of input values that satisfy all of the conditions of the path predicate expression will force the routine to the path.</a:t>
            </a:r>
          </a:p>
          <a:p>
            <a:pPr algn="just"/>
            <a:r>
              <a:rPr lang="en-US" dirty="0" smtClean="0"/>
              <a:t> Sometimes a predicate can have an OR in it. Example:</a:t>
            </a:r>
          </a:p>
          <a:p>
            <a:pPr algn="just"/>
            <a:r>
              <a:rPr lang="en-US" dirty="0" smtClean="0"/>
              <a:t> A: X5 &gt; 0 B: X1 + 3X2 + 17 &gt;= 0 C: X3 = 17 D: X4 - X1 &gt;= 14X2 E: X6 &lt; 0 B: X1 + 3X2 + 17 &gt;= 0 C: X3 = 17 D: X4 - X1 &gt;= 14X2  Boolean algebra notation to denote the </a:t>
            </a:r>
            <a:r>
              <a:rPr lang="en-US" dirty="0" err="1" smtClean="0"/>
              <a:t>boolean</a:t>
            </a:r>
            <a:r>
              <a:rPr lang="en-US" dirty="0" smtClean="0"/>
              <a:t> expression: ABCD+EBCD=(A+E)BCD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077200" cy="5257800"/>
          </a:xfrm>
        </p:spPr>
        <p:txBody>
          <a:bodyPr>
            <a:normAutofit fontScale="92500" lnSpcReduction="10000"/>
          </a:bodyPr>
          <a:lstStyle/>
          <a:p>
            <a:pPr>
              <a:buNone/>
            </a:pPr>
            <a:r>
              <a:rPr lang="en-US" b="1" dirty="0" smtClean="0"/>
              <a:t>PREDICATE COVERAGE: </a:t>
            </a:r>
          </a:p>
          <a:p>
            <a:pPr>
              <a:buNone/>
            </a:pPr>
            <a:r>
              <a:rPr lang="en-US" b="1" dirty="0" smtClean="0"/>
              <a:t>Compound Predicate:</a:t>
            </a:r>
          </a:p>
          <a:p>
            <a:r>
              <a:rPr lang="en-US" b="1" dirty="0" smtClean="0"/>
              <a:t>   </a:t>
            </a:r>
            <a:r>
              <a:rPr lang="en-US" dirty="0" smtClean="0">
                <a:latin typeface="Times New Roman" pitchFamily="18" charset="0"/>
                <a:cs typeface="Times New Roman" pitchFamily="18" charset="0"/>
              </a:rPr>
              <a:t>Predicates of the form A OR B, A AND B and more complicated Boolean expressions are called as compound predicates.</a:t>
            </a:r>
          </a:p>
          <a:p>
            <a:r>
              <a:rPr lang="en-US" dirty="0" smtClean="0">
                <a:latin typeface="Times New Roman" pitchFamily="18" charset="0"/>
                <a:cs typeface="Times New Roman" pitchFamily="18" charset="0"/>
              </a:rPr>
              <a:t>Sometimes even a simple predicate becomes compound after interpretation. Example: the predicate if (x=17) whose opposite branch is if x.NE.17 which is equivalent to x&gt;17. Or. X&lt;17.</a:t>
            </a:r>
          </a:p>
          <a:p>
            <a:r>
              <a:rPr lang="en-US" dirty="0" smtClean="0">
                <a:latin typeface="Times New Roman" pitchFamily="18" charset="0"/>
                <a:cs typeface="Times New Roman" pitchFamily="18" charset="0"/>
              </a:rPr>
              <a:t> Predicate coverage is being the achieving of all possible combinations of truth values corresponding to the selected path have been explored under some test.</a:t>
            </a:r>
          </a:p>
          <a:p>
            <a:r>
              <a:rPr lang="en-US" dirty="0" smtClean="0">
                <a:latin typeface="Times New Roman" pitchFamily="18" charset="0"/>
                <a:cs typeface="Times New Roman" pitchFamily="18" charset="0"/>
              </a:rPr>
              <a:t>As achieving the desired direction at a given decision could still hide bugs in the associated predicates.</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381000" y="914400"/>
            <a:ext cx="8276201" cy="59435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248400"/>
          </a:xfrm>
        </p:spPr>
        <p:txBody>
          <a:bodyPr>
            <a:normAutofit lnSpcReduction="10000"/>
          </a:bodyPr>
          <a:lstStyle/>
          <a:p>
            <a:pPr algn="just"/>
            <a:r>
              <a:rPr lang="en-US" dirty="0" smtClean="0"/>
              <a:t>Cyclomatic complexity is </a:t>
            </a:r>
            <a:r>
              <a:rPr lang="en-US" b="1" dirty="0" smtClean="0"/>
              <a:t>a software metric used to indicate the complexity of a program</a:t>
            </a:r>
            <a:r>
              <a:rPr lang="en-US" dirty="0" smtClean="0"/>
              <a:t>. </a:t>
            </a:r>
          </a:p>
          <a:p>
            <a:pPr algn="just"/>
            <a:r>
              <a:rPr lang="en-US" dirty="0" smtClean="0"/>
              <a:t>It is a quantitative measure of the number of linearly independent paths through a program's source code. It was developed by Thomas J. McCabe, in 1976.</a:t>
            </a:r>
          </a:p>
          <a:p>
            <a:pPr fontAlgn="base"/>
            <a:r>
              <a:rPr lang="en-US" dirty="0" smtClean="0"/>
              <a:t>Cyclomatic complexity V(G)= E - N + 2 </a:t>
            </a:r>
          </a:p>
          <a:p>
            <a:pPr fontAlgn="base">
              <a:buNone/>
            </a:pPr>
            <a:r>
              <a:rPr lang="en-US" dirty="0" smtClean="0"/>
              <a:t>	where, </a:t>
            </a:r>
          </a:p>
          <a:p>
            <a:pPr fontAlgn="base">
              <a:buNone/>
            </a:pPr>
            <a:r>
              <a:rPr lang="en-US" dirty="0" smtClean="0"/>
              <a:t>	E = number of edges in the flow graph. </a:t>
            </a:r>
          </a:p>
          <a:p>
            <a:pPr fontAlgn="base">
              <a:buNone/>
            </a:pPr>
            <a:r>
              <a:rPr lang="en-US" dirty="0" smtClean="0"/>
              <a:t>	N = number of nodes in the flow graph.</a:t>
            </a:r>
          </a:p>
          <a:p>
            <a:pPr fontAlgn="base">
              <a:buNone/>
            </a:pPr>
            <a:r>
              <a:rPr lang="en-US" dirty="0" smtClean="0"/>
              <a:t>	//P = number of nodes that have exit points (Number of Predicate nodes).</a:t>
            </a:r>
            <a:r>
              <a:rPr lang="en-US" i="1" dirty="0" smtClean="0"/>
              <a:t> </a:t>
            </a:r>
          </a:p>
          <a:p>
            <a:pPr algn="just"/>
            <a:r>
              <a:rPr lang="en-US" dirty="0" smtClean="0"/>
              <a:t>V(G) = ∏ + 1 (∏ or P is represents the number of predicate nodes (node that contains condition))</a:t>
            </a:r>
          </a:p>
          <a:p>
            <a:pPr algn="just"/>
            <a:r>
              <a:rPr lang="en-US" dirty="0" smtClean="0"/>
              <a:t>V(G) = ∑ R (R is the number of regions, closed region). Count outer region.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533400" y="914400"/>
            <a:ext cx="8062468" cy="5715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normAutofit fontScale="92500" lnSpcReduction="10000"/>
          </a:bodyPr>
          <a:lstStyle/>
          <a:p>
            <a:pPr algn="just">
              <a:buNone/>
            </a:pPr>
            <a:r>
              <a:rPr lang="en-US" b="1" dirty="0" smtClean="0"/>
              <a:t>PATH SENSITIZING: </a:t>
            </a:r>
          </a:p>
          <a:p>
            <a:pPr algn="just">
              <a:buNone/>
            </a:pPr>
            <a:r>
              <a:rPr lang="en-US" b="1" dirty="0" smtClean="0"/>
              <a:t>Review: </a:t>
            </a:r>
            <a:r>
              <a:rPr lang="en-US" dirty="0" smtClean="0"/>
              <a:t>achievable and unachievable paths:</a:t>
            </a:r>
          </a:p>
          <a:p>
            <a:pPr algn="just">
              <a:buNone/>
            </a:pPr>
            <a:r>
              <a:rPr lang="en-US" dirty="0" smtClean="0"/>
              <a:t> 1. We want to select and test enough paths to achieve a satisfactory notion of test completeness such as C1+C2.</a:t>
            </a:r>
          </a:p>
          <a:p>
            <a:pPr algn="just">
              <a:buNone/>
            </a:pPr>
            <a:r>
              <a:rPr lang="en-US" dirty="0" smtClean="0"/>
              <a:t> 2. Extract the programs control flow graph and select a set of tentative covering paths.</a:t>
            </a:r>
          </a:p>
          <a:p>
            <a:pPr algn="just">
              <a:buNone/>
            </a:pPr>
            <a:r>
              <a:rPr lang="en-US" dirty="0" smtClean="0"/>
              <a:t> 3. For any path in that set, interpret the predicates along the path as needed to express them in terms of the input vector. </a:t>
            </a:r>
          </a:p>
          <a:p>
            <a:pPr algn="just">
              <a:buNone/>
            </a:pPr>
            <a:r>
              <a:rPr lang="en-US" dirty="0" smtClean="0"/>
              <a:t>4. Trace the path through, multiplying the individual compound predicates to achieve a Boolean expression such as (A+BC) (D+E) (FGH) (IJ) (K) (l) (L). </a:t>
            </a:r>
          </a:p>
          <a:p>
            <a:pPr algn="just">
              <a:buNone/>
            </a:pPr>
            <a:r>
              <a:rPr lang="en-US" dirty="0" smtClean="0"/>
              <a:t>5. Multiply out the expression to achieve a sum of products form: ADFGHIJKL+AEFGHIJKL+BCDFGHIJKL+BCEFGHIJKL </a:t>
            </a:r>
          </a:p>
          <a:p>
            <a:pPr algn="just">
              <a:buNone/>
            </a:pPr>
            <a:r>
              <a:rPr lang="en-US" dirty="0" smtClean="0"/>
              <a:t>6. Each product term denotes a set of inequalities that if solved will yield an input vector that drive the routine along the designated path.</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19800"/>
          </a:xfrm>
        </p:spPr>
        <p:txBody>
          <a:bodyPr/>
          <a:lstStyle/>
          <a:p>
            <a:pPr algn="just">
              <a:buNone/>
            </a:pPr>
            <a:r>
              <a:rPr lang="en-US" b="1" dirty="0" smtClean="0"/>
              <a:t>PATH SENSITIZING: </a:t>
            </a:r>
          </a:p>
          <a:p>
            <a:pPr algn="just"/>
            <a:r>
              <a:rPr lang="en-US" dirty="0" smtClean="0"/>
              <a:t>Solve any one of the inequality sets for the chosen path and you have found a set of input values for the path.</a:t>
            </a:r>
          </a:p>
          <a:p>
            <a:pPr algn="just"/>
            <a:r>
              <a:rPr lang="en-US" dirty="0" smtClean="0"/>
              <a:t>If you can find a solution, then the path is</a:t>
            </a:r>
            <a:r>
              <a:rPr lang="en-US" b="1" dirty="0" smtClean="0"/>
              <a:t> achievable</a:t>
            </a:r>
            <a:r>
              <a:rPr lang="en-US" dirty="0" smtClean="0"/>
              <a:t>.</a:t>
            </a:r>
          </a:p>
          <a:p>
            <a:pPr algn="just"/>
            <a:r>
              <a:rPr lang="en-US" dirty="0" smtClean="0"/>
              <a:t>If  you can’t find a solution to any of the sets of inequalities, the path is </a:t>
            </a:r>
            <a:r>
              <a:rPr lang="en-US" b="1" dirty="0" smtClean="0"/>
              <a:t>un achievable</a:t>
            </a:r>
            <a:r>
              <a:rPr lang="en-US" dirty="0" smtClean="0"/>
              <a:t>.</a:t>
            </a:r>
          </a:p>
          <a:p>
            <a:pPr algn="just"/>
            <a:r>
              <a:rPr lang="en-US" dirty="0" smtClean="0"/>
              <a:t>The act of finding a set of solutions to the path predicate expression is called </a:t>
            </a:r>
            <a:r>
              <a:rPr lang="en-US" b="1" dirty="0" smtClean="0"/>
              <a:t>Path Sensitization</a:t>
            </a:r>
            <a:r>
              <a:rPr lang="en-US" dirty="0" smtClean="0"/>
              <a:t>.</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943600"/>
          </a:xfrm>
        </p:spPr>
        <p:txBody>
          <a:bodyPr>
            <a:normAutofit fontScale="92500" lnSpcReduction="20000"/>
          </a:bodyPr>
          <a:lstStyle/>
          <a:p>
            <a:pPr>
              <a:buNone/>
            </a:pPr>
            <a:r>
              <a:rPr lang="en-US" b="1" dirty="0" smtClean="0"/>
              <a:t> HEURISTIC PROCEDURES FOR SENSITIZING PATHS: </a:t>
            </a:r>
          </a:p>
          <a:p>
            <a:pPr>
              <a:buNone/>
            </a:pPr>
            <a:endParaRPr lang="en-US" dirty="0" smtClean="0"/>
          </a:p>
          <a:p>
            <a:pPr marL="514350" indent="-514350" algn="just">
              <a:buAutoNum type="arabicPeriod"/>
            </a:pPr>
            <a:r>
              <a:rPr lang="en-US" dirty="0" smtClean="0">
                <a:latin typeface="Times New Roman" pitchFamily="18" charset="0"/>
                <a:cs typeface="Times New Roman" pitchFamily="18" charset="0"/>
              </a:rPr>
              <a:t>This is a workable approach, instead of selecting the paths without considering how to </a:t>
            </a:r>
            <a:r>
              <a:rPr lang="en-US" b="1" dirty="0" smtClean="0">
                <a:latin typeface="Times New Roman" pitchFamily="18" charset="0"/>
                <a:cs typeface="Times New Roman" pitchFamily="18" charset="0"/>
              </a:rPr>
              <a:t>sensitize</a:t>
            </a:r>
            <a:r>
              <a:rPr lang="en-US" dirty="0" smtClean="0">
                <a:latin typeface="Times New Roman" pitchFamily="18" charset="0"/>
                <a:cs typeface="Times New Roman" pitchFamily="18" charset="0"/>
              </a:rPr>
              <a:t>, attempt to choose a covering path set that is easy to sensitize and pick hard to sensitize paths only as you must to achieve coverage.</a:t>
            </a:r>
          </a:p>
          <a:p>
            <a:pPr marL="514350" indent="-514350" algn="just">
              <a:buAutoNum type="arabicPeriod"/>
            </a:pPr>
            <a:r>
              <a:rPr lang="en-US" dirty="0" smtClean="0">
                <a:latin typeface="Times New Roman" pitchFamily="18" charset="0"/>
                <a:cs typeface="Times New Roman" pitchFamily="18" charset="0"/>
              </a:rPr>
              <a:t>Identify all variables that affect the decision. </a:t>
            </a:r>
          </a:p>
          <a:p>
            <a:pPr marL="514350" indent="-514350" algn="just">
              <a:buAutoNum type="arabicPeriod"/>
            </a:pPr>
            <a:r>
              <a:rPr lang="en-US" dirty="0" smtClean="0">
                <a:latin typeface="Times New Roman" pitchFamily="18" charset="0"/>
                <a:cs typeface="Times New Roman" pitchFamily="18" charset="0"/>
              </a:rPr>
              <a:t>Classify the predicates as dependent or independent. (X1,X2,X3 X1+X2=4, Here X3 is not used) </a:t>
            </a:r>
          </a:p>
          <a:p>
            <a:pPr marL="514350" indent="-514350" algn="just">
              <a:buAutoNum type="arabicPeriod"/>
            </a:pPr>
            <a:r>
              <a:rPr lang="en-US" dirty="0" smtClean="0">
                <a:latin typeface="Times New Roman" pitchFamily="18" charset="0"/>
                <a:cs typeface="Times New Roman" pitchFamily="18" charset="0"/>
              </a:rPr>
              <a:t>Start the path selection with un correlated, independent predicates.</a:t>
            </a:r>
          </a:p>
          <a:p>
            <a:pPr marL="514350" indent="-514350" algn="just">
              <a:buAutoNum type="arabicPeriod"/>
            </a:pPr>
            <a:r>
              <a:rPr lang="en-US" dirty="0" smtClean="0">
                <a:latin typeface="Times New Roman" pitchFamily="18" charset="0"/>
                <a:cs typeface="Times New Roman" pitchFamily="18" charset="0"/>
              </a:rPr>
              <a:t>If coverage has not been achieved using independent uncorrelated predicates, extend the path set using correlated predicates. </a:t>
            </a:r>
          </a:p>
          <a:p>
            <a:pPr marL="514350" indent="-514350" algn="just">
              <a:buAutoNum type="arabicPeriod"/>
            </a:pPr>
            <a:r>
              <a:rPr lang="en-US" dirty="0" smtClean="0">
                <a:latin typeface="Times New Roman" pitchFamily="18" charset="0"/>
                <a:cs typeface="Times New Roman" pitchFamily="18" charset="0"/>
              </a:rPr>
              <a:t>If coverage has not been achieved extend the cases to those that involve dependent predicates. </a:t>
            </a:r>
          </a:p>
          <a:p>
            <a:pPr marL="514350" indent="-514350" algn="just">
              <a:buAutoNum type="arabicPeriod"/>
            </a:pPr>
            <a:r>
              <a:rPr lang="en-US" dirty="0" smtClean="0">
                <a:latin typeface="Times New Roman" pitchFamily="18" charset="0"/>
                <a:cs typeface="Times New Roman" pitchFamily="18" charset="0"/>
              </a:rPr>
              <a:t>Last, use correlated, dependent predicates. </a:t>
            </a:r>
            <a:endParaRPr lang="en-US"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76200" y="990600"/>
            <a:ext cx="8553740" cy="55626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943600"/>
          </a:xfrm>
        </p:spPr>
        <p:txBody>
          <a:bodyPr>
            <a:normAutofit/>
          </a:bodyPr>
          <a:lstStyle/>
          <a:p>
            <a:pPr algn="just">
              <a:buFont typeface="Arial" pitchFamily="34" charset="0"/>
              <a:buChar char="•"/>
            </a:pPr>
            <a:r>
              <a:rPr lang="en-US" sz="2400" dirty="0" smtClean="0">
                <a:latin typeface="Times New Roman" pitchFamily="18" charset="0"/>
                <a:cs typeface="Times New Roman" pitchFamily="18" charset="0"/>
              </a:rPr>
              <a:t>Therefore, the tests chosen this way will not tell us whether we have achieved coverage.</a:t>
            </a:r>
          </a:p>
          <a:p>
            <a:pPr algn="just">
              <a:buFont typeface="Arial" pitchFamily="34" charset="0"/>
              <a:buChar char="•"/>
            </a:pPr>
            <a:r>
              <a:rPr lang="en-US" sz="2400" dirty="0" smtClean="0">
                <a:latin typeface="Times New Roman" pitchFamily="18" charset="0"/>
                <a:cs typeface="Times New Roman" pitchFamily="18" charset="0"/>
              </a:rPr>
              <a:t>For example, the five cases could be totally jumbled and still the outcome would be the same.</a:t>
            </a:r>
          </a:p>
          <a:p>
            <a:pPr algn="just">
              <a:buNone/>
            </a:pP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 Path Instrumentation </a:t>
            </a:r>
            <a:r>
              <a:rPr lang="en-US" sz="2400" dirty="0" smtClean="0">
                <a:latin typeface="Times New Roman" pitchFamily="18" charset="0"/>
                <a:cs typeface="Times New Roman" pitchFamily="18" charset="0"/>
              </a:rPr>
              <a:t>is what we have to do to confirm that the outcome was achieved by the intended path.  </a:t>
            </a:r>
          </a:p>
          <a:p>
            <a:pPr algn="just">
              <a:buNone/>
            </a:pPr>
            <a:r>
              <a:rPr lang="en-US" sz="2400" b="1" dirty="0" smtClean="0">
                <a:latin typeface="Times New Roman" pitchFamily="18" charset="0"/>
                <a:cs typeface="Times New Roman" pitchFamily="18" charset="0"/>
              </a:rPr>
              <a:t>The types of instrumentation methods include:</a:t>
            </a:r>
          </a:p>
          <a:p>
            <a:pPr marL="457200" indent="-457200" algn="just">
              <a:buAutoNum type="arabicPeriod"/>
            </a:pPr>
            <a:r>
              <a:rPr lang="en-US" sz="2400" dirty="0" smtClean="0">
                <a:latin typeface="Times New Roman" pitchFamily="18" charset="0"/>
                <a:cs typeface="Times New Roman" pitchFamily="18" charset="0"/>
              </a:rPr>
              <a:t>Interpretive Trace Program</a:t>
            </a:r>
          </a:p>
          <a:p>
            <a:pPr marL="457200" indent="-457200" algn="just">
              <a:buAutoNum type="arabicPeriod"/>
            </a:pPr>
            <a:r>
              <a:rPr lang="en-US" sz="2400" dirty="0" smtClean="0">
                <a:latin typeface="Times New Roman" pitchFamily="18" charset="0"/>
                <a:cs typeface="Times New Roman" pitchFamily="18" charset="0"/>
              </a:rPr>
              <a:t>Traversal Marker or Link Marker</a:t>
            </a:r>
          </a:p>
          <a:p>
            <a:pPr marL="457200" indent="-457200" algn="just">
              <a:buAutoNum type="arabicPeriod"/>
            </a:pPr>
            <a:r>
              <a:rPr lang="en-US" sz="2400" dirty="0" smtClean="0">
                <a:latin typeface="Times New Roman" pitchFamily="18" charset="0"/>
                <a:cs typeface="Times New Roman" pitchFamily="18" charset="0"/>
              </a:rPr>
              <a:t>Two Link Marker Method</a:t>
            </a:r>
          </a:p>
          <a:p>
            <a:pPr marL="457200" indent="-457200" algn="just">
              <a:buAutoNum type="arabicPeriod"/>
            </a:pPr>
            <a:r>
              <a:rPr lang="en-US" sz="2400" dirty="0" smtClean="0">
                <a:latin typeface="Times New Roman" pitchFamily="18" charset="0"/>
                <a:cs typeface="Times New Roman" pitchFamily="18" charset="0"/>
              </a:rPr>
              <a:t>Link Counter.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153400" cy="5715000"/>
          </a:xfrm>
        </p:spPr>
        <p:txBody>
          <a:bodyPr>
            <a:normAutofit/>
          </a:bodyPr>
          <a:lstStyle/>
          <a:p>
            <a:pPr algn="just">
              <a:buNone/>
            </a:pPr>
            <a:r>
              <a:rPr lang="en-US" sz="2400" b="1" dirty="0" smtClean="0">
                <a:latin typeface="Times New Roman" pitchFamily="18" charset="0"/>
                <a:cs typeface="Times New Roman" pitchFamily="18" charset="0"/>
              </a:rPr>
              <a:t>1. Interpretive Trace Program: </a:t>
            </a:r>
          </a:p>
          <a:p>
            <a:pPr algn="just"/>
            <a:r>
              <a:rPr lang="en-US" sz="2400" dirty="0" smtClean="0">
                <a:latin typeface="Times New Roman" pitchFamily="18" charset="0"/>
                <a:cs typeface="Times New Roman" pitchFamily="18" charset="0"/>
              </a:rPr>
              <a:t>An interpretive trace program is one that  executes every statement in order and records the intermediate values of all calculations, the statement labels traversed etc.</a:t>
            </a:r>
          </a:p>
          <a:p>
            <a:pPr algn="just"/>
            <a:r>
              <a:rPr lang="en-US" sz="2400" dirty="0" smtClean="0">
                <a:latin typeface="Times New Roman" pitchFamily="18" charset="0"/>
                <a:cs typeface="Times New Roman" pitchFamily="18" charset="0"/>
              </a:rPr>
              <a:t>If we run the tested routine under a </a:t>
            </a:r>
            <a:r>
              <a:rPr lang="en-US" sz="2400" b="1" dirty="0" smtClean="0">
                <a:latin typeface="Times New Roman" pitchFamily="18" charset="0"/>
                <a:cs typeface="Times New Roman" pitchFamily="18" charset="0"/>
              </a:rPr>
              <a:t>trace (F7 key in C)</a:t>
            </a:r>
            <a:r>
              <a:rPr lang="en-US" sz="2400" dirty="0" smtClean="0">
                <a:latin typeface="Times New Roman" pitchFamily="18" charset="0"/>
                <a:cs typeface="Times New Roman" pitchFamily="18" charset="0"/>
              </a:rPr>
              <a:t>, then we have all the information we need to confirm the outcome and, furthermore, to confirm that it was achieved by the intended path. (Sequential order)</a:t>
            </a:r>
          </a:p>
          <a:p>
            <a:pPr algn="just"/>
            <a:r>
              <a:rPr lang="en-US" sz="2400" dirty="0" smtClean="0">
                <a:latin typeface="Times New Roman" pitchFamily="18" charset="0"/>
                <a:cs typeface="Times New Roman" pitchFamily="18" charset="0"/>
              </a:rPr>
              <a:t>The trouble with traces is that they give us far more information than we need. </a:t>
            </a:r>
          </a:p>
          <a:p>
            <a:pPr algn="just"/>
            <a:r>
              <a:rPr lang="en-US" sz="2400" dirty="0" smtClean="0">
                <a:latin typeface="Times New Roman" pitchFamily="18" charset="0"/>
                <a:cs typeface="Times New Roman" pitchFamily="18" charset="0"/>
              </a:rPr>
              <a:t>In fact, the typical trace program provides so much information that confirming the path from its massive output dump is more work than simulating the computer by hand to confirm the path. </a:t>
            </a:r>
            <a:endParaRPr lang="en-US" sz="24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51791" y="457200"/>
            <a:ext cx="9092209" cy="5867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375095" y="1219200"/>
            <a:ext cx="8464105" cy="3429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We intended to traverse the ikm path, but because of a rampaging GOTO in the middle of the m link, we go to process B.</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r>
              <a:rPr lang="en-US" dirty="0" smtClean="0"/>
              <a:t>Notations used in control flow graph:</a:t>
            </a:r>
          </a:p>
          <a:p>
            <a:endParaRPr lang="en-US" dirty="0"/>
          </a:p>
        </p:txBody>
      </p:sp>
      <p:pic>
        <p:nvPicPr>
          <p:cNvPr id="6" name="Picture 5" descr="Notations used in control flow graph.png"/>
          <p:cNvPicPr>
            <a:picLocks noChangeAspect="1"/>
          </p:cNvPicPr>
          <p:nvPr/>
        </p:nvPicPr>
        <p:blipFill>
          <a:blip r:embed="rId2"/>
          <a:stretch>
            <a:fillRect/>
          </a:stretch>
        </p:blipFill>
        <p:spPr>
          <a:xfrm>
            <a:off x="2209800" y="657413"/>
            <a:ext cx="5293728" cy="589578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257558" y="990599"/>
            <a:ext cx="8581641" cy="5181601"/>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257800"/>
          </a:xfrm>
        </p:spPr>
        <p:txBody>
          <a:bodyPr/>
          <a:lstStyle/>
          <a:p>
            <a:pPr algn="just">
              <a:buNone/>
            </a:pPr>
            <a:r>
              <a:rPr lang="en-US" b="1" dirty="0" smtClean="0"/>
              <a:t>4. Link Counter</a:t>
            </a:r>
            <a:r>
              <a:rPr lang="en-US" dirty="0" smtClean="0"/>
              <a:t>: </a:t>
            </a:r>
          </a:p>
          <a:p>
            <a:pPr algn="just">
              <a:buFont typeface="Arial" pitchFamily="34" charset="0"/>
              <a:buChar char="•"/>
            </a:pPr>
            <a:r>
              <a:rPr lang="en-US" dirty="0" smtClean="0"/>
              <a:t>A less disruptive (and less informative) instrumentation method is based on counters.</a:t>
            </a:r>
          </a:p>
          <a:p>
            <a:pPr algn="just">
              <a:buFont typeface="Arial" pitchFamily="34" charset="0"/>
              <a:buChar char="•"/>
            </a:pPr>
            <a:r>
              <a:rPr lang="en-US" dirty="0" smtClean="0"/>
              <a:t> Instead of a unique link name to be pushed into a string when the link is traversed, we simply increment a link counter. </a:t>
            </a:r>
          </a:p>
          <a:p>
            <a:pPr algn="just">
              <a:buFont typeface="Arial" pitchFamily="34" charset="0"/>
              <a:buChar char="•"/>
            </a:pPr>
            <a:r>
              <a:rPr lang="en-US" dirty="0" smtClean="0"/>
              <a:t> We now confirm that the path length is as expected.</a:t>
            </a:r>
          </a:p>
          <a:p>
            <a:pPr algn="just">
              <a:buFont typeface="Arial" pitchFamily="34" charset="0"/>
              <a:buChar char="•"/>
            </a:pPr>
            <a:r>
              <a:rPr lang="en-US" dirty="0" smtClean="0"/>
              <a:t> The same problem that led us to double link markers also leads us to double link counters.</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lgn="ctr">
              <a:buNone/>
            </a:pPr>
            <a:r>
              <a:rPr lang="en-US" b="1" dirty="0" smtClean="0"/>
              <a:t>PATH TESTING CRITERIA</a:t>
            </a:r>
          </a:p>
          <a:p>
            <a:pPr>
              <a:buNone/>
            </a:pPr>
            <a:endParaRPr lang="en-US" dirty="0" smtClean="0"/>
          </a:p>
          <a:p>
            <a:r>
              <a:rPr lang="en-US" dirty="0" smtClean="0"/>
              <a:t>Any testing strategy based on paths must at least both exercise every instruction and take branches in all directions.</a:t>
            </a:r>
          </a:p>
          <a:p>
            <a:r>
              <a:rPr lang="en-US" dirty="0" smtClean="0"/>
              <a:t>Three different testing criteria or strategies used for this.</a:t>
            </a:r>
          </a:p>
          <a:p>
            <a:endParaRPr lang="en-US" dirty="0" smtClean="0"/>
          </a:p>
          <a:p>
            <a:r>
              <a:rPr lang="en-US" dirty="0" smtClean="0"/>
              <a:t>Continue from slide No 36.</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lgn="ctr">
              <a:buNone/>
            </a:pPr>
            <a:r>
              <a:rPr lang="en-US" b="1" dirty="0" smtClean="0"/>
              <a:t>Path Testing (P</a:t>
            </a:r>
            <a:r>
              <a:rPr lang="en-US" b="1" baseline="-25000" dirty="0" smtClean="0"/>
              <a:t>inf</a:t>
            </a:r>
            <a:r>
              <a:rPr lang="en-US" b="1" dirty="0" smtClean="0"/>
              <a:t>)</a:t>
            </a:r>
          </a:p>
          <a:p>
            <a:pPr algn="just"/>
            <a:r>
              <a:rPr lang="en-US" dirty="0" smtClean="0"/>
              <a:t>Execute all possible control flow paths through the program.</a:t>
            </a:r>
          </a:p>
          <a:p>
            <a:pPr algn="just"/>
            <a:r>
              <a:rPr lang="en-US" dirty="0" smtClean="0"/>
              <a:t>If we achieve this we have achieved 100% path coverage.</a:t>
            </a:r>
          </a:p>
          <a:p>
            <a:pPr algn="just"/>
            <a:r>
              <a:rPr lang="en-US" dirty="0" smtClean="0"/>
              <a:t>It is generally impossible to achieve.</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lgn="ctr">
              <a:buNone/>
            </a:pPr>
            <a:r>
              <a:rPr lang="en-US" b="1" dirty="0" smtClean="0"/>
              <a:t>Statement Testing (P</a:t>
            </a:r>
            <a:r>
              <a:rPr lang="en-US" b="1" baseline="-25000" dirty="0" smtClean="0"/>
              <a:t>1</a:t>
            </a:r>
            <a:r>
              <a:rPr lang="en-US" b="1" dirty="0" smtClean="0"/>
              <a:t>)</a:t>
            </a:r>
          </a:p>
          <a:p>
            <a:pPr algn="just"/>
            <a:r>
              <a:rPr lang="en-US" dirty="0" smtClean="0"/>
              <a:t>Execute all statements in the program at least once under some test.</a:t>
            </a:r>
          </a:p>
          <a:p>
            <a:pPr algn="just"/>
            <a:r>
              <a:rPr lang="en-US" dirty="0" smtClean="0"/>
              <a:t>If we do enough tests to achieve this, we are said to have achieved 100% statement coverage.</a:t>
            </a:r>
          </a:p>
          <a:p>
            <a:pPr algn="just"/>
            <a:r>
              <a:rPr lang="en-US" dirty="0" smtClean="0"/>
              <a:t>An alternate equivalent characterization is to say that we have achieved 100% node coverage.</a:t>
            </a:r>
          </a:p>
          <a:p>
            <a:pPr algn="just"/>
            <a:r>
              <a:rPr lang="en-US" dirty="0" smtClean="0"/>
              <a:t>We denote this by C1.</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lgn="ctr">
              <a:buNone/>
            </a:pPr>
            <a:r>
              <a:rPr lang="en-US" b="1" dirty="0" smtClean="0"/>
              <a:t>Branch Testing (P</a:t>
            </a:r>
            <a:r>
              <a:rPr lang="en-US" b="1" baseline="-25000" dirty="0" smtClean="0"/>
              <a:t>2</a:t>
            </a:r>
            <a:r>
              <a:rPr lang="en-US" b="1" dirty="0" smtClean="0"/>
              <a:t>)</a:t>
            </a:r>
          </a:p>
          <a:p>
            <a:pPr algn="just"/>
            <a:r>
              <a:rPr lang="en-US" dirty="0" smtClean="0"/>
              <a:t>Execute enough tests to assure that every branch alternative has been exercised at least once under some test.</a:t>
            </a:r>
          </a:p>
          <a:p>
            <a:pPr algn="just"/>
            <a:r>
              <a:rPr lang="en-US" dirty="0" smtClean="0"/>
              <a:t>If we do enough tests to achieve this prescription, then we have achieved 100% branch coverage.</a:t>
            </a:r>
          </a:p>
          <a:p>
            <a:pPr algn="just"/>
            <a:r>
              <a:rPr lang="en-US" dirty="0" smtClean="0"/>
              <a:t>An alternative characterization is to say that we have achieved 100% link coverage.</a:t>
            </a:r>
          </a:p>
          <a:p>
            <a:pPr algn="just"/>
            <a:r>
              <a:rPr lang="en-US" dirty="0" smtClean="0"/>
              <a:t>We denote branch coverage by C2.</a:t>
            </a:r>
          </a:p>
          <a:p>
            <a:pPr algn="just"/>
            <a:r>
              <a:rPr lang="en-US" dirty="0" smtClean="0"/>
              <a: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Mahendar\STM\Path selection.jpg"/>
          <p:cNvPicPr>
            <a:picLocks noGrp="1" noChangeAspect="1" noChangeArrowheads="1"/>
          </p:cNvPicPr>
          <p:nvPr>
            <p:ph idx="1"/>
          </p:nvPr>
        </p:nvPicPr>
        <p:blipFill>
          <a:blip r:embed="rId2"/>
          <a:srcRect/>
          <a:stretch>
            <a:fillRect/>
          </a:stretch>
        </p:blipFill>
        <p:spPr bwMode="auto">
          <a:xfrm>
            <a:off x="381000" y="1066800"/>
            <a:ext cx="8229600" cy="4495736"/>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5334000"/>
          </a:xfrm>
        </p:spPr>
        <p:txBody>
          <a:bodyPr>
            <a:normAutofit fontScale="77500" lnSpcReduction="20000"/>
          </a:bodyPr>
          <a:lstStyle/>
          <a:p>
            <a:pPr>
              <a:buNone/>
            </a:pPr>
            <a:r>
              <a:rPr lang="en-US" b="1" dirty="0" smtClean="0">
                <a:latin typeface="Times New Roman" pitchFamily="18" charset="0"/>
                <a:cs typeface="Times New Roman" pitchFamily="18" charset="0"/>
              </a:rPr>
              <a:t>TRANSACTION FLOW TESTING INTRODUCTION: </a:t>
            </a:r>
          </a:p>
          <a:p>
            <a:r>
              <a:rPr lang="en-US" dirty="0" smtClean="0">
                <a:latin typeface="Times New Roman" pitchFamily="18" charset="0"/>
                <a:cs typeface="Times New Roman" pitchFamily="18" charset="0"/>
              </a:rPr>
              <a:t>A transaction is a unit of work seen from a system user's point of view.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 of a transaction: A transaction for an online information retrieval system might consist of the following steps or tasks:</a:t>
            </a:r>
          </a:p>
          <a:p>
            <a:pPr>
              <a:buNone/>
            </a:pPr>
            <a:r>
              <a:rPr lang="en-US" dirty="0" smtClean="0">
                <a:latin typeface="Times New Roman" pitchFamily="18" charset="0"/>
                <a:cs typeface="Times New Roman" pitchFamily="18" charset="0"/>
              </a:rPr>
              <a:t> 1. Accept input (tentative birth)</a:t>
            </a:r>
          </a:p>
          <a:p>
            <a:pPr>
              <a:buNone/>
            </a:pPr>
            <a:r>
              <a:rPr lang="en-US" dirty="0" smtClean="0">
                <a:latin typeface="Times New Roman" pitchFamily="18" charset="0"/>
                <a:cs typeface="Times New Roman" pitchFamily="18" charset="0"/>
              </a:rPr>
              <a:t> 2. Validate input (birth)</a:t>
            </a:r>
          </a:p>
          <a:p>
            <a:pPr>
              <a:buNone/>
            </a:pPr>
            <a:r>
              <a:rPr lang="en-US" dirty="0" smtClean="0">
                <a:latin typeface="Times New Roman" pitchFamily="18" charset="0"/>
                <a:cs typeface="Times New Roman" pitchFamily="18" charset="0"/>
              </a:rPr>
              <a:t> 3.  Transmit acknowledgement to requester </a:t>
            </a:r>
          </a:p>
          <a:p>
            <a:pPr>
              <a:buNone/>
            </a:pPr>
            <a:r>
              <a:rPr lang="en-US" dirty="0" smtClean="0">
                <a:latin typeface="Times New Roman" pitchFamily="18" charset="0"/>
                <a:cs typeface="Times New Roman" pitchFamily="18" charset="0"/>
              </a:rPr>
              <a:t> 4. Do input processing</a:t>
            </a:r>
          </a:p>
          <a:p>
            <a:pPr>
              <a:buNone/>
            </a:pPr>
            <a:r>
              <a:rPr lang="en-US" dirty="0" smtClean="0">
                <a:latin typeface="Times New Roman" pitchFamily="18" charset="0"/>
                <a:cs typeface="Times New Roman" pitchFamily="18" charset="0"/>
              </a:rPr>
              <a:t> 5.Search file </a:t>
            </a:r>
          </a:p>
          <a:p>
            <a:pPr>
              <a:buNone/>
            </a:pPr>
            <a:r>
              <a:rPr lang="en-US" dirty="0" smtClean="0">
                <a:latin typeface="Times New Roman" pitchFamily="18" charset="0"/>
                <a:cs typeface="Times New Roman" pitchFamily="18" charset="0"/>
              </a:rPr>
              <a:t> 6. Request directions from user</a:t>
            </a:r>
          </a:p>
          <a:p>
            <a:pPr>
              <a:buNone/>
            </a:pPr>
            <a:r>
              <a:rPr lang="en-US" dirty="0" smtClean="0">
                <a:latin typeface="Times New Roman" pitchFamily="18" charset="0"/>
                <a:cs typeface="Times New Roman" pitchFamily="18" charset="0"/>
              </a:rPr>
              <a:t> 7.Accept input</a:t>
            </a:r>
          </a:p>
          <a:p>
            <a:pPr>
              <a:buNone/>
            </a:pPr>
            <a:r>
              <a:rPr lang="en-US" dirty="0" smtClean="0">
                <a:latin typeface="Times New Roman" pitchFamily="18" charset="0"/>
                <a:cs typeface="Times New Roman" pitchFamily="18" charset="0"/>
              </a:rPr>
              <a:t> 8. Validate input </a:t>
            </a:r>
          </a:p>
          <a:p>
            <a:pPr>
              <a:buNone/>
            </a:pPr>
            <a:r>
              <a:rPr lang="en-US" dirty="0" smtClean="0">
                <a:latin typeface="Times New Roman" pitchFamily="18" charset="0"/>
                <a:cs typeface="Times New Roman" pitchFamily="18" charset="0"/>
              </a:rPr>
              <a:t>9. </a:t>
            </a:r>
            <a:r>
              <a:rPr lang="en-US" dirty="0" smtClean="0"/>
              <a:t>Process request</a:t>
            </a:r>
          </a:p>
          <a:p>
            <a:pPr>
              <a:buNone/>
            </a:pPr>
            <a:r>
              <a:rPr lang="en-US" dirty="0" smtClean="0"/>
              <a:t>10.Update file</a:t>
            </a:r>
          </a:p>
          <a:p>
            <a:pPr>
              <a:buNone/>
            </a:pPr>
            <a:r>
              <a:rPr lang="en-US" dirty="0" smtClean="0"/>
              <a:t>11.Transmit output</a:t>
            </a:r>
          </a:p>
          <a:p>
            <a:pPr>
              <a:buNone/>
            </a:pPr>
            <a:r>
              <a:rPr lang="en-US" dirty="0" smtClean="0"/>
              <a:t>12.Record transaction in log and clean up </a:t>
            </a:r>
            <a:endParaRPr lang="en-US"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b="1" dirty="0" smtClean="0"/>
              <a:t>TRANSACTION FLOW GRAPHS: </a:t>
            </a:r>
            <a:endParaRPr lang="en-US" dirty="0" smtClean="0"/>
          </a:p>
          <a:p>
            <a:r>
              <a:rPr lang="en-US" dirty="0" smtClean="0"/>
              <a:t>Transaction flows are introduced as a representation of a system's processing. </a:t>
            </a:r>
          </a:p>
          <a:p>
            <a:r>
              <a:rPr lang="en-US" dirty="0" smtClean="0"/>
              <a:t> The methods that were applied to control flow graphs are then used for functional testing. </a:t>
            </a:r>
          </a:p>
          <a:p>
            <a:r>
              <a:rPr lang="en-US" dirty="0" smtClean="0"/>
              <a:t> Transaction flows and transaction flow testing are to the independent system tester what control flows are path testing is to the programmer. </a:t>
            </a:r>
          </a:p>
          <a:p>
            <a:r>
              <a:rPr lang="en-US" dirty="0" smtClean="0"/>
              <a:t> The transaction flow graph is to create a behavioral model of the program that leads to functional testing. </a:t>
            </a:r>
          </a:p>
          <a:p>
            <a:r>
              <a:rPr lang="en-US" dirty="0" smtClean="0"/>
              <a:t> The transaction flow graph is a model of the structure of the system's behavior (functionality). </a:t>
            </a:r>
          </a:p>
          <a:p>
            <a:r>
              <a:rPr lang="en-US" dirty="0" smtClean="0"/>
              <a:t>An example of a Transaction Flow is as follows: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338558" y="914400"/>
            <a:ext cx="8576841" cy="5791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lgn="just">
              <a:buNone/>
            </a:pPr>
            <a:r>
              <a:rPr lang="en-US" b="1" dirty="0" smtClean="0"/>
              <a:t>Process to make flow control graph:</a:t>
            </a:r>
          </a:p>
          <a:p>
            <a:pPr algn="just"/>
            <a:r>
              <a:rPr lang="en-US" dirty="0" smtClean="0"/>
              <a:t>Break program in smaller blocks, delimited by decision making constructs.</a:t>
            </a:r>
          </a:p>
          <a:p>
            <a:pPr algn="just"/>
            <a:r>
              <a:rPr lang="en-US" dirty="0" smtClean="0"/>
              <a:t> Create nodes representing each of these nodes.</a:t>
            </a:r>
          </a:p>
          <a:p>
            <a:pPr algn="just"/>
            <a:r>
              <a:rPr lang="en-US" dirty="0" smtClean="0"/>
              <a:t>Connect nodes as follows:</a:t>
            </a:r>
          </a:p>
          <a:p>
            <a:pPr lvl="1" algn="just"/>
            <a:r>
              <a:rPr lang="en-US" dirty="0" smtClean="0"/>
              <a:t>If control can branch from block  </a:t>
            </a:r>
            <a:r>
              <a:rPr lang="en-US" dirty="0" err="1" smtClean="0"/>
              <a:t>i</a:t>
            </a:r>
            <a:r>
              <a:rPr lang="en-US" dirty="0" smtClean="0"/>
              <a:t>  to block j </a:t>
            </a:r>
          </a:p>
          <a:p>
            <a:pPr lvl="4" algn="just">
              <a:buNone/>
            </a:pPr>
            <a:r>
              <a:rPr lang="en-US" sz="2600" dirty="0" smtClean="0"/>
              <a:t>		Draw an arc.</a:t>
            </a:r>
          </a:p>
          <a:p>
            <a:pPr lvl="1" algn="just"/>
            <a:r>
              <a:rPr lang="en-US" dirty="0" smtClean="0"/>
              <a:t> From exit node to entry node </a:t>
            </a:r>
          </a:p>
          <a:p>
            <a:pPr lvl="1" algn="just">
              <a:buNone/>
            </a:pPr>
            <a:r>
              <a:rPr lang="en-US" dirty="0" smtClean="0"/>
              <a:t>			Draw an arc.</a:t>
            </a:r>
          </a:p>
          <a:p>
            <a:pPr lvl="1"/>
            <a:endParaRPr lang="en-US" dirty="0" smtClean="0"/>
          </a:p>
          <a:p>
            <a:pPr lvl="1"/>
            <a:endParaRPr lang="en-US" dirty="0" smtClean="0"/>
          </a:p>
          <a:p>
            <a:pPr lvl="1"/>
            <a:endParaRPr lang="en-US" dirty="0" smtClean="0"/>
          </a:p>
          <a:p>
            <a:pPr lvl="1"/>
            <a:r>
              <a:rPr lang="en-US" dirty="0" smtClean="0"/>
              <a:t>Note: until or do while loop.</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257800"/>
          </a:xfrm>
        </p:spPr>
        <p:txBody>
          <a:bodyPr>
            <a:normAutofit fontScale="92500"/>
          </a:bodyPr>
          <a:lstStyle/>
          <a:p>
            <a:pPr>
              <a:buNone/>
            </a:pPr>
            <a:r>
              <a:rPr lang="en-US" dirty="0" smtClean="0"/>
              <a:t> </a:t>
            </a:r>
            <a:r>
              <a:rPr lang="en-US" b="1" dirty="0" smtClean="0"/>
              <a:t>USAGE</a:t>
            </a:r>
            <a:r>
              <a:rPr lang="en-US" dirty="0" smtClean="0"/>
              <a:t>: </a:t>
            </a:r>
          </a:p>
          <a:p>
            <a:r>
              <a:rPr lang="en-US" dirty="0" smtClean="0"/>
              <a:t> Transaction flows are indispensable for specifying requirements of complicated systems, especially online systems. </a:t>
            </a:r>
          </a:p>
          <a:p>
            <a:r>
              <a:rPr lang="en-US" dirty="0" smtClean="0"/>
              <a:t>A big system such as an air traffic control or airline reservation system, has not hundreds, but thousands of different transaction flows. </a:t>
            </a:r>
          </a:p>
          <a:p>
            <a:r>
              <a:rPr lang="en-US" dirty="0" smtClean="0"/>
              <a:t>The flows are represented by relatively simple </a:t>
            </a:r>
            <a:r>
              <a:rPr lang="en-US" dirty="0" err="1" smtClean="0"/>
              <a:t>flowgraphs</a:t>
            </a:r>
            <a:r>
              <a:rPr lang="en-US" dirty="0" smtClean="0"/>
              <a:t>, many of which have a single straight-through path. </a:t>
            </a:r>
          </a:p>
          <a:p>
            <a:r>
              <a:rPr lang="en-US" dirty="0" smtClean="0"/>
              <a:t> Loops are infrequent compared to control </a:t>
            </a:r>
            <a:r>
              <a:rPr lang="en-US" dirty="0" err="1" smtClean="0"/>
              <a:t>flowgraphs</a:t>
            </a:r>
            <a:r>
              <a:rPr lang="en-US" dirty="0" smtClean="0"/>
              <a:t>. </a:t>
            </a:r>
          </a:p>
          <a:p>
            <a:r>
              <a:rPr lang="en-US" dirty="0" smtClean="0"/>
              <a:t>The most common loop is used to request a retry after user input errors. An ATM system, for example, allows the user to try, say three times, and will take the card away</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88098" y="1066800"/>
            <a:ext cx="8598702" cy="54864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304800" y="1143000"/>
            <a:ext cx="8590203" cy="51816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53400" cy="5410200"/>
          </a:xfrm>
        </p:spPr>
        <p:txBody>
          <a:bodyPr>
            <a:normAutofit/>
          </a:bodyPr>
          <a:lstStyle/>
          <a:p>
            <a:pPr>
              <a:buNone/>
            </a:pPr>
            <a:r>
              <a:rPr lang="en-US" b="1" dirty="0" smtClean="0"/>
              <a:t>TRANSACTION FLOW TESTING TECHNIQUES:</a:t>
            </a:r>
          </a:p>
          <a:p>
            <a:pPr>
              <a:buNone/>
            </a:pPr>
            <a:r>
              <a:rPr lang="en-US" b="1" dirty="0" smtClean="0"/>
              <a:t> </a:t>
            </a:r>
            <a:r>
              <a:rPr lang="en-US" sz="2400" b="1" dirty="0" smtClean="0">
                <a:latin typeface="Times New Roman" pitchFamily="18" charset="0"/>
                <a:cs typeface="Times New Roman" pitchFamily="18" charset="0"/>
              </a:rPr>
              <a:t>GET THE TRANSACTIONS FLOWS:</a:t>
            </a:r>
          </a:p>
          <a:p>
            <a:r>
              <a:rPr lang="en-US" sz="2400" dirty="0" smtClean="0">
                <a:latin typeface="Times New Roman" pitchFamily="18" charset="0"/>
                <a:cs typeface="Times New Roman" pitchFamily="18" charset="0"/>
              </a:rPr>
              <a:t>Complicated systems that process a lot of different, complicated transactions should have explicit representations of the transactions flows, or the equivalent.</a:t>
            </a:r>
          </a:p>
          <a:p>
            <a:r>
              <a:rPr lang="en-US" sz="2400" dirty="0" smtClean="0">
                <a:latin typeface="Times New Roman" pitchFamily="18" charset="0"/>
                <a:cs typeface="Times New Roman" pitchFamily="18" charset="0"/>
              </a:rPr>
              <a:t> Transaction flows are like control flow graphs, and consequently we should expect to have them in increasing levels of detail.</a:t>
            </a:r>
          </a:p>
          <a:p>
            <a:r>
              <a:rPr lang="en-US" sz="2400" dirty="0" smtClean="0">
                <a:latin typeface="Times New Roman" pitchFamily="18" charset="0"/>
                <a:cs typeface="Times New Roman" pitchFamily="18" charset="0"/>
              </a:rPr>
              <a:t>The system's design documentation should contain an overview section that details the main transaction flows.</a:t>
            </a:r>
          </a:p>
          <a:p>
            <a:r>
              <a:rPr lang="en-US" sz="2400" dirty="0" smtClean="0">
                <a:latin typeface="Times New Roman" pitchFamily="18" charset="0"/>
                <a:cs typeface="Times New Roman" pitchFamily="18" charset="0"/>
              </a:rPr>
              <a:t>Detailed transaction flows are a mandatory pre requisite to the rational design of a system's functional test. </a:t>
            </a:r>
            <a:endParaRPr lang="en-US" sz="2400"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153400" cy="5486400"/>
          </a:xfrm>
        </p:spPr>
        <p:txBody>
          <a:bodyPr>
            <a:normAutofit fontScale="92500" lnSpcReduction="10000"/>
          </a:bodyPr>
          <a:lstStyle/>
          <a:p>
            <a:pPr>
              <a:buNone/>
            </a:pPr>
            <a:r>
              <a:rPr lang="en-US" b="1" dirty="0" smtClean="0"/>
              <a:t> INSPECTIONS, REVIEWS AND WALKTHROUGHS:</a:t>
            </a:r>
          </a:p>
          <a:p>
            <a:r>
              <a:rPr lang="en-US" dirty="0" smtClean="0"/>
              <a:t>Discuss paths through flows in functional rather than technical terms. Ask the designers to relate every flow to the specification and to show how that transaction, directly or indirectly, follows from the requirements. </a:t>
            </a:r>
          </a:p>
          <a:p>
            <a:r>
              <a:rPr lang="en-US" dirty="0" smtClean="0"/>
              <a:t>Make transaction flow testing the corner stone of system functional testing just as path testing is the corner stone of unit testing. </a:t>
            </a:r>
          </a:p>
          <a:p>
            <a:r>
              <a:rPr lang="en-US" dirty="0" smtClean="0"/>
              <a:t> Select additional flow paths for loops, extreme values, and domain boundaries. </a:t>
            </a:r>
          </a:p>
          <a:p>
            <a:r>
              <a:rPr lang="en-US" dirty="0" smtClean="0"/>
              <a:t> Design more test cases to validate all births and deaths. </a:t>
            </a:r>
          </a:p>
          <a:p>
            <a:r>
              <a:rPr lang="en-US" dirty="0" smtClean="0"/>
              <a:t>Publish and distribute the selected test paths through the transaction flows as early as possible so that they will exert the maximum beneficial effect on the project.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10000"/>
          </a:bodyPr>
          <a:lstStyle/>
          <a:p>
            <a:pPr>
              <a:buNone/>
            </a:pPr>
            <a:r>
              <a:rPr lang="en-US" b="1" dirty="0" smtClean="0"/>
              <a:t>PATH SELECTION:</a:t>
            </a:r>
            <a:endParaRPr lang="en-US" dirty="0" smtClean="0"/>
          </a:p>
          <a:p>
            <a:r>
              <a:rPr lang="en-US" dirty="0" smtClean="0"/>
              <a:t> Select a set of covering paths (c1+c2) using the analogous criteria you used for structural path testing. </a:t>
            </a:r>
          </a:p>
          <a:p>
            <a:r>
              <a:rPr lang="en-US" dirty="0" smtClean="0"/>
              <a:t> Select a covering set of paths based on functionally sensible transactions as you would for control flow graphs. </a:t>
            </a:r>
          </a:p>
          <a:p>
            <a:r>
              <a:rPr lang="en-US" dirty="0" smtClean="0"/>
              <a:t> Try to find the most tortuous, longest, strangest path from the entry to the exit of the transaction flow. </a:t>
            </a:r>
          </a:p>
          <a:p>
            <a:pPr>
              <a:buNone/>
            </a:pPr>
            <a:r>
              <a:rPr lang="en-US" b="1" dirty="0" smtClean="0"/>
              <a:t> PATH SENSITIZATION:</a:t>
            </a:r>
            <a:endParaRPr lang="en-US" dirty="0" smtClean="0"/>
          </a:p>
          <a:p>
            <a:r>
              <a:rPr lang="en-US" dirty="0" smtClean="0"/>
              <a:t>Most of the normal paths are very easy to sensitize-80% - 95% transaction flow coverage (c1+c2) is usually easy to achieve. </a:t>
            </a:r>
          </a:p>
          <a:p>
            <a:r>
              <a:rPr lang="en-US" dirty="0" smtClean="0"/>
              <a:t> The remaining small percentage is often very difficult. </a:t>
            </a:r>
          </a:p>
          <a:p>
            <a:r>
              <a:rPr lang="en-US" dirty="0" smtClean="0"/>
              <a:t> Sensitization is the act of defining the transaction. If there are sensitization problems on the easy paths, then bet on either a bug in transaction flows or a design bug. </a:t>
            </a:r>
          </a:p>
          <a:p>
            <a:pPr>
              <a:buNone/>
            </a:pPr>
            <a:r>
              <a:rPr lang="en-US" dirty="0" smtClean="0"/>
              <a:t>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None/>
            </a:pPr>
            <a:r>
              <a:rPr lang="en-US" b="1" dirty="0" smtClean="0"/>
              <a:t> PATH INSTRUMENTATION:</a:t>
            </a:r>
          </a:p>
          <a:p>
            <a:r>
              <a:rPr lang="en-US" dirty="0" smtClean="0"/>
              <a:t>Instrumentation plays a bigger role in transaction flow testing than in unit path testing.</a:t>
            </a:r>
          </a:p>
          <a:p>
            <a:r>
              <a:rPr lang="en-US" dirty="0" smtClean="0"/>
              <a:t>The information of the path taken for a given transaction must be kept with that transaction and can be recorded by a central transaction dispatcher or by the individual processing modules. </a:t>
            </a:r>
          </a:p>
          <a:p>
            <a:r>
              <a:rPr lang="en-US" dirty="0" smtClean="0"/>
              <a:t> In some systems, such traces are provided by the operating systems or a running log.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096000"/>
          </a:xfrm>
        </p:spPr>
        <p:txBody>
          <a:bodyPr>
            <a:normAutofit/>
          </a:bodyPr>
          <a:lstStyle/>
          <a:p>
            <a:pPr algn="ctr">
              <a:buNone/>
            </a:pPr>
            <a:r>
              <a:rPr lang="en-US" sz="2400" b="1" dirty="0" smtClean="0">
                <a:latin typeface="Times New Roman" pitchFamily="18" charset="0"/>
                <a:cs typeface="Times New Roman" pitchFamily="18" charset="0"/>
              </a:rPr>
              <a:t>UNIT III </a:t>
            </a:r>
          </a:p>
          <a:p>
            <a:pPr>
              <a:buNone/>
            </a:pPr>
            <a:r>
              <a:rPr lang="en-US" sz="2400" b="1" dirty="0" smtClean="0">
                <a:latin typeface="Times New Roman" pitchFamily="18" charset="0"/>
                <a:cs typeface="Times New Roman" pitchFamily="18" charset="0"/>
              </a:rPr>
              <a:t>DATA FLOW TESTING:</a:t>
            </a:r>
          </a:p>
          <a:p>
            <a:pPr>
              <a:buNone/>
            </a:pPr>
            <a:r>
              <a:rPr lang="en-US" sz="2400" b="1" dirty="0" smtClean="0">
                <a:latin typeface="Times New Roman" pitchFamily="18" charset="0"/>
                <a:cs typeface="Times New Roman" pitchFamily="18" charset="0"/>
              </a:rPr>
              <a:t>BASICS OF DATA FLOW TESTING:</a:t>
            </a:r>
            <a:r>
              <a:rPr lang="en-US" sz="2400"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 DATA FLOW TESTING:</a:t>
            </a:r>
          </a:p>
          <a:p>
            <a:r>
              <a:rPr lang="en-US" sz="2400" dirty="0" smtClean="0">
                <a:latin typeface="Times New Roman" pitchFamily="18" charset="0"/>
                <a:cs typeface="Times New Roman" pitchFamily="18" charset="0"/>
              </a:rPr>
              <a:t> Data Flow Testing :software testing that focuses on data variables and their values. It makes use of the control flow graph.</a:t>
            </a:r>
          </a:p>
          <a:p>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control flow</a:t>
            </a:r>
            <a:r>
              <a:rPr lang="en-US" sz="2400" dirty="0" smtClean="0">
                <a:latin typeface="Times New Roman" pitchFamily="18" charset="0"/>
                <a:cs typeface="Times New Roman" pitchFamily="18" charset="0"/>
              </a:rPr>
              <a:t> is the order in which the computer executes statements in a script.</a:t>
            </a:r>
          </a:p>
          <a:p>
            <a:pPr>
              <a:buNone/>
            </a:pPr>
            <a:r>
              <a:rPr lang="en-US" sz="2400" dirty="0" smtClean="0">
                <a:latin typeface="Times New Roman" pitchFamily="18" charset="0"/>
                <a:cs typeface="Times New Roman" pitchFamily="18" charset="0"/>
              </a:rPr>
              <a:t>                                      (or)</a:t>
            </a:r>
          </a:p>
          <a:p>
            <a:r>
              <a:rPr lang="en-US" sz="2400" dirty="0" smtClean="0">
                <a:latin typeface="Times New Roman" pitchFamily="18" charset="0"/>
                <a:cs typeface="Times New Roman" pitchFamily="18" charset="0"/>
              </a:rPr>
              <a:t>Data flow testing :selecting paths through the program's control flow in order to explore sequences of events related to the status of data objects.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sz="2400" dirty="0" smtClean="0">
                <a:latin typeface="Times New Roman" pitchFamily="18" charset="0"/>
                <a:cs typeface="Times New Roman" pitchFamily="18" charset="0"/>
              </a:rPr>
              <a:t>For ex: pick enough paths to assure that every data object has been initialized prior to use or that all defined objects have been used for something. </a:t>
            </a:r>
          </a:p>
          <a:p>
            <a:pPr>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DATA FLOW MACHINES</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Dataflow machines are programmable computers.</a:t>
            </a:r>
          </a:p>
          <a:p>
            <a:pPr>
              <a:buNone/>
            </a:pPr>
            <a:r>
              <a:rPr lang="en-US" sz="2400" dirty="0" smtClean="0">
                <a:latin typeface="Times New Roman" pitchFamily="18" charset="0"/>
                <a:cs typeface="Times New Roman" pitchFamily="18" charset="0"/>
              </a:rPr>
              <a:t>  There are two types of data flow machines with different architectures:</a:t>
            </a:r>
          </a:p>
          <a:p>
            <a:pPr>
              <a:buNone/>
            </a:pPr>
            <a:r>
              <a:rPr lang="en-US" sz="2400" dirty="0" smtClean="0">
                <a:latin typeface="Times New Roman" pitchFamily="18" charset="0"/>
                <a:cs typeface="Times New Roman" pitchFamily="18" charset="0"/>
              </a:rPr>
              <a:t> (1) Von Neumann machines </a:t>
            </a:r>
          </a:p>
          <a:p>
            <a:pPr>
              <a:buNone/>
            </a:pPr>
            <a:r>
              <a:rPr lang="en-US" sz="2400" dirty="0" smtClean="0">
                <a:latin typeface="Times New Roman" pitchFamily="18" charset="0"/>
                <a:cs typeface="Times New Roman" pitchFamily="18" charset="0"/>
              </a:rPr>
              <a:t>(2) Multi-instruction, multi-data machines (MIMD)</a:t>
            </a: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257800"/>
          </a:xfrm>
        </p:spPr>
        <p:txBody>
          <a:bodyPr>
            <a:normAutofit/>
          </a:bodyPr>
          <a:lstStyle/>
          <a:p>
            <a:pPr>
              <a:buNone/>
            </a:pPr>
            <a:r>
              <a:rPr lang="en-US" sz="2400" b="1" dirty="0" smtClean="0">
                <a:latin typeface="Times New Roman" pitchFamily="18" charset="0"/>
                <a:cs typeface="Times New Roman" pitchFamily="18" charset="0"/>
              </a:rPr>
              <a:t>Von Neumann Machine Architecture: </a:t>
            </a:r>
          </a:p>
          <a:p>
            <a:pPr>
              <a:buNone/>
            </a:pPr>
            <a:r>
              <a:rPr lang="en-US" sz="2400" dirty="0" smtClean="0">
                <a:latin typeface="Times New Roman" pitchFamily="18" charset="0"/>
                <a:cs typeface="Times New Roman" pitchFamily="18" charset="0"/>
              </a:rPr>
              <a:t> Most computers today are von-</a:t>
            </a:r>
            <a:r>
              <a:rPr lang="en-US" sz="2400" dirty="0" err="1" smtClean="0">
                <a:latin typeface="Times New Roman" pitchFamily="18" charset="0"/>
                <a:cs typeface="Times New Roman" pitchFamily="18" charset="0"/>
              </a:rPr>
              <a:t>neumann</a:t>
            </a:r>
            <a:r>
              <a:rPr lang="en-US" sz="2400" dirty="0" smtClean="0">
                <a:latin typeface="Times New Roman" pitchFamily="18" charset="0"/>
                <a:cs typeface="Times New Roman" pitchFamily="18" charset="0"/>
              </a:rPr>
              <a:t> machines like PC. the main units are a </a:t>
            </a:r>
            <a:r>
              <a:rPr lang="en-US" sz="2400" dirty="0" smtClean="0">
                <a:latin typeface="Times New Roman" pitchFamily="18" charset="0"/>
                <a:cs typeface="Times New Roman" pitchFamily="18" charset="0"/>
                <a:hlinkClick r:id="rId2"/>
              </a:rPr>
              <a:t>control unit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ALU</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4"/>
              </a:rPr>
              <a:t>memory</a:t>
            </a:r>
            <a:r>
              <a:rPr lang="en-US" sz="2400" dirty="0" smtClean="0">
                <a:latin typeface="Times New Roman" pitchFamily="18" charset="0"/>
                <a:cs typeface="Times New Roman" pitchFamily="18" charset="0"/>
              </a:rPr>
              <a:t>, and input and output facilities;</a:t>
            </a:r>
          </a:p>
          <a:p>
            <a:pPr>
              <a:buNone/>
            </a:pPr>
            <a:r>
              <a:rPr lang="en-US" sz="2400" b="1" dirty="0" smtClean="0">
                <a:latin typeface="Times New Roman" pitchFamily="18" charset="0"/>
                <a:cs typeface="Times New Roman" pitchFamily="18" charset="0"/>
              </a:rPr>
              <a:t>  micro instruction sequence: </a:t>
            </a:r>
          </a:p>
          <a:p>
            <a:r>
              <a:rPr lang="en-US" sz="2400" dirty="0" smtClean="0">
                <a:latin typeface="Times New Roman" pitchFamily="18" charset="0"/>
                <a:cs typeface="Times New Roman" pitchFamily="18" charset="0"/>
              </a:rPr>
              <a:t>Fetch instruction from memory </a:t>
            </a:r>
          </a:p>
          <a:p>
            <a:r>
              <a:rPr lang="en-US" sz="2400" dirty="0" smtClean="0">
                <a:latin typeface="Times New Roman" pitchFamily="18" charset="0"/>
                <a:cs typeface="Times New Roman" pitchFamily="18" charset="0"/>
              </a:rPr>
              <a:t> Interpret instruction </a:t>
            </a:r>
          </a:p>
          <a:p>
            <a:r>
              <a:rPr lang="en-US" sz="2400" dirty="0" smtClean="0">
                <a:latin typeface="Times New Roman" pitchFamily="18" charset="0"/>
                <a:cs typeface="Times New Roman" pitchFamily="18" charset="0"/>
              </a:rPr>
              <a:t>Fetch operands </a:t>
            </a:r>
          </a:p>
          <a:p>
            <a:r>
              <a:rPr lang="en-US" sz="2400" dirty="0" smtClean="0">
                <a:latin typeface="Times New Roman" pitchFamily="18" charset="0"/>
                <a:cs typeface="Times New Roman" pitchFamily="18" charset="0"/>
              </a:rPr>
              <a:t>Process or Execute </a:t>
            </a:r>
          </a:p>
          <a:p>
            <a:r>
              <a:rPr lang="en-US" sz="2400" dirty="0" smtClean="0">
                <a:latin typeface="Times New Roman" pitchFamily="18" charset="0"/>
                <a:cs typeface="Times New Roman" pitchFamily="18" charset="0"/>
              </a:rPr>
              <a:t> Store result</a:t>
            </a:r>
          </a:p>
          <a:p>
            <a:r>
              <a:rPr lang="en-US" sz="2400" dirty="0" smtClean="0">
                <a:latin typeface="Times New Roman" pitchFamily="18" charset="0"/>
                <a:cs typeface="Times New Roman" pitchFamily="18" charset="0"/>
              </a:rPr>
              <a:t>   Increment program counter </a:t>
            </a:r>
          </a:p>
          <a:p>
            <a:r>
              <a:rPr lang="en-US" sz="2400" dirty="0" smtClean="0">
                <a:latin typeface="Times New Roman" pitchFamily="18" charset="0"/>
                <a:cs typeface="Times New Roman" pitchFamily="18" charset="0"/>
              </a:rPr>
              <a:t>GOTO 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172200"/>
          </a:xfrm>
        </p:spPr>
        <p:txBody>
          <a:bodyPr/>
          <a:lstStyle/>
          <a:p>
            <a:pPr fontAlgn="base"/>
            <a:r>
              <a:rPr lang="en-US" dirty="0" smtClean="0"/>
              <a:t>Steps that should be followed in calculating Cyclomatic complexity and test cases design are: </a:t>
            </a:r>
            <a:br>
              <a:rPr lang="en-US" dirty="0" smtClean="0"/>
            </a:br>
            <a:r>
              <a:rPr lang="en-US" dirty="0" smtClean="0"/>
              <a:t> </a:t>
            </a:r>
          </a:p>
          <a:p>
            <a:pPr fontAlgn="base">
              <a:buNone/>
            </a:pPr>
            <a:r>
              <a:rPr lang="en-US" dirty="0" smtClean="0"/>
              <a:t>1. Construction of graph with nodes and edges from code.</a:t>
            </a:r>
          </a:p>
          <a:p>
            <a:pPr fontAlgn="base">
              <a:buNone/>
            </a:pPr>
            <a:r>
              <a:rPr lang="en-US" dirty="0" smtClean="0"/>
              <a:t>2. Identification of independent paths.</a:t>
            </a:r>
          </a:p>
          <a:p>
            <a:pPr fontAlgn="base">
              <a:buNone/>
            </a:pPr>
            <a:r>
              <a:rPr lang="en-US" dirty="0" smtClean="0"/>
              <a:t>3. Cyclomatic Complexity Calculation.</a:t>
            </a:r>
          </a:p>
          <a:p>
            <a:pPr fontAlgn="base">
              <a:buNone/>
            </a:pPr>
            <a:r>
              <a:rPr lang="en-US" dirty="0" smtClean="0"/>
              <a:t>4. Design of Test Cases.</a:t>
            </a:r>
          </a:p>
          <a:p>
            <a:endParaRPr lang="en-US" dirty="0" smtClean="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410200"/>
          </a:xfrm>
        </p:spPr>
        <p:txBody>
          <a:bodyPr>
            <a:normAutofit/>
          </a:bodyPr>
          <a:lstStyle/>
          <a:p>
            <a:pPr>
              <a:buNone/>
            </a:pPr>
            <a:r>
              <a:rPr lang="en-US" sz="2400" b="1" dirty="0" smtClean="0">
                <a:latin typeface="Times New Roman" pitchFamily="18" charset="0"/>
                <a:cs typeface="Times New Roman" pitchFamily="18" charset="0"/>
              </a:rPr>
              <a:t>Multi-instruction, Multi-data machines (MIMD) Architecture:</a:t>
            </a:r>
          </a:p>
          <a:p>
            <a:r>
              <a:rPr lang="en-US" sz="2400" dirty="0" smtClean="0">
                <a:latin typeface="Times New Roman" pitchFamily="18" charset="0"/>
                <a:cs typeface="Times New Roman" pitchFamily="18" charset="0"/>
              </a:rPr>
              <a:t>These machines can fetch several instructions and objects in parallel. </a:t>
            </a:r>
          </a:p>
          <a:p>
            <a:r>
              <a:rPr lang="en-US" sz="2400" dirty="0" smtClean="0"/>
              <a:t>Machines using MIMD have a number of  processors that function </a:t>
            </a:r>
            <a:r>
              <a:rPr lang="en-US" sz="2400" dirty="0" err="1" smtClean="0"/>
              <a:t>asychronously</a:t>
            </a:r>
            <a:r>
              <a:rPr lang="en-US" sz="2400" dirty="0" smtClean="0"/>
              <a:t>  and independently. At any time, different processors may be executing different instructions on different pieces of data.</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They can also do arithmetic and logical operations simultaneously on different data objects. </a:t>
            </a:r>
          </a:p>
          <a:p>
            <a:r>
              <a:rPr lang="en-US" sz="2400" dirty="0" smtClean="0">
                <a:latin typeface="Times New Roman" pitchFamily="18" charset="0"/>
                <a:cs typeface="Times New Roman" pitchFamily="18" charset="0"/>
              </a:rPr>
              <a:t>The decision of how to sequence them depends on the compiler. </a:t>
            </a:r>
            <a:endParaRPr lang="en-US" sz="2400" dirty="0" smtClean="0"/>
          </a:p>
          <a:p>
            <a:r>
              <a:rPr lang="en-US" sz="2400" dirty="0" smtClean="0"/>
              <a:t>MIMD architectures may be used in :CAD(computer aided design), and  communication switches. </a:t>
            </a:r>
          </a:p>
          <a:p>
            <a:endParaRPr lang="en-US" sz="2400"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b="1" dirty="0" smtClean="0"/>
              <a:t> BUG ASSUMPTION</a:t>
            </a:r>
            <a:r>
              <a:rPr lang="en-US" dirty="0" smtClean="0"/>
              <a:t>:</a:t>
            </a:r>
          </a:p>
          <a:p>
            <a:pPr>
              <a:buNone/>
            </a:pPr>
            <a:r>
              <a:rPr lang="en-US" dirty="0" smtClean="0"/>
              <a:t> The bug assumption for data-flow testing strategies is that control flow is generally correct and that something has gone wrong with the software so that data objects are not available when they should be, or silly things are being done to data objects.</a:t>
            </a:r>
          </a:p>
          <a:p>
            <a:pPr>
              <a:buNone/>
            </a:pPr>
            <a:r>
              <a:rPr lang="en-US" dirty="0" smtClean="0"/>
              <a:t>     Ex: control flow, data flow graphs.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1018859"/>
            <a:ext cx="8528389" cy="5610541"/>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82000" cy="5562600"/>
          </a:xfrm>
        </p:spPr>
        <p:txBody>
          <a:bodyPr>
            <a:noAutofit/>
          </a:bodyPr>
          <a:lstStyle/>
          <a:p>
            <a:pPr>
              <a:buNone/>
            </a:pPr>
            <a:r>
              <a:rPr lang="en-US" sz="2400" b="1" dirty="0" smtClean="0">
                <a:latin typeface="Times New Roman" pitchFamily="18" charset="0"/>
                <a:cs typeface="Times New Roman" pitchFamily="18" charset="0"/>
              </a:rPr>
              <a:t>Data Object State and Usage</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Data Objects can be created, killed and used. </a:t>
            </a:r>
          </a:p>
          <a:p>
            <a:pPr>
              <a:buNone/>
            </a:pPr>
            <a:r>
              <a:rPr lang="en-US" sz="2400" dirty="0" smtClean="0">
                <a:latin typeface="Times New Roman" pitchFamily="18" charset="0"/>
                <a:cs typeface="Times New Roman" pitchFamily="18" charset="0"/>
              </a:rPr>
              <a:t>  They can be used in two distinct ways:</a:t>
            </a:r>
          </a:p>
          <a:p>
            <a:pPr>
              <a:buNone/>
            </a:pPr>
            <a:r>
              <a:rPr lang="en-US" sz="2400" dirty="0" smtClean="0">
                <a:latin typeface="Times New Roman" pitchFamily="18" charset="0"/>
                <a:cs typeface="Times New Roman" pitchFamily="18" charset="0"/>
              </a:rPr>
              <a:t>     (1) In a Calculation</a:t>
            </a:r>
          </a:p>
          <a:p>
            <a:pPr>
              <a:buNone/>
            </a:pPr>
            <a:r>
              <a:rPr lang="en-US" sz="2400" dirty="0" smtClean="0">
                <a:latin typeface="Times New Roman" pitchFamily="18" charset="0"/>
                <a:cs typeface="Times New Roman" pitchFamily="18" charset="0"/>
              </a:rPr>
              <a:t>    (2) As a part of a Control Flow Predicate. </a:t>
            </a:r>
          </a:p>
          <a:p>
            <a:pPr>
              <a:buNone/>
            </a:pPr>
            <a:r>
              <a:rPr lang="en-US" sz="2400" b="1" dirty="0" smtClean="0">
                <a:latin typeface="Times New Roman" pitchFamily="18" charset="0"/>
                <a:cs typeface="Times New Roman" pitchFamily="18" charset="0"/>
              </a:rPr>
              <a:t>The following symbols denote these possibilities:</a:t>
            </a:r>
          </a:p>
          <a:p>
            <a:pPr marL="457200" indent="-457200">
              <a:buAutoNum type="arabicPeriod"/>
            </a:pPr>
            <a:r>
              <a:rPr lang="en-US" sz="2400" dirty="0" smtClean="0">
                <a:latin typeface="Times New Roman" pitchFamily="18" charset="0"/>
                <a:cs typeface="Times New Roman" pitchFamily="18" charset="0"/>
              </a:rPr>
              <a:t>Defined: d - defined, created, initialized etc</a:t>
            </a:r>
          </a:p>
          <a:p>
            <a:pPr marL="457200" indent="-457200">
              <a:buAutoNum type="arabicPeriod"/>
            </a:pPr>
            <a:r>
              <a:rPr lang="en-US" sz="2400" dirty="0" smtClean="0">
                <a:latin typeface="Times New Roman" pitchFamily="18" charset="0"/>
                <a:cs typeface="Times New Roman" pitchFamily="18" charset="0"/>
              </a:rPr>
              <a:t> Killed or undefined: k - killed, undefined, released etc </a:t>
            </a:r>
          </a:p>
          <a:p>
            <a:pPr>
              <a:buNone/>
            </a:pPr>
            <a:r>
              <a:rPr lang="en-US" sz="2400" dirty="0" smtClean="0">
                <a:latin typeface="Times New Roman" pitchFamily="18" charset="0"/>
                <a:cs typeface="Times New Roman" pitchFamily="18" charset="0"/>
              </a:rPr>
              <a:t>3.  Usage: u - used for something (c - used in Calculations, p - used in a predicate)</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410200"/>
          </a:xfrm>
        </p:spPr>
        <p:txBody>
          <a:bodyPr>
            <a:normAutofit/>
          </a:bodyPr>
          <a:lstStyle/>
          <a:p>
            <a:pPr marL="514350" indent="-514350">
              <a:buNone/>
            </a:pPr>
            <a:r>
              <a:rPr lang="en-US" sz="2400" b="1" dirty="0" smtClean="0">
                <a:latin typeface="Times New Roman" pitchFamily="18" charset="0"/>
                <a:cs typeface="Times New Roman" pitchFamily="18" charset="0"/>
              </a:rPr>
              <a:t>1.Defined (d):</a:t>
            </a:r>
          </a:p>
          <a:p>
            <a:pPr marL="514350" indent="-514350"/>
            <a:r>
              <a:rPr lang="en-US" sz="2400" dirty="0" smtClean="0">
                <a:latin typeface="Times New Roman" pitchFamily="18" charset="0"/>
                <a:cs typeface="Times New Roman" pitchFamily="18" charset="0"/>
              </a:rPr>
              <a:t>An object is defined explicitly when it appears in a data declaration  Or implicitly when it appears on the left hand side of the assignment. </a:t>
            </a:r>
          </a:p>
          <a:p>
            <a:r>
              <a:rPr lang="en-US" sz="2400" dirty="0" smtClean="0">
                <a:latin typeface="Times New Roman" pitchFamily="18" charset="0"/>
                <a:cs typeface="Times New Roman" pitchFamily="18" charset="0"/>
              </a:rPr>
              <a:t> It is also to be used to mean that a file has been opened.   A dynamically allocated object has been allocated. </a:t>
            </a:r>
          </a:p>
          <a:p>
            <a:r>
              <a:rPr lang="en-US" sz="2400" dirty="0" smtClean="0">
                <a:latin typeface="Times New Roman" pitchFamily="18" charset="0"/>
                <a:cs typeface="Times New Roman" pitchFamily="18" charset="0"/>
              </a:rPr>
              <a:t>Something is pushed on to the stack. </a:t>
            </a:r>
          </a:p>
          <a:p>
            <a:pPr>
              <a:buNone/>
            </a:pPr>
            <a:endParaRPr lang="en-US" sz="2400" dirty="0" smtClean="0">
              <a:latin typeface="Times New Roman" pitchFamily="18" charset="0"/>
              <a:cs typeface="Times New Roman" pitchFamily="18" charset="0"/>
            </a:endParaRPr>
          </a:p>
          <a:p>
            <a:pPr>
              <a:buNone/>
            </a:pPr>
            <a:r>
              <a:rPr lang="en-US" sz="2400" b="1" dirty="0" smtClean="0"/>
              <a:t>2.Killed or Undefined (k): </a:t>
            </a:r>
            <a:endParaRPr lang="en-US" sz="2400" dirty="0" smtClean="0"/>
          </a:p>
          <a:p>
            <a:r>
              <a:rPr lang="en-US" sz="2400" dirty="0" smtClean="0"/>
              <a:t>  An object is killed on undefined when it is released or otherwise made unavailable. </a:t>
            </a:r>
          </a:p>
          <a:p>
            <a:r>
              <a:rPr lang="en-US" sz="2400" dirty="0" smtClean="0"/>
              <a:t>The old top of the stack after it is popped.</a:t>
            </a:r>
            <a:endParaRPr lang="en-US" sz="2400" dirty="0">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An assignment statement can kill and redefine immediately. For example, if A had been previously defined and we do a new assignment such as A : = 17, we have killed A's previous value and redefined A </a:t>
            </a:r>
          </a:p>
          <a:p>
            <a:pPr>
              <a:buNone/>
            </a:pPr>
            <a:endParaRPr lang="en-US" dirty="0" smtClean="0"/>
          </a:p>
          <a:p>
            <a:pPr>
              <a:buNone/>
            </a:pPr>
            <a:r>
              <a:rPr lang="en-US" b="1" dirty="0" smtClean="0"/>
              <a:t>3.Usage (u): </a:t>
            </a:r>
          </a:p>
          <a:p>
            <a:r>
              <a:rPr lang="en-US" dirty="0" smtClean="0"/>
              <a:t> A variable is used for computation (c) when it appears on the right hand side of an assignment statement. </a:t>
            </a:r>
          </a:p>
          <a:p>
            <a:r>
              <a:rPr lang="en-US" dirty="0" smtClean="0"/>
              <a:t> A file record is read or written. It is used in a Predicate (p) when it appears directly in a predicate.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153400" cy="5638800"/>
          </a:xfrm>
        </p:spPr>
        <p:txBody>
          <a:bodyPr>
            <a:normAutofit fontScale="92500" lnSpcReduction="10000"/>
          </a:bodyPr>
          <a:lstStyle/>
          <a:p>
            <a:pPr>
              <a:buNone/>
            </a:pPr>
            <a:r>
              <a:rPr lang="en-US" b="1" dirty="0" smtClean="0"/>
              <a:t>DATA FLOW ANOMALIES:</a:t>
            </a:r>
          </a:p>
          <a:p>
            <a:r>
              <a:rPr lang="en-US" dirty="0" smtClean="0">
                <a:latin typeface="Times New Roman" pitchFamily="18" charset="0"/>
                <a:cs typeface="Times New Roman" pitchFamily="18" charset="0"/>
              </a:rPr>
              <a:t>An anomaly is denoted by a two-character sequence of actions. </a:t>
            </a:r>
          </a:p>
          <a:p>
            <a:pPr>
              <a:buNone/>
            </a:pPr>
            <a:r>
              <a:rPr lang="en-US" dirty="0" smtClean="0">
                <a:latin typeface="Times New Roman" pitchFamily="18" charset="0"/>
                <a:cs typeface="Times New Roman" pitchFamily="18" charset="0"/>
              </a:rPr>
              <a:t>     For ex: </a:t>
            </a:r>
            <a:r>
              <a:rPr lang="en-US" dirty="0" err="1" smtClean="0">
                <a:latin typeface="Times New Roman" pitchFamily="18" charset="0"/>
                <a:cs typeface="Times New Roman" pitchFamily="18" charset="0"/>
              </a:rPr>
              <a:t>ku</a:t>
            </a:r>
            <a:r>
              <a:rPr lang="en-US" dirty="0" smtClean="0">
                <a:latin typeface="Times New Roman" pitchFamily="18" charset="0"/>
                <a:cs typeface="Times New Roman" pitchFamily="18" charset="0"/>
              </a:rPr>
              <a:t> means that the object is killed and then used, where as </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means that the object is defined twice without an intervening usage.  </a:t>
            </a:r>
          </a:p>
          <a:p>
            <a:r>
              <a:rPr lang="en-US" dirty="0" smtClean="0">
                <a:latin typeface="Times New Roman" pitchFamily="18" charset="0"/>
                <a:cs typeface="Times New Roman" pitchFamily="18" charset="0"/>
              </a:rPr>
              <a:t> There are nine possible two-letter combinations for d, k and u. </a:t>
            </a:r>
          </a:p>
          <a:p>
            <a:pPr>
              <a:buNone/>
            </a:pP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 probably harmless but suspicious. Why define the object twice without an intervening usage? </a:t>
            </a:r>
          </a:p>
          <a:p>
            <a:pPr>
              <a:buNone/>
            </a:pP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dk</a:t>
            </a:r>
            <a:r>
              <a:rPr lang="en-US" dirty="0" smtClean="0">
                <a:latin typeface="Times New Roman" pitchFamily="18" charset="0"/>
                <a:cs typeface="Times New Roman" pitchFamily="18" charset="0"/>
              </a:rPr>
              <a:t> :- probably a bug. Why define the object without using it?</a:t>
            </a:r>
          </a:p>
          <a:p>
            <a:pPr>
              <a:buNone/>
            </a:pPr>
            <a:r>
              <a:rPr lang="en-US" dirty="0" smtClean="0">
                <a:latin typeface="Times New Roman" pitchFamily="18" charset="0"/>
                <a:cs typeface="Times New Roman" pitchFamily="18" charset="0"/>
              </a:rPr>
              <a:t> 3. du :- the normal case. The object is defined and then used.</a:t>
            </a:r>
          </a:p>
          <a:p>
            <a:pPr>
              <a:buNone/>
            </a:pP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kd</a:t>
            </a:r>
            <a:r>
              <a:rPr lang="en-US" dirty="0" smtClean="0">
                <a:latin typeface="Times New Roman" pitchFamily="18" charset="0"/>
                <a:cs typeface="Times New Roman" pitchFamily="18" charset="0"/>
              </a:rPr>
              <a:t> :- normal situation. An object is killed and then redefined. 5 </a:t>
            </a:r>
            <a:r>
              <a:rPr lang="en-US" dirty="0" err="1" smtClean="0">
                <a:latin typeface="Times New Roman" pitchFamily="18" charset="0"/>
                <a:cs typeface="Times New Roman" pitchFamily="18" charset="0"/>
              </a:rPr>
              <a:t>kk</a:t>
            </a:r>
            <a:r>
              <a:rPr lang="en-US" dirty="0" smtClean="0">
                <a:latin typeface="Times New Roman" pitchFamily="18" charset="0"/>
                <a:cs typeface="Times New Roman" pitchFamily="18" charset="0"/>
              </a:rPr>
              <a:t> :- harmless but probably buggy. Did you want to be sure it was really killed?</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400" dirty="0" smtClean="0">
                <a:latin typeface="Times New Roman" pitchFamily="18" charset="0"/>
                <a:cs typeface="Times New Roman" pitchFamily="18" charset="0"/>
              </a:rPr>
              <a:t>6.ku :- a bug. the </a:t>
            </a:r>
            <a:r>
              <a:rPr lang="en-US" sz="2400" smtClean="0">
                <a:latin typeface="Times New Roman" pitchFamily="18" charset="0"/>
                <a:cs typeface="Times New Roman" pitchFamily="18" charset="0"/>
              </a:rPr>
              <a:t>object does not </a:t>
            </a:r>
            <a:r>
              <a:rPr lang="en-US" sz="2400" dirty="0" smtClean="0">
                <a:latin typeface="Times New Roman" pitchFamily="18" charset="0"/>
                <a:cs typeface="Times New Roman" pitchFamily="18" charset="0"/>
              </a:rPr>
              <a:t>exist.</a:t>
            </a:r>
          </a:p>
          <a:p>
            <a:pPr>
              <a:buNone/>
            </a:pPr>
            <a:r>
              <a:rPr lang="en-US" sz="2400" dirty="0" smtClean="0">
                <a:latin typeface="Times New Roman" pitchFamily="18" charset="0"/>
                <a:cs typeface="Times New Roman" pitchFamily="18" charset="0"/>
              </a:rPr>
              <a:t>7.ud :- usually not a bug because the language permits reassignment at almost any time.</a:t>
            </a:r>
          </a:p>
          <a:p>
            <a:pPr>
              <a:buNone/>
            </a:pPr>
            <a:r>
              <a:rPr lang="en-US" sz="2400" dirty="0" smtClean="0">
                <a:latin typeface="Times New Roman" pitchFamily="18" charset="0"/>
                <a:cs typeface="Times New Roman" pitchFamily="18" charset="0"/>
              </a:rPr>
              <a:t>8. </a:t>
            </a:r>
            <a:r>
              <a:rPr lang="en-US" sz="2400" dirty="0" err="1" smtClean="0">
                <a:latin typeface="Times New Roman" pitchFamily="18" charset="0"/>
                <a:cs typeface="Times New Roman" pitchFamily="18" charset="0"/>
              </a:rPr>
              <a:t>uk</a:t>
            </a:r>
            <a:r>
              <a:rPr lang="en-US" sz="2400" dirty="0" smtClean="0">
                <a:latin typeface="Times New Roman" pitchFamily="18" charset="0"/>
                <a:cs typeface="Times New Roman" pitchFamily="18" charset="0"/>
              </a:rPr>
              <a:t> :- normal situation. </a:t>
            </a:r>
          </a:p>
          <a:p>
            <a:pPr>
              <a:buNone/>
            </a:pPr>
            <a:r>
              <a:rPr lang="en-US" sz="2400" dirty="0" smtClean="0">
                <a:latin typeface="Times New Roman" pitchFamily="18" charset="0"/>
                <a:cs typeface="Times New Roman" pitchFamily="18" charset="0"/>
              </a:rPr>
              <a:t>9 .</a:t>
            </a:r>
            <a:r>
              <a:rPr lang="en-US" sz="2400" dirty="0" err="1" smtClean="0">
                <a:latin typeface="Times New Roman" pitchFamily="18" charset="0"/>
                <a:cs typeface="Times New Roman" pitchFamily="18" charset="0"/>
              </a:rPr>
              <a:t>uu</a:t>
            </a:r>
            <a:r>
              <a:rPr lang="en-US" sz="2400" dirty="0" smtClean="0">
                <a:latin typeface="Times New Roman" pitchFamily="18" charset="0"/>
                <a:cs typeface="Times New Roman" pitchFamily="18" charset="0"/>
              </a:rPr>
              <a:t> :- normal situation. </a:t>
            </a:r>
            <a:endParaRPr lang="en-US" sz="2400" dirty="0">
              <a:latin typeface="Times New Roman" pitchFamily="18" charset="0"/>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410200"/>
          </a:xfrm>
        </p:spPr>
        <p:txBody>
          <a:bodyPr>
            <a:normAutofit/>
          </a:bodyPr>
          <a:lstStyle/>
          <a:p>
            <a:pPr>
              <a:buNone/>
            </a:pPr>
            <a:r>
              <a:rPr lang="en-US" sz="2400" b="1"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a:t>
            </a:r>
            <a:r>
              <a:rPr lang="en-US" sz="2400" b="1" smtClean="0">
                <a:latin typeface="Times New Roman" pitchFamily="18" charset="0"/>
                <a:cs typeface="Times New Roman" pitchFamily="18" charset="0"/>
              </a:rPr>
              <a:t>ossible </a:t>
            </a:r>
            <a:r>
              <a:rPr lang="en-US" sz="2400" b="1" dirty="0" smtClean="0">
                <a:latin typeface="Times New Roman" pitchFamily="18" charset="0"/>
                <a:cs typeface="Times New Roman" pitchFamily="18" charset="0"/>
              </a:rPr>
              <a:t>anomalies are: </a:t>
            </a:r>
          </a:p>
          <a:p>
            <a:pPr marL="514350" indent="-514350">
              <a:buAutoNum type="arabicPlain"/>
            </a:pPr>
            <a:r>
              <a:rPr lang="en-US" sz="2400" dirty="0" smtClean="0">
                <a:latin typeface="Times New Roman" pitchFamily="18" charset="0"/>
                <a:cs typeface="Times New Roman" pitchFamily="18" charset="0"/>
              </a:rPr>
              <a:t>-k :- the entrance to this point on the path, the variable had not been defined. We are killing a variable that does not exist. </a:t>
            </a:r>
          </a:p>
          <a:p>
            <a:pPr marL="514350" indent="-514350">
              <a:buAutoNum type="arabicPlain"/>
            </a:pPr>
            <a:r>
              <a:rPr lang="en-US" sz="2400" dirty="0" smtClean="0">
                <a:latin typeface="Times New Roman" pitchFamily="18" charset="0"/>
                <a:cs typeface="Times New Roman" pitchFamily="18" charset="0"/>
              </a:rPr>
              <a:t>-d :- okay. This is just the first definition along this path. </a:t>
            </a:r>
          </a:p>
          <a:p>
            <a:pPr marL="514350" indent="-514350">
              <a:buAutoNum type="arabicPeriod" startAt="3"/>
            </a:pPr>
            <a:r>
              <a:rPr lang="en-US" sz="2400" dirty="0" smtClean="0">
                <a:latin typeface="Times New Roman" pitchFamily="18" charset="0"/>
                <a:cs typeface="Times New Roman" pitchFamily="18" charset="0"/>
              </a:rPr>
              <a:t>-u :- possibly anomalous. Not anomalous if the variable is global and has been previously defined. </a:t>
            </a:r>
          </a:p>
          <a:p>
            <a:pPr marL="514350" indent="-514350">
              <a:buAutoNum type="arabicPeriod" startAt="3"/>
            </a:pPr>
            <a:r>
              <a:rPr lang="en-US" sz="2400" dirty="0" smtClean="0">
                <a:latin typeface="Times New Roman" pitchFamily="18" charset="0"/>
                <a:cs typeface="Times New Roman" pitchFamily="18" charset="0"/>
              </a:rPr>
              <a:t>k- :- not anomalous. The last thing done on this path was to kill the variable.</a:t>
            </a:r>
          </a:p>
          <a:p>
            <a:pPr marL="514350" indent="-514350">
              <a:buAutoNum type="arabicPeriod" startAt="3"/>
            </a:pPr>
            <a:r>
              <a:rPr lang="en-US" sz="2400" dirty="0" smtClean="0">
                <a:latin typeface="Times New Roman" pitchFamily="18" charset="0"/>
                <a:cs typeface="Times New Roman" pitchFamily="18" charset="0"/>
              </a:rPr>
              <a:t> d- :- possibly anomalous. The variable was defined and not used on this path. But this could be a global definition. </a:t>
            </a:r>
          </a:p>
          <a:p>
            <a:pPr marL="514350" indent="-514350">
              <a:buAutoNum type="arabicPeriod" startAt="3"/>
            </a:pPr>
            <a:r>
              <a:rPr lang="en-US" sz="2400" dirty="0" smtClean="0">
                <a:latin typeface="Times New Roman" pitchFamily="18" charset="0"/>
                <a:cs typeface="Times New Roman" pitchFamily="18" charset="0"/>
              </a:rPr>
              <a:t> u- :- not anomalous. The variable was used but not killed on this path. </a:t>
            </a:r>
            <a:endParaRPr lang="en-US" sz="2400" dirty="0">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856209"/>
            <a:ext cx="8686800" cy="600179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1246</TotalTime>
  <Words>7930</Words>
  <Application>Microsoft Office PowerPoint</Application>
  <PresentationFormat>On-screen Show (4:3)</PresentationFormat>
  <Paragraphs>500</Paragraphs>
  <Slides>123</Slides>
  <Notes>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Flow</vt:lpstr>
      <vt:lpstr>Slide 1</vt:lpstr>
      <vt:lpstr>                                        UNIT II     Flow graphs and Path testing</vt:lpstr>
      <vt:lpstr>Slide 3</vt:lpstr>
      <vt:lpstr>Path testing</vt:lpstr>
      <vt:lpstr>Cyclomatic complexity</vt:lpstr>
      <vt:lpstr>Slide 6</vt:lpstr>
      <vt:lpstr>Slide 7</vt:lpstr>
      <vt:lpstr>Slide 8</vt:lpstr>
      <vt:lpstr>Slide 9</vt:lpstr>
      <vt:lpstr>Slide 10</vt:lpstr>
      <vt:lpstr>Slide 11</vt:lpstr>
      <vt:lpstr>Slide 12</vt:lpstr>
      <vt:lpstr>Slide 13</vt:lpstr>
      <vt:lpstr>Slide 14</vt:lpstr>
      <vt:lpstr>Ex: </vt:lpstr>
      <vt:lpstr>Calculate Cyclomatic complexity:</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Flow  chart:                   Flow graph:</vt:lpstr>
      <vt:lpstr>Slide 30</vt:lpstr>
      <vt:lpstr>Slide 31</vt:lpstr>
      <vt:lpstr>Slide 32</vt:lpstr>
      <vt:lpstr>The program's corresponding flowchart</vt:lpstr>
      <vt:lpstr>Slide 34</vt:lpstr>
      <vt:lpstr>Simplified flow graph</vt:lpstr>
      <vt:lpstr>Slide 36</vt:lpstr>
      <vt:lpstr>        FUNDAMENTAL PATH SELECTION CRITERIA:  1. Defining complete testing: 2. Exercise every path from entry to exit.  3. Exercise every statement or instruction at least once.  4. Exercise every branch and case statement, In each direction at least once. If prescription 1 is followed then 2 and 3 are automatically followed. </vt:lpstr>
      <vt:lpstr>Slide 38</vt:lpstr>
      <vt:lpstr>Slide 39</vt:lpstr>
      <vt:lpstr>Slide 40</vt:lpstr>
      <vt:lpstr>Slide 41</vt:lpstr>
      <vt:lpstr> Which paths to be tested?  You must pick enough paths to achieve C1+C2. The question of what is the fewest number of such paths is interesting to the designer of test tools that help automate the path testing, but it is not crucial to the pragmatic (practical) design of tests. It is better to make many simple paths than a few complicated paths. </vt:lpstr>
      <vt:lpstr>Slide 43</vt:lpstr>
      <vt:lpstr>Slide 44</vt:lpstr>
      <vt:lpstr>Slide 45</vt:lpstr>
      <vt:lpstr>Slide 46</vt:lpstr>
      <vt:lpstr>  Nested Loops:  1. Start at the inner most loop. Set all the outer loops to their minimum values. 2. If you've done the outmost loop, GOTO step 4, else move out one loop and set it up as in step 2 with all other loops set to typical values. 3. Continue outward in this manner until all loops have been covered.  4. Do all the cases for all loops in the nest simultaneously. </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Forgiving Data - Flow Anomaly Flow Graph: Forgiving model is an alternate model where redemption (recover) from the anomalous state is possible </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MRCET-SOCSE</cp:lastModifiedBy>
  <cp:revision>230</cp:revision>
  <dcterms:created xsi:type="dcterms:W3CDTF">2021-07-13T09:36:03Z</dcterms:created>
  <dcterms:modified xsi:type="dcterms:W3CDTF">2023-01-23T05:33:30Z</dcterms:modified>
</cp:coreProperties>
</file>