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9" r:id="rId2"/>
    <p:sldId id="288" r:id="rId3"/>
    <p:sldId id="289" r:id="rId4"/>
    <p:sldId id="291" r:id="rId5"/>
    <p:sldId id="292" r:id="rId6"/>
    <p:sldId id="294" r:id="rId7"/>
    <p:sldId id="295" r:id="rId8"/>
    <p:sldId id="296" r:id="rId9"/>
    <p:sldId id="297" r:id="rId10"/>
    <p:sldId id="298" r:id="rId11"/>
    <p:sldId id="301" r:id="rId12"/>
    <p:sldId id="304" r:id="rId13"/>
    <p:sldId id="305" r:id="rId14"/>
    <p:sldId id="308" r:id="rId15"/>
    <p:sldId id="310" r:id="rId16"/>
    <p:sldId id="311" r:id="rId17"/>
    <p:sldId id="312" r:id="rId18"/>
    <p:sldId id="315" r:id="rId19"/>
    <p:sldId id="316" r:id="rId20"/>
    <p:sldId id="317" r:id="rId21"/>
    <p:sldId id="318" r:id="rId22"/>
    <p:sldId id="319" r:id="rId23"/>
    <p:sldId id="321"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4" r:id="rId42"/>
    <p:sldId id="360" r:id="rId43"/>
    <p:sldId id="348" r:id="rId44"/>
    <p:sldId id="34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94A253-88B0-4D2D-878E-F038F0D0A436}" type="datetimeFigureOut">
              <a:rPr lang="en-US" smtClean="0"/>
              <a:pPr/>
              <a:t>10/1/2021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874FBE8-D4A3-4174-A824-DB92248887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4A253-88B0-4D2D-878E-F038F0D0A436}"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4A253-88B0-4D2D-878E-F038F0D0A436}"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4A253-88B0-4D2D-878E-F038F0D0A436}"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94A253-88B0-4D2D-878E-F038F0D0A436}"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4FBE8-D4A3-4174-A824-DB92248887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94A253-88B0-4D2D-878E-F038F0D0A436}"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94A253-88B0-4D2D-878E-F038F0D0A436}" type="datetimeFigureOut">
              <a:rPr lang="en-US" smtClean="0"/>
              <a:pPr/>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94A253-88B0-4D2D-878E-F038F0D0A436}" type="datetimeFigureOut">
              <a:rPr lang="en-US" smtClean="0"/>
              <a:pPr/>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4A253-88B0-4D2D-878E-F038F0D0A436}" type="datetimeFigureOut">
              <a:rPr lang="en-US" smtClean="0"/>
              <a:pPr/>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94A253-88B0-4D2D-878E-F038F0D0A436}"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4FBE8-D4A3-4174-A824-DB92248887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94A253-88B0-4D2D-878E-F038F0D0A436}"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874FBE8-D4A3-4174-A824-DB922488875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94A253-88B0-4D2D-878E-F038F0D0A436}" type="datetimeFigureOut">
              <a:rPr lang="en-US" smtClean="0"/>
              <a:pPr/>
              <a:t>10/1/2021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874FBE8-D4A3-4174-A824-DB922488875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encyclopedia.com/science-and-technology/computers-and-electrical-engineering/computers-and-computing/alu" TargetMode="External"/><Relationship Id="rId2" Type="http://schemas.openxmlformats.org/officeDocument/2006/relationships/hyperlink" Target="https://www.encyclopedia.com/computing/dictionaries-thesauruses-pictures-and-press-releases/control-unit" TargetMode="External"/><Relationship Id="rId1" Type="http://schemas.openxmlformats.org/officeDocument/2006/relationships/slideLayout" Target="../slideLayouts/slideLayout2.xml"/><Relationship Id="rId6" Type="http://schemas.openxmlformats.org/officeDocument/2006/relationships/hyperlink" Target="https://www.encyclopedia.com/science-and-technology/computers-and-electrical-engineering/computers-and-computing/central" TargetMode="External"/><Relationship Id="rId5" Type="http://schemas.openxmlformats.org/officeDocument/2006/relationships/hyperlink" Target="https://www.encyclopedia.com/computing/dictionaries-thesauruses-pictures-and-press-releases/stored-program" TargetMode="External"/><Relationship Id="rId4" Type="http://schemas.openxmlformats.org/officeDocument/2006/relationships/hyperlink" Target="https://www.encyclopedia.com/medicine/psychology/psychology-and-psychiatry/memor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en.wikipedia.org/w/index.php?title=Communication_switches&amp;action=edit&amp;redlink=1" TargetMode="External"/><Relationship Id="rId3" Type="http://schemas.openxmlformats.org/officeDocument/2006/relationships/hyperlink" Target="https://en.wikipedia.org/wiki/Asynchrony_(computing)" TargetMode="External"/><Relationship Id="rId7" Type="http://schemas.openxmlformats.org/officeDocument/2006/relationships/hyperlink" Target="https://en.wikipedia.org/wiki/Scientific_modelling" TargetMode="External"/><Relationship Id="rId2" Type="http://schemas.openxmlformats.org/officeDocument/2006/relationships/hyperlink" Target="https://en.wikipedia.org/wiki/Processors" TargetMode="External"/><Relationship Id="rId1" Type="http://schemas.openxmlformats.org/officeDocument/2006/relationships/slideLayout" Target="../slideLayouts/slideLayout2.xml"/><Relationship Id="rId6" Type="http://schemas.openxmlformats.org/officeDocument/2006/relationships/hyperlink" Target="https://en.wikipedia.org/wiki/Computer_simulation" TargetMode="External"/><Relationship Id="rId5" Type="http://schemas.openxmlformats.org/officeDocument/2006/relationships/hyperlink" Target="https://en.wikipedia.org/wiki/Computer-aided_manufacturing" TargetMode="External"/><Relationship Id="rId4" Type="http://schemas.openxmlformats.org/officeDocument/2006/relationships/hyperlink" Target="https://en.wikipedia.org/wiki/Computer-aided_de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r>
              <a:rPr lang="en-US" sz="4000" dirty="0" smtClean="0">
                <a:latin typeface="Times New Roman" pitchFamily="18" charset="0"/>
                <a:cs typeface="Times New Roman" pitchFamily="18" charset="0"/>
              </a:rPr>
              <a:t>                   Unit-III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Domain Testing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752600"/>
            <a:ext cx="8001000" cy="4572000"/>
          </a:xfrm>
        </p:spPr>
        <p:txBody>
          <a:bodyPr>
            <a:normAutofit fontScale="92500" lnSpcReduction="10000"/>
          </a:bodyPr>
          <a:lstStyle/>
          <a:p>
            <a:pPr>
              <a:buNone/>
            </a:pPr>
            <a:r>
              <a:rPr lang="en-US" b="1" dirty="0" smtClean="0"/>
              <a:t> </a:t>
            </a:r>
            <a:r>
              <a:rPr lang="en-US" b="1" dirty="0" smtClean="0"/>
              <a:t>I.</a:t>
            </a:r>
            <a:r>
              <a:rPr lang="en-US" b="1" dirty="0" smtClean="0">
                <a:latin typeface="Times New Roman" pitchFamily="18" charset="0"/>
                <a:cs typeface="Times New Roman" pitchFamily="18" charset="0"/>
              </a:rPr>
              <a:t>DOMAINS </a:t>
            </a:r>
            <a:r>
              <a:rPr lang="en-US" b="1" dirty="0" smtClean="0">
                <a:latin typeface="Times New Roman" pitchFamily="18" charset="0"/>
                <a:cs typeface="Times New Roman" pitchFamily="18" charset="0"/>
              </a:rPr>
              <a:t>AND PATHS </a:t>
            </a:r>
          </a:p>
          <a:p>
            <a:pPr>
              <a:buNone/>
            </a:pPr>
            <a:r>
              <a:rPr lang="en-US" b="1" dirty="0" smtClean="0">
                <a:latin typeface="Times New Roman" pitchFamily="18" charset="0"/>
                <a:cs typeface="Times New Roman" pitchFamily="18" charset="0"/>
              </a:rPr>
              <a:t> INTRODUCTION: </a:t>
            </a:r>
          </a:p>
          <a:p>
            <a:pPr>
              <a:buNone/>
            </a:pPr>
            <a:r>
              <a:rPr lang="en-US" b="1" dirty="0" smtClean="0">
                <a:latin typeface="Times New Roman" pitchFamily="18" charset="0"/>
                <a:cs typeface="Times New Roman" pitchFamily="18" charset="0"/>
              </a:rPr>
              <a:t>Domain: </a:t>
            </a:r>
            <a:r>
              <a:rPr lang="en-US" dirty="0" smtClean="0">
                <a:latin typeface="Times New Roman" pitchFamily="18" charset="0"/>
                <a:cs typeface="Times New Roman" pitchFamily="18" charset="0"/>
              </a:rPr>
              <a:t>domain is a set of possible values of an independent variable or the variables of a function. </a:t>
            </a:r>
          </a:p>
          <a:p>
            <a:r>
              <a:rPr lang="en-US" dirty="0" smtClean="0">
                <a:latin typeface="Times New Roman" pitchFamily="18" charset="0"/>
                <a:cs typeface="Times New Roman" pitchFamily="18" charset="0"/>
              </a:rPr>
              <a:t> Programs as input data classifiers: domain testing attempts to determine whether the classification is or is not correct. </a:t>
            </a:r>
          </a:p>
          <a:p>
            <a:r>
              <a:rPr lang="en-US" dirty="0" smtClean="0">
                <a:latin typeface="Times New Roman" pitchFamily="18" charset="0"/>
                <a:cs typeface="Times New Roman" pitchFamily="18" charset="0"/>
              </a:rPr>
              <a:t>Domain testing can be based on specifications or equivalent implementation information. If domain testing is based on specifications, it is a functional test technique.</a:t>
            </a:r>
          </a:p>
          <a:p>
            <a:r>
              <a:rPr lang="en-US" dirty="0" smtClean="0">
                <a:latin typeface="Times New Roman" pitchFamily="18" charset="0"/>
                <a:cs typeface="Times New Roman" pitchFamily="18" charset="0"/>
              </a:rPr>
              <a:t>  If domain testing is based implementation details, it is a structural test technique.  For ex, you're doing domain testing when you check extreme values of an input variable.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a:buNone/>
            </a:pPr>
            <a:r>
              <a:rPr lang="en-US" b="1" dirty="0" smtClean="0"/>
              <a:t>  9.Co-incidental Correctness: </a:t>
            </a:r>
            <a:r>
              <a:rPr lang="en-US" dirty="0" smtClean="0"/>
              <a:t>Domain testing isn't good at finding bugs for which the outcome is correct for the wrong reasons. If we're plagued by coincidental correctness we may misjudge an incorrect boundary. </a:t>
            </a:r>
          </a:p>
          <a:p>
            <a:pPr>
              <a:buNone/>
            </a:pPr>
            <a:r>
              <a:rPr lang="en-US" dirty="0" smtClean="0"/>
              <a:t>10</a:t>
            </a:r>
            <a:r>
              <a:rPr lang="en-US" b="1" dirty="0" smtClean="0"/>
              <a:t>. Representative Outcome</a:t>
            </a:r>
            <a:r>
              <a:rPr lang="en-US" dirty="0" smtClean="0"/>
              <a:t>: Partition-testing strategies divide the program's input space into domains such that all inputs within a domain are equivalent (not equal, but equivalent) in the sense that any input represents all inputs in that domain. </a:t>
            </a:r>
          </a:p>
          <a:p>
            <a:pPr>
              <a:buNone/>
            </a:pPr>
            <a:r>
              <a:rPr lang="en-US" b="1" dirty="0" smtClean="0"/>
              <a:t>11.Functional Homogeneity of Bugs: </a:t>
            </a:r>
            <a:r>
              <a:rPr lang="en-US" dirty="0" smtClean="0"/>
              <a:t>Whatever the bug is, it will not change the functional form of the boundary predicate. For example, if the predicate is ax &gt;= b, the bug will be in the value of a or b but it will not change the predicate to ax &gt;= b, say.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sz="2400" b="1" dirty="0" smtClean="0">
                <a:latin typeface="Times New Roman" pitchFamily="18" charset="0"/>
                <a:cs typeface="Times New Roman" pitchFamily="18" charset="0"/>
              </a:rPr>
              <a:t>12. Linear Vector Space: </a:t>
            </a:r>
            <a:r>
              <a:rPr lang="en-US" sz="2400" dirty="0" smtClean="0">
                <a:latin typeface="Times New Roman" pitchFamily="18" charset="0"/>
                <a:cs typeface="Times New Roman" pitchFamily="18" charset="0"/>
              </a:rPr>
              <a:t>Most papers on domain testing, assume linear boundaries .</a:t>
            </a:r>
          </a:p>
          <a:p>
            <a:pPr>
              <a:buNone/>
            </a:pPr>
            <a:r>
              <a:rPr lang="en-US" sz="2400" b="1" dirty="0" smtClean="0">
                <a:latin typeface="Times New Roman" pitchFamily="18" charset="0"/>
                <a:cs typeface="Times New Roman" pitchFamily="18" charset="0"/>
              </a:rPr>
              <a:t>13. Loop Free Software: </a:t>
            </a:r>
            <a:r>
              <a:rPr lang="en-US" sz="2400" dirty="0" smtClean="0">
                <a:latin typeface="Times New Roman" pitchFamily="18" charset="0"/>
                <a:cs typeface="Times New Roman" pitchFamily="18" charset="0"/>
              </a:rPr>
              <a:t>Loops are problematic for domain testing. </a:t>
            </a:r>
          </a:p>
          <a:p>
            <a:pPr>
              <a:buNone/>
            </a:pPr>
            <a:r>
              <a:rPr lang="en-US" sz="2400" b="1" dirty="0" smtClean="0">
                <a:latin typeface="Times New Roman" pitchFamily="18" charset="0"/>
                <a:cs typeface="Times New Roman" pitchFamily="18" charset="0"/>
              </a:rPr>
              <a:t>NICE AND UGLY DOMAINS: </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NICE DOMAINS: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Some important properties of nice domains are: Linear, Complete, Systematic, And Orthogonal, Consistently closed, Convex and simply connected. o To the extent that domains have these properties domain testing is easy as testing gets. o The bug frequency is lesser for nice domain than for ugly domains. </a:t>
            </a:r>
          </a:p>
          <a:p>
            <a:r>
              <a:rPr lang="en-US" sz="2400" dirty="0" smtClean="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143000" y="914400"/>
            <a:ext cx="7506441" cy="5562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410200"/>
          </a:xfrm>
        </p:spPr>
        <p:txBody>
          <a:bodyPr>
            <a:normAutofit/>
          </a:bodyPr>
          <a:lstStyle/>
          <a:p>
            <a:pPr>
              <a:buNone/>
            </a:pPr>
            <a:r>
              <a:rPr lang="en-US" sz="2400" b="1" dirty="0" smtClean="0"/>
              <a:t>LINEAR AND NON LINEAR BOUNDARIES: </a:t>
            </a:r>
          </a:p>
          <a:p>
            <a:r>
              <a:rPr lang="en-US" sz="2400" b="1" dirty="0" smtClean="0"/>
              <a:t> </a:t>
            </a:r>
            <a:r>
              <a:rPr lang="en-US" sz="2400" dirty="0" smtClean="0"/>
              <a:t> Nice domain boundaries are defined by linear inequalities or equations.</a:t>
            </a:r>
          </a:p>
          <a:p>
            <a:pPr>
              <a:buNone/>
            </a:pPr>
            <a:r>
              <a:rPr lang="en-US" sz="2400" b="1" dirty="0" smtClean="0"/>
              <a:t>COMPLETE BOUNDARIES:</a:t>
            </a:r>
          </a:p>
          <a:p>
            <a:r>
              <a:rPr lang="en-US" sz="2400" dirty="0" smtClean="0"/>
              <a:t> Nice domain boundaries are complete in that they span the number space from plus to minus infinity in all dimensions.</a:t>
            </a:r>
            <a:endParaRPr lang="en-US" sz="2400" b="1" dirty="0" smtClean="0"/>
          </a:p>
          <a:p>
            <a:endParaRPr lang="en-US" sz="2400" dirty="0"/>
          </a:p>
        </p:txBody>
      </p:sp>
      <p:pic>
        <p:nvPicPr>
          <p:cNvPr id="4" name="Picture 2"/>
          <p:cNvPicPr>
            <a:picLocks noChangeAspect="1" noChangeArrowheads="1"/>
          </p:cNvPicPr>
          <p:nvPr/>
        </p:nvPicPr>
        <p:blipFill>
          <a:blip r:embed="rId2"/>
          <a:srcRect/>
          <a:stretch>
            <a:fillRect/>
          </a:stretch>
        </p:blipFill>
        <p:spPr bwMode="auto">
          <a:xfrm>
            <a:off x="1295400" y="3657600"/>
            <a:ext cx="5581650" cy="28479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685800" y="990600"/>
            <a:ext cx="7848600" cy="5029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b="1" dirty="0" smtClean="0"/>
              <a:t>ORTHOGONAL BOUNDARIES: </a:t>
            </a:r>
          </a:p>
          <a:p>
            <a:r>
              <a:rPr lang="en-US" dirty="0" smtClean="0"/>
              <a:t>Two boundary sets U and V (See Figure 4.3) are said to be orthogonal if every inequality in V is perpendicular to every inequality in U. </a:t>
            </a:r>
            <a:endParaRPr lang="en-US" dirty="0"/>
          </a:p>
        </p:txBody>
      </p:sp>
      <p:pic>
        <p:nvPicPr>
          <p:cNvPr id="4" name="Picture 2"/>
          <p:cNvPicPr>
            <a:picLocks noChangeAspect="1" noChangeArrowheads="1"/>
          </p:cNvPicPr>
          <p:nvPr/>
        </p:nvPicPr>
        <p:blipFill>
          <a:blip r:embed="rId2"/>
          <a:srcRect/>
          <a:stretch>
            <a:fillRect/>
          </a:stretch>
        </p:blipFill>
        <p:spPr bwMode="auto">
          <a:xfrm>
            <a:off x="1066800" y="2590800"/>
            <a:ext cx="7049241" cy="3733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609600" y="914400"/>
            <a:ext cx="8001000" cy="5486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001000" cy="5334000"/>
          </a:xfrm>
        </p:spPr>
        <p:txBody>
          <a:bodyPr>
            <a:normAutofit/>
          </a:bodyPr>
          <a:lstStyle/>
          <a:p>
            <a:pPr>
              <a:buNone/>
            </a:pPr>
            <a:r>
              <a:rPr lang="en-US" sz="2400" b="1" dirty="0" smtClean="0">
                <a:latin typeface="Times New Roman" pitchFamily="18" charset="0"/>
                <a:cs typeface="Times New Roman" pitchFamily="18" charset="0"/>
              </a:rPr>
              <a:t>CLOSURE CONSISTENCY: </a:t>
            </a:r>
            <a:r>
              <a:rPr lang="en-US" sz="2400" dirty="0" smtClean="0">
                <a:latin typeface="Times New Roman" pitchFamily="18" charset="0"/>
                <a:cs typeface="Times New Roman" pitchFamily="18" charset="0"/>
              </a:rPr>
              <a:t>The shaded areas on the boundary denote that the boundary belongs to the domain in which the shading lies - e.g., the boundary lines belong to the domains on the right. </a:t>
            </a:r>
          </a:p>
          <a:p>
            <a:pPr>
              <a:buNone/>
            </a:pPr>
            <a:r>
              <a:rPr lang="en-US" sz="2400" b="1" dirty="0" smtClean="0">
                <a:latin typeface="Times New Roman" pitchFamily="18" charset="0"/>
                <a:cs typeface="Times New Roman" pitchFamily="18" charset="0"/>
              </a:rPr>
              <a:t>CONVEX: </a:t>
            </a:r>
            <a:r>
              <a:rPr lang="en-US" sz="2400" dirty="0" smtClean="0">
                <a:latin typeface="Times New Roman" pitchFamily="18" charset="0"/>
                <a:cs typeface="Times New Roman" pitchFamily="18" charset="0"/>
              </a:rPr>
              <a:t> A geometric figure (in any number of dimensions) is convex if you can take two arbitrary points on any two different boundaries, join them by a line and all points on that line lie within the figure. Nice domains are convex; dirty domains aren't. </a:t>
            </a:r>
          </a:p>
          <a:p>
            <a:pPr>
              <a:buNone/>
            </a:pPr>
            <a:r>
              <a:rPr lang="en-US" sz="2400" b="1" dirty="0" smtClean="0"/>
              <a:t>SIMPLY CONNECTED: </a:t>
            </a:r>
          </a:p>
          <a:p>
            <a:pPr>
              <a:buNone/>
            </a:pPr>
            <a:r>
              <a:rPr lang="en-US" sz="2400" dirty="0" smtClean="0"/>
              <a:t>Nice domains are simply connected; that is, they are in one piece rather than pieces all over the place interspersed with other domains.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r>
              <a:rPr lang="en-US" sz="2400" b="1" dirty="0" smtClean="0">
                <a:latin typeface="Times New Roman" pitchFamily="18" charset="0"/>
                <a:cs typeface="Times New Roman" pitchFamily="18" charset="0"/>
              </a:rPr>
              <a:t>UGLY DOMAINS: </a:t>
            </a:r>
          </a:p>
          <a:p>
            <a:r>
              <a:rPr lang="en-US" sz="2400" dirty="0" smtClean="0">
                <a:latin typeface="Times New Roman" pitchFamily="18" charset="0"/>
                <a:cs typeface="Times New Roman" pitchFamily="18" charset="0"/>
              </a:rPr>
              <a:t>Some domains are born ugly and some are </a:t>
            </a:r>
            <a:r>
              <a:rPr lang="en-US" sz="2400" dirty="0" err="1" smtClean="0">
                <a:latin typeface="Times New Roman" pitchFamily="18" charset="0"/>
                <a:cs typeface="Times New Roman" pitchFamily="18" charset="0"/>
              </a:rPr>
              <a:t>uglified</a:t>
            </a:r>
            <a:r>
              <a:rPr lang="en-US" sz="2400" dirty="0" smtClean="0">
                <a:latin typeface="Times New Roman" pitchFamily="18" charset="0"/>
                <a:cs typeface="Times New Roman" pitchFamily="18" charset="0"/>
              </a:rPr>
              <a:t> by bad specifications.  Every simplification of ugly domains by programmers can be either good or bad.</a:t>
            </a:r>
          </a:p>
          <a:p>
            <a:r>
              <a:rPr lang="en-US" sz="2400" dirty="0" smtClean="0">
                <a:latin typeface="Times New Roman" pitchFamily="18" charset="0"/>
                <a:cs typeface="Times New Roman" pitchFamily="18" charset="0"/>
              </a:rPr>
              <a:t> If the ugliness results from bad specifications and the programmer's simplification is harmless, then the programmer has made ugly good. </a:t>
            </a:r>
          </a:p>
          <a:p>
            <a:r>
              <a:rPr lang="en-US" sz="2400" dirty="0" smtClean="0">
                <a:latin typeface="Times New Roman" pitchFamily="18" charset="0"/>
                <a:cs typeface="Times New Roman" pitchFamily="18" charset="0"/>
              </a:rPr>
              <a:t>But if the domain's complexity is essential (e.g., the income tax code), such "simplifications" constitute bugs. </a:t>
            </a:r>
          </a:p>
          <a:p>
            <a:r>
              <a:rPr lang="en-US" sz="2400" dirty="0" smtClean="0">
                <a:latin typeface="Times New Roman" pitchFamily="18" charset="0"/>
                <a:cs typeface="Times New Roman" pitchFamily="18" charset="0"/>
              </a:rPr>
              <a:t>Nonlinear boundaries are so rare in ordinary programming that there's no information on how programmers might "correct" such boundaries if they're essential. </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457200" y="990600"/>
            <a:ext cx="8229600" cy="5867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85800" y="1066800"/>
            <a:ext cx="7573864"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228600" y="1066800"/>
            <a:ext cx="8458200" cy="5486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304800" y="990600"/>
            <a:ext cx="8662355" cy="5638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257800"/>
          </a:xfrm>
        </p:spPr>
        <p:txBody>
          <a:bodyPr>
            <a:normAutofit fontScale="92500" lnSpcReduction="10000"/>
          </a:bodyPr>
          <a:lstStyle/>
          <a:p>
            <a:pPr>
              <a:buNone/>
            </a:pPr>
            <a:r>
              <a:rPr lang="en-US" b="1" dirty="0" smtClean="0"/>
              <a:t>DOMAIN TESTING: </a:t>
            </a:r>
            <a:endParaRPr lang="en-US" dirty="0" smtClean="0"/>
          </a:p>
          <a:p>
            <a:pPr>
              <a:buNone/>
            </a:pPr>
            <a:r>
              <a:rPr lang="en-US" b="1" dirty="0" smtClean="0"/>
              <a:t>DOMAIN TESTING STRATEGY: </a:t>
            </a:r>
          </a:p>
          <a:p>
            <a:r>
              <a:rPr lang="en-US" dirty="0" smtClean="0"/>
              <a:t> Domains are defined by their boundaries; therefore, domain testing concentrates test points on or near boundaries. o Classify what can go wrong with boundaries, then define a test strategy for each case. Pick enough points to test for all recognized kinds of boundary errors. o Because every boundary serves at least two different domains, test points used to check one domain can also be used to check adjacent domains. Remove redundant test points. o Run the tests and by posttest analysis (the tedious part) determine if any boundaries are faulty and if so, how. o Run enough tests to verify every boundary of every domain.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400" b="1" dirty="0" smtClean="0">
                <a:latin typeface="Times New Roman" pitchFamily="18" charset="0"/>
                <a:cs typeface="Times New Roman" pitchFamily="18" charset="0"/>
              </a:rPr>
              <a:t>DOMAIN BUGS AND HOW TO TEST FOR THEM:</a:t>
            </a:r>
          </a:p>
          <a:p>
            <a:r>
              <a:rPr lang="en-US" sz="2000" dirty="0" smtClean="0">
                <a:latin typeface="Times New Roman" pitchFamily="18" charset="0"/>
                <a:cs typeface="Times New Roman" pitchFamily="18" charset="0"/>
              </a:rPr>
              <a:t>An interior point is a point in the domain such that all points within an arbitrarily small distance (called an epsilon neighborhood) are also in the domain. </a:t>
            </a:r>
          </a:p>
          <a:p>
            <a:r>
              <a:rPr lang="en-US" sz="2000" dirty="0" smtClean="0">
                <a:latin typeface="Times New Roman" pitchFamily="18" charset="0"/>
                <a:cs typeface="Times New Roman" pitchFamily="18" charset="0"/>
              </a:rPr>
              <a:t> A boundary point is one such that within an epsilon neighborhood there are points both in the domain and not in the domain. </a:t>
            </a:r>
          </a:p>
          <a:p>
            <a:r>
              <a:rPr lang="en-US" sz="2000" dirty="0" smtClean="0">
                <a:latin typeface="Times New Roman" pitchFamily="18" charset="0"/>
                <a:cs typeface="Times New Roman" pitchFamily="18" charset="0"/>
              </a:rPr>
              <a:t> An extreme point is a point that does not lie between any two other arbitrary but distinct points of a (convex) domain. </a:t>
            </a: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371600" y="3962400"/>
            <a:ext cx="6934200" cy="2590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533400" y="895662"/>
            <a:ext cx="7300303" cy="550513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457200" y="1003923"/>
            <a:ext cx="8077200" cy="554927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lnSpcReduction="10000"/>
          </a:bodyPr>
          <a:lstStyle/>
          <a:p>
            <a:pPr>
              <a:buNone/>
            </a:pPr>
            <a:r>
              <a:rPr lang="en-US" b="1" dirty="0" smtClean="0">
                <a:latin typeface="Times New Roman" pitchFamily="18" charset="0"/>
                <a:cs typeface="Times New Roman" pitchFamily="18" charset="0"/>
              </a:rPr>
              <a:t>TESTING ONE DIMENSIONAL DOMAIN: </a:t>
            </a:r>
          </a:p>
          <a:p>
            <a:r>
              <a:rPr lang="en-US" dirty="0" smtClean="0">
                <a:latin typeface="Times New Roman" pitchFamily="18" charset="0"/>
                <a:cs typeface="Times New Roman" pitchFamily="18" charset="0"/>
              </a:rPr>
              <a:t> The closure can be wrong (i.e., assigned to the wrong domain) or the boundary (a point in this case) can be shifted one way or the other, we can be missing a boundary, or we can have an extra boundary. </a:t>
            </a:r>
          </a:p>
          <a:p>
            <a:r>
              <a:rPr lang="en-US" dirty="0" smtClean="0">
                <a:latin typeface="Times New Roman" pitchFamily="18" charset="0"/>
                <a:cs typeface="Times New Roman" pitchFamily="18" charset="0"/>
              </a:rPr>
              <a:t>Figure 4.13 shows possible domain bugs for a one-dimensional open domain boundary. </a:t>
            </a:r>
          </a:p>
          <a:p>
            <a:r>
              <a:rPr lang="en-US" dirty="0" smtClean="0">
                <a:latin typeface="Times New Roman" pitchFamily="18" charset="0"/>
                <a:cs typeface="Times New Roman" pitchFamily="18" charset="0"/>
              </a:rPr>
              <a:t>In Figure 4.13a we assumed that the boundary was to be open for A. The bug we're looking for is a closure error, which converts &gt; to &gt;= or &lt; to &lt;= (Figure 4.13b). </a:t>
            </a:r>
          </a:p>
          <a:p>
            <a:r>
              <a:rPr lang="en-US" dirty="0" smtClean="0">
                <a:latin typeface="Times New Roman" pitchFamily="18" charset="0"/>
                <a:cs typeface="Times New Roman" pitchFamily="18" charset="0"/>
              </a:rPr>
              <a:t>One test (marked x) on the boundary point detects this bug because processing for that point will go to domain A rather than 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297452" y="914400"/>
            <a:ext cx="8617947" cy="57149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latin typeface="Times New Roman" pitchFamily="18" charset="0"/>
                <a:cs typeface="Times New Roman" pitchFamily="18" charset="0"/>
              </a:rPr>
              <a:t>Figure 4.13d shows a shift the other way. The on point doesn't tell us anything because the boundary shift doesn't change the fact that the test point will be processed in B. To detect this shift we need a point close to the boundary but within A. The boundary is open, therefore by definition, the off point is in A (Open Off Inside). </a:t>
            </a:r>
          </a:p>
          <a:p>
            <a:r>
              <a:rPr lang="en-US" dirty="0" smtClean="0">
                <a:latin typeface="Times New Roman" pitchFamily="18" charset="0"/>
                <a:cs typeface="Times New Roman" pitchFamily="18" charset="0"/>
              </a:rPr>
              <a:t>The same open off point also suffices to detect a missing boundary because what should have been processed in A is now processed in B. 6. To detect an extra boundary we have to look at two domain boundaries.</a:t>
            </a:r>
          </a:p>
          <a:p>
            <a:r>
              <a:rPr lang="en-US" dirty="0" smtClean="0">
                <a:latin typeface="Times New Roman" pitchFamily="18" charset="0"/>
                <a:cs typeface="Times New Roman" pitchFamily="18" charset="0"/>
              </a:rPr>
              <a:t> In this context an extra boundary means that A has been split in two. The two off points that we selected before (one for each boundary) does the job. If point C had been a closed boundary, the on test point at C would do it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589351" y="914400"/>
            <a:ext cx="7692819" cy="5410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sz="2400" dirty="0" smtClean="0">
                <a:latin typeface="Times New Roman" pitchFamily="18" charset="0"/>
                <a:cs typeface="Times New Roman" pitchFamily="18" charset="0"/>
              </a:rPr>
              <a:t>An invalid input (e.g., value too big) is just a special processing case called 'reject'. In domain testing, we focus on the classification aspect of the routine rather than on the calculations. Structural knowledge is not needed for this model - only a consistent, complete specification of input values for each case. </a:t>
            </a:r>
          </a:p>
          <a:p>
            <a:pPr>
              <a:buNone/>
            </a:pPr>
            <a:r>
              <a:rPr lang="en-US" sz="2400" b="1" dirty="0" smtClean="0">
                <a:latin typeface="Times New Roman" pitchFamily="18" charset="0"/>
                <a:cs typeface="Times New Roman" pitchFamily="18" charset="0"/>
              </a:rPr>
              <a:t> A DOMAIN IS A SET: </a:t>
            </a:r>
          </a:p>
          <a:p>
            <a:r>
              <a:rPr lang="en-US" sz="2400" dirty="0" smtClean="0">
                <a:latin typeface="Times New Roman" pitchFamily="18" charset="0"/>
                <a:cs typeface="Times New Roman" pitchFamily="18" charset="0"/>
              </a:rPr>
              <a:t> An input domain is a set.  If the source language supports set definitions (E.g. PASCAL set types and C enumerated types) less testing is needed because the compiler does much of it for us.</a:t>
            </a:r>
          </a:p>
          <a:p>
            <a:r>
              <a:rPr lang="en-US" sz="2400" dirty="0" smtClean="0">
                <a:latin typeface="Times New Roman" pitchFamily="18" charset="0"/>
                <a:cs typeface="Times New Roman" pitchFamily="18" charset="0"/>
              </a:rPr>
              <a:t>Domain for a loop-free program corresponds to a set of numbers defined over the input vector. </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441204" y="914401"/>
            <a:ext cx="7788395" cy="5410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b="1" dirty="0" smtClean="0"/>
              <a:t> </a:t>
            </a:r>
            <a:r>
              <a:rPr lang="en-US" sz="2400" b="1" dirty="0" smtClean="0">
                <a:latin typeface="Times New Roman" pitchFamily="18" charset="0"/>
                <a:cs typeface="Times New Roman" pitchFamily="18" charset="0"/>
              </a:rPr>
              <a:t>Shifted Boundary: </a:t>
            </a:r>
          </a:p>
          <a:p>
            <a:r>
              <a:rPr lang="en-US" sz="2400" dirty="0" smtClean="0">
                <a:latin typeface="Times New Roman" pitchFamily="18" charset="0"/>
                <a:cs typeface="Times New Roman" pitchFamily="18" charset="0"/>
              </a:rPr>
              <a:t>In Figure 4.15b the bug is a shift up, which converts part of domain B into A processing, denoted by A'. </a:t>
            </a:r>
          </a:p>
          <a:p>
            <a:r>
              <a:rPr lang="en-US" sz="2400" dirty="0" smtClean="0">
                <a:latin typeface="Times New Roman" pitchFamily="18" charset="0"/>
                <a:cs typeface="Times New Roman" pitchFamily="18" charset="0"/>
              </a:rPr>
              <a:t>This result is caused by an incorrect constant in a predicate, such as x + y &gt;= 17 when x + y &gt;= 7 was intended. The off point (closed off outside) catches this bug. Figure 4.15c shows a shift down that is caught by the two on points.</a:t>
            </a:r>
          </a:p>
          <a:p>
            <a:r>
              <a:rPr lang="en-US" sz="2400" dirty="0" smtClean="0">
                <a:latin typeface="Times New Roman" pitchFamily="18" charset="0"/>
                <a:cs typeface="Times New Roman" pitchFamily="18" charset="0"/>
              </a:rPr>
              <a:t> 2. Tilted Boundary: A tilted boundary occurs when coefficients in the boundary inequality are wrong. For example, 3x + 7y &gt; 17 when 7x + 3y &gt; 17 was intended. </a:t>
            </a:r>
          </a:p>
          <a:p>
            <a:r>
              <a:rPr lang="en-US" sz="2400" dirty="0" smtClean="0">
                <a:latin typeface="Times New Roman" pitchFamily="18" charset="0"/>
                <a:cs typeface="Times New Roman" pitchFamily="18" charset="0"/>
              </a:rPr>
              <a:t>Figure 4.15d has a tilted boundary, which creates erroneous domain segments A' and B'. In this example the bug is caught by the left on point. </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34000"/>
          </a:xfrm>
        </p:spPr>
        <p:txBody>
          <a:bodyPr>
            <a:normAutofit fontScale="92500"/>
          </a:bodyPr>
          <a:lstStyle/>
          <a:p>
            <a:pPr>
              <a:buNone/>
            </a:pPr>
            <a:r>
              <a:rPr lang="en-US" sz="2400" b="1" dirty="0" smtClean="0">
                <a:latin typeface="Times New Roman" pitchFamily="18" charset="0"/>
                <a:cs typeface="Times New Roman" pitchFamily="18" charset="0"/>
              </a:rPr>
              <a:t>3. Extra Boundary: </a:t>
            </a:r>
          </a:p>
          <a:p>
            <a:r>
              <a:rPr lang="en-US" sz="2400" dirty="0" smtClean="0">
                <a:latin typeface="Times New Roman" pitchFamily="18" charset="0"/>
                <a:cs typeface="Times New Roman" pitchFamily="18" charset="0"/>
              </a:rPr>
              <a:t>An extra boundary is created by an extra predicate. An extra boundary will slice through many different domains and will therefore cause many test failures for the same bug. </a:t>
            </a:r>
          </a:p>
          <a:p>
            <a:r>
              <a:rPr lang="en-US" sz="2400" dirty="0" smtClean="0">
                <a:latin typeface="Times New Roman" pitchFamily="18" charset="0"/>
                <a:cs typeface="Times New Roman" pitchFamily="18" charset="0"/>
              </a:rPr>
              <a:t>The extra boundary in Figure 4.15e is caught by two on points, and depending on which way the extra boundary goes, possibly by the off point also. </a:t>
            </a:r>
          </a:p>
          <a:p>
            <a:pPr>
              <a:buNone/>
            </a:pPr>
            <a:r>
              <a:rPr lang="en-US" sz="2400" b="1" dirty="0" smtClean="0">
                <a:latin typeface="Times New Roman" pitchFamily="18" charset="0"/>
                <a:cs typeface="Times New Roman" pitchFamily="18" charset="0"/>
              </a:rPr>
              <a:t>4. Missing Boundary:</a:t>
            </a:r>
          </a:p>
          <a:p>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missing boundary is created by leaving a boundary predicate out. A missing boundary will merge different domains and will cause many test failures although there is only one bug. </a:t>
            </a:r>
          </a:p>
          <a:p>
            <a:r>
              <a:rPr lang="en-US" sz="2400" dirty="0" smtClean="0">
                <a:latin typeface="Times New Roman" pitchFamily="18" charset="0"/>
                <a:cs typeface="Times New Roman" pitchFamily="18" charset="0"/>
              </a:rPr>
              <a:t>A missing boundary, shown in Figure 4.15f, is caught by the two on points because the processing for A and B is the same - either A or B processing. </a:t>
            </a:r>
          </a:p>
          <a:p>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34000"/>
          </a:xfrm>
        </p:spPr>
        <p:txBody>
          <a:bodyPr>
            <a:normAutofit fontScale="92500" lnSpcReduction="20000"/>
          </a:bodyPr>
          <a:lstStyle/>
          <a:p>
            <a:pPr>
              <a:buNone/>
            </a:pPr>
            <a:r>
              <a:rPr lang="en-US" b="1" dirty="0" smtClean="0">
                <a:latin typeface="Times New Roman" pitchFamily="18" charset="0"/>
                <a:cs typeface="Times New Roman" pitchFamily="18" charset="0"/>
              </a:rPr>
              <a:t>PROCEDURE FOR TESTING: </a:t>
            </a:r>
          </a:p>
          <a:p>
            <a:pPr marL="514350" indent="-514350">
              <a:buNone/>
            </a:pPr>
            <a:r>
              <a:rPr lang="en-US" dirty="0" smtClean="0">
                <a:latin typeface="Times New Roman" pitchFamily="18" charset="0"/>
                <a:cs typeface="Times New Roman" pitchFamily="18" charset="0"/>
              </a:rPr>
              <a:t>The procedure is conceptually is straight forward. It can be done by hand for two dimensions and for a few domains and practically impossible for more than two variables.</a:t>
            </a:r>
          </a:p>
          <a:p>
            <a:pPr marL="514350" indent="-514350">
              <a:buFont typeface="+mj-lt"/>
              <a:buAutoNum type="arabicPeriod"/>
            </a:pPr>
            <a:r>
              <a:rPr lang="en-US" dirty="0" smtClean="0">
                <a:latin typeface="Times New Roman" pitchFamily="18" charset="0"/>
                <a:cs typeface="Times New Roman" pitchFamily="18" charset="0"/>
              </a:rPr>
              <a:t>Identify input variables. </a:t>
            </a:r>
          </a:p>
          <a:p>
            <a:pPr marL="514350" indent="-514350">
              <a:buFont typeface="+mj-lt"/>
              <a:buAutoNum type="arabicPeriod"/>
            </a:pPr>
            <a:r>
              <a:rPr lang="en-US" dirty="0" smtClean="0">
                <a:latin typeface="Times New Roman" pitchFamily="18" charset="0"/>
                <a:cs typeface="Times New Roman" pitchFamily="18" charset="0"/>
              </a:rPr>
              <a:t>Identify variable which appear in domain defining predicates, such as control flow predicates. </a:t>
            </a:r>
          </a:p>
          <a:p>
            <a:pPr marL="514350" indent="-514350">
              <a:buFont typeface="+mj-lt"/>
              <a:buAutoNum type="arabicPeriod"/>
            </a:pPr>
            <a:r>
              <a:rPr lang="en-US" dirty="0" smtClean="0">
                <a:latin typeface="Times New Roman" pitchFamily="18" charset="0"/>
                <a:cs typeface="Times New Roman" pitchFamily="18" charset="0"/>
              </a:rPr>
              <a:t>Interpret all domain predicates in terms of input variables.</a:t>
            </a:r>
          </a:p>
          <a:p>
            <a:pPr marL="514350" indent="-514350">
              <a:buFont typeface="+mj-lt"/>
              <a:buAutoNum type="arabicPeriod"/>
            </a:pPr>
            <a:r>
              <a:rPr lang="en-US" dirty="0" smtClean="0">
                <a:latin typeface="Times New Roman" pitchFamily="18" charset="0"/>
                <a:cs typeface="Times New Roman" pitchFamily="18" charset="0"/>
              </a:rPr>
              <a:t>For p binary predicates, there are at most 2p combinations of TRUE-FALSE values and therefore, at most 2p domains. Find the set of all non null domains. The result is a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expression in the predicates consisting a set of AND terms joined by OR's. </a:t>
            </a:r>
          </a:p>
          <a:p>
            <a:pPr marL="514350" indent="-514350">
              <a:buFont typeface="+mj-lt"/>
              <a:buAutoNum type="arabicPeriod"/>
            </a:pPr>
            <a:r>
              <a:rPr lang="en-US" dirty="0" smtClean="0">
                <a:latin typeface="Times New Roman" pitchFamily="18" charset="0"/>
                <a:cs typeface="Times New Roman" pitchFamily="18" charset="0"/>
              </a:rPr>
              <a:t>Solve these inequalities to find all the extreme points of each domain using any of the linear programming methods. </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Autofit/>
          </a:bodyPr>
          <a:lstStyle/>
          <a:p>
            <a:pPr>
              <a:buNone/>
            </a:pPr>
            <a:r>
              <a:rPr lang="en-US" sz="2400" b="1" dirty="0" smtClean="0">
                <a:latin typeface="Times New Roman" pitchFamily="18" charset="0"/>
                <a:cs typeface="Times New Roman" pitchFamily="18" charset="0"/>
              </a:rPr>
              <a:t>DOMAIN AND INTERFACE TESTING :</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INTRODUCTION: </a:t>
            </a:r>
          </a:p>
          <a:p>
            <a:r>
              <a:rPr lang="en-US" sz="2400" dirty="0" smtClean="0">
                <a:latin typeface="Times New Roman" pitchFamily="18" charset="0"/>
                <a:cs typeface="Times New Roman" pitchFamily="18" charset="0"/>
              </a:rPr>
              <a:t>Recall that we defined integration testing as testing the correctness of the interface between two otherwise correct components. </a:t>
            </a:r>
          </a:p>
          <a:p>
            <a:r>
              <a:rPr lang="en-US" sz="2400" dirty="0" smtClean="0">
                <a:latin typeface="Times New Roman" pitchFamily="18" charset="0"/>
                <a:cs typeface="Times New Roman" pitchFamily="18" charset="0"/>
              </a:rPr>
              <a:t>Components A and B have been demonstrated to satisfy their component tests, and as part of the act of integrating them we want to investigate possible inconsistencies across their interface. </a:t>
            </a:r>
          </a:p>
          <a:p>
            <a:r>
              <a:rPr lang="en-US" sz="2400" dirty="0" smtClean="0">
                <a:latin typeface="Times New Roman" pitchFamily="18" charset="0"/>
                <a:cs typeface="Times New Roman" pitchFamily="18" charset="0"/>
              </a:rPr>
              <a:t>Interface between any two components is considered as a subroutine call. </a:t>
            </a:r>
          </a:p>
          <a:p>
            <a:r>
              <a:rPr lang="en-US" sz="2400" dirty="0" smtClean="0">
                <a:latin typeface="Times New Roman" pitchFamily="18" charset="0"/>
                <a:cs typeface="Times New Roman" pitchFamily="18" charset="0"/>
              </a:rPr>
              <a:t>For a single variable, the domain span is the set of numbers between (and including) the smallest value and the largest value.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34000"/>
          </a:xfrm>
        </p:spPr>
        <p:txBody>
          <a:bodyPr>
            <a:normAutofit lnSpcReduction="10000"/>
          </a:bodyPr>
          <a:lstStyle/>
          <a:p>
            <a:pPr>
              <a:buNone/>
            </a:pPr>
            <a:r>
              <a:rPr lang="en-US" b="1" dirty="0" smtClean="0"/>
              <a:t>DOMAINS AND RANGE: </a:t>
            </a:r>
          </a:p>
          <a:p>
            <a:r>
              <a:rPr lang="en-US" dirty="0" smtClean="0"/>
              <a:t> The set of output values produced by a function is called the range of the function, in contrast with the domain, which is the set of input values over which the function is defined. </a:t>
            </a:r>
          </a:p>
          <a:p>
            <a:r>
              <a:rPr lang="en-US" dirty="0" smtClean="0"/>
              <a:t> Interface testing requires that we select the output values of the calling routine i.e. caller's range must be compatible with the called routine's domain. </a:t>
            </a:r>
          </a:p>
          <a:p>
            <a:r>
              <a:rPr lang="en-US" dirty="0" smtClean="0"/>
              <a:t>An interface test consists of exploring the correctness of the following mappings: caller domain --&gt; caller range (caller unit test) caller range --&gt; called domain (integration test) called domain --&gt; called range (called unit test)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a:stretch>
            <a:fillRect/>
          </a:stretch>
        </p:blipFill>
        <p:spPr bwMode="auto">
          <a:xfrm>
            <a:off x="381000" y="914400"/>
            <a:ext cx="8370093" cy="5368131"/>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srcRect/>
          <a:stretch>
            <a:fillRect/>
          </a:stretch>
        </p:blipFill>
        <p:spPr bwMode="auto">
          <a:xfrm>
            <a:off x="609600" y="1130280"/>
            <a:ext cx="7226245" cy="511812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a:stretch>
            <a:fillRect/>
          </a:stretch>
        </p:blipFill>
        <p:spPr bwMode="auto">
          <a:xfrm>
            <a:off x="228600" y="1066800"/>
            <a:ext cx="8733006" cy="530621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srcRect/>
          <a:stretch>
            <a:fillRect/>
          </a:stretch>
        </p:blipFill>
        <p:spPr bwMode="auto">
          <a:xfrm>
            <a:off x="609600" y="838200"/>
            <a:ext cx="8063741" cy="5562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400" b="1" dirty="0" smtClean="0">
                <a:latin typeface="Times New Roman" pitchFamily="18" charset="0"/>
                <a:cs typeface="Times New Roman" pitchFamily="18" charset="0"/>
              </a:rPr>
              <a:t>DOMAINS, PATHS AND PREDICATES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In domain testing, predicates are assumed to be interpreted in terms of input vector variables. </a:t>
            </a:r>
          </a:p>
          <a:p>
            <a:r>
              <a:rPr lang="en-US" sz="2400" dirty="0" smtClean="0">
                <a:latin typeface="Times New Roman" pitchFamily="18" charset="0"/>
                <a:cs typeface="Times New Roman" pitchFamily="18" charset="0"/>
              </a:rPr>
              <a:t> If domain testing is applied to structure, then predicate interpretation must be based on actual paths through the routine - that is, based on the implementation control flow graph. </a:t>
            </a:r>
          </a:p>
          <a:p>
            <a:r>
              <a:rPr lang="en-US" sz="2400" dirty="0" smtClean="0">
                <a:latin typeface="Times New Roman" pitchFamily="18" charset="0"/>
                <a:cs typeface="Times New Roman" pitchFamily="18" charset="0"/>
              </a:rPr>
              <a:t>For every domain, there is at least one path through the routine. Domain boundaries are also where most domain bugs occur. o For every boundary there is at least one predicate that specifies what numbers belong to the domain and what numbers don't.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077200" cy="5410200"/>
          </a:xfrm>
        </p:spPr>
        <p:txBody>
          <a:bodyPr>
            <a:normAutofit fontScale="92500" lnSpcReduction="10000"/>
          </a:bodyPr>
          <a:lstStyle/>
          <a:p>
            <a:pPr>
              <a:buNone/>
            </a:pPr>
            <a:r>
              <a:rPr lang="en-US" dirty="0" smtClean="0"/>
              <a:t> </a:t>
            </a:r>
            <a:r>
              <a:rPr lang="en-US" b="1" dirty="0" smtClean="0">
                <a:latin typeface="Times New Roman" pitchFamily="18" charset="0"/>
                <a:cs typeface="Times New Roman" pitchFamily="18" charset="0"/>
              </a:rPr>
              <a:t>INTERFACE RANGE / DOMAIN COMPATIBILITY TESTING:  </a:t>
            </a:r>
          </a:p>
          <a:p>
            <a:r>
              <a:rPr lang="en-US" dirty="0" smtClean="0">
                <a:latin typeface="Times New Roman" pitchFamily="18" charset="0"/>
                <a:cs typeface="Times New Roman" pitchFamily="18" charset="0"/>
              </a:rPr>
              <a:t>For interface testing, bugs are more likely to concern single variables rather than peculiar combinations of two or more variables. </a:t>
            </a:r>
          </a:p>
          <a:p>
            <a:r>
              <a:rPr lang="en-US" dirty="0" smtClean="0">
                <a:latin typeface="Times New Roman" pitchFamily="18" charset="0"/>
                <a:cs typeface="Times New Roman" pitchFamily="18" charset="0"/>
              </a:rPr>
              <a:t> Test every input variable independently of other input variables to confirm compatibility of the caller's range and the called routine's domain span and closure of every domain defined for that variable. </a:t>
            </a:r>
          </a:p>
          <a:p>
            <a:r>
              <a:rPr lang="en-US" dirty="0" smtClean="0">
                <a:latin typeface="Times New Roman" pitchFamily="18" charset="0"/>
                <a:cs typeface="Times New Roman" pitchFamily="18" charset="0"/>
              </a:rPr>
              <a:t> There are two boundaries to test and it's a one-dimensional domain; therefore, it requires one on and one off point per boundary or a total of two on points and two off points for the domain - pick the off points appropriate to the closure (COOOOI).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077200" cy="5257800"/>
          </a:xfrm>
        </p:spPr>
        <p:txBody>
          <a:bodyPr/>
          <a:lstStyle/>
          <a:p>
            <a:r>
              <a:rPr lang="en-US" dirty="0" smtClean="0">
                <a:latin typeface="Times New Roman" pitchFamily="18" charset="0"/>
                <a:cs typeface="Times New Roman" pitchFamily="18" charset="0"/>
              </a:rPr>
              <a:t>Start with the called routine's domains and generate test points in accordance to the domain-testing strategy used for that routine in component testing. </a:t>
            </a:r>
          </a:p>
          <a:p>
            <a:r>
              <a:rPr lang="en-US" dirty="0" smtClean="0">
                <a:latin typeface="Times New Roman" pitchFamily="18" charset="0"/>
                <a:cs typeface="Times New Roman" pitchFamily="18" charset="0"/>
              </a:rPr>
              <a:t> Unless you're a mathematical whiz you won't be able to do this without tools for more than one variable at a time.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Last </a:t>
            </a:r>
            <a:r>
              <a:rPr lang="en-US" dirty="0" err="1" smtClean="0"/>
              <a:t>page:</a:t>
            </a:r>
            <a:r>
              <a:rPr lang="en-US" b="1" dirty="0" err="1" smtClean="0"/>
              <a:t>DATA</a:t>
            </a:r>
            <a:r>
              <a:rPr lang="en-US" b="1" dirty="0" smtClean="0"/>
              <a:t> FLOW MACHINES</a:t>
            </a:r>
            <a:r>
              <a:rPr lang="en-US" dirty="0" smtClean="0"/>
              <a:t>: </a:t>
            </a:r>
          </a:p>
          <a:p>
            <a:pPr>
              <a:buNone/>
            </a:pPr>
            <a:r>
              <a:rPr lang="en-US" sz="2800" dirty="0" smtClean="0">
                <a:latin typeface="Times New Roman" pitchFamily="18" charset="0"/>
                <a:cs typeface="Times New Roman" pitchFamily="18" charset="0"/>
              </a:rPr>
              <a:t>Dataflow machines are programmable computers.</a:t>
            </a:r>
            <a:r>
              <a:rPr lang="en-US" sz="2800" b="1" dirty="0" smtClean="0">
                <a:latin typeface="Times New Roman" pitchFamily="18" charset="0"/>
                <a:cs typeface="Times New Roman" pitchFamily="18" charset="0"/>
              </a:rPr>
              <a:t> von Neumann machine</a:t>
            </a:r>
            <a:r>
              <a:rPr lang="en-US" sz="2800" dirty="0" smtClean="0">
                <a:latin typeface="Times New Roman" pitchFamily="18" charset="0"/>
                <a:cs typeface="Times New Roman" pitchFamily="18" charset="0"/>
              </a:rPr>
              <a:t> Any computer characterized by the following concepts: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 the main units are a </a:t>
            </a:r>
            <a:r>
              <a:rPr lang="en-US" sz="2800" dirty="0" smtClean="0">
                <a:latin typeface="Times New Roman" pitchFamily="18" charset="0"/>
                <a:cs typeface="Times New Roman" pitchFamily="18" charset="0"/>
                <a:hlinkClick r:id="rId2"/>
              </a:rPr>
              <a:t>control unit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hlinkClick r:id="rId3"/>
              </a:rPr>
              <a:t>ALU</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hlinkClick r:id="rId4"/>
              </a:rPr>
              <a:t>memory</a:t>
            </a:r>
            <a:r>
              <a:rPr lang="en-US" sz="2800" dirty="0" smtClean="0">
                <a:latin typeface="Times New Roman" pitchFamily="18" charset="0"/>
                <a:cs typeface="Times New Roman" pitchFamily="18" charset="0"/>
              </a:rPr>
              <a:t>, and input and output facilities;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(b) programs and data share the same memory, thus the concept of a </a:t>
            </a:r>
            <a:r>
              <a:rPr lang="en-US" sz="2800" dirty="0" smtClean="0">
                <a:latin typeface="Times New Roman" pitchFamily="18" charset="0"/>
                <a:cs typeface="Times New Roman" pitchFamily="18" charset="0"/>
                <a:hlinkClick r:id="rId5"/>
              </a:rPr>
              <a:t>stored program</a:t>
            </a:r>
            <a:r>
              <a:rPr lang="en-US" sz="2800" dirty="0" smtClean="0">
                <a:latin typeface="Times New Roman" pitchFamily="18" charset="0"/>
                <a:cs typeface="Times New Roman" pitchFamily="18" charset="0"/>
              </a:rPr>
              <a:t> is fundamental;</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(c) the control unit and ALU, usually combined into a </a:t>
            </a:r>
            <a:r>
              <a:rPr lang="en-US" sz="2800" dirty="0" smtClean="0">
                <a:latin typeface="Times New Roman" pitchFamily="18" charset="0"/>
                <a:cs typeface="Times New Roman" pitchFamily="18" charset="0"/>
                <a:hlinkClick r:id="rId6"/>
              </a:rPr>
              <a:t>central processor</a:t>
            </a:r>
            <a:r>
              <a:rPr lang="en-US" sz="2800" dirty="0" smtClean="0">
                <a:latin typeface="Times New Roman" pitchFamily="18" charset="0"/>
                <a:cs typeface="Times New Roman" pitchFamily="18" charset="0"/>
              </a:rPr>
              <a:t> (which may contain internal storage – accumulators and other registers), determine the actions to be carried out by reading instructions from the memory.</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MIMD</a:t>
            </a:r>
            <a:r>
              <a:rPr lang="en-US" dirty="0" smtClean="0"/>
              <a:t> (</a:t>
            </a:r>
            <a:r>
              <a:rPr lang="en-US" b="1" dirty="0" smtClean="0"/>
              <a:t>multiple instruction, multiple data</a:t>
            </a:r>
            <a:r>
              <a:rPr lang="en-US" dirty="0" smtClean="0"/>
              <a:t>) is a technique employed to achieve parallelism. Machines using MIMD have a number of </a:t>
            </a:r>
            <a:r>
              <a:rPr lang="en-US" dirty="0" smtClean="0">
                <a:hlinkClick r:id="rId2" tooltip="Processors"/>
              </a:rPr>
              <a:t>processors</a:t>
            </a:r>
            <a:r>
              <a:rPr lang="en-US" dirty="0" smtClean="0"/>
              <a:t> that function </a:t>
            </a:r>
            <a:r>
              <a:rPr lang="en-US" dirty="0" smtClean="0">
                <a:hlinkClick r:id="rId3" tooltip="Asynchrony (computing)"/>
              </a:rPr>
              <a:t>asynchronously</a:t>
            </a:r>
            <a:r>
              <a:rPr lang="en-US" dirty="0" smtClean="0"/>
              <a:t> and independently. At any time, different processors may be executing different instructions on different pieces of data.</a:t>
            </a:r>
          </a:p>
          <a:p>
            <a:r>
              <a:rPr lang="en-US" dirty="0" smtClean="0"/>
              <a:t>MIMD architectures may be used in a number of application areas such as </a:t>
            </a:r>
            <a:r>
              <a:rPr lang="en-US" dirty="0" smtClean="0">
                <a:hlinkClick r:id="rId4" tooltip="Computer-aided design"/>
              </a:rPr>
              <a:t>computer-aided design</a:t>
            </a:r>
            <a:r>
              <a:rPr lang="en-US" dirty="0" smtClean="0"/>
              <a:t>/</a:t>
            </a:r>
            <a:r>
              <a:rPr lang="en-US" dirty="0" smtClean="0">
                <a:hlinkClick r:id="rId5" tooltip="Computer-aided manufacturing"/>
              </a:rPr>
              <a:t>computer-aided manufacturing</a:t>
            </a:r>
            <a:r>
              <a:rPr lang="en-US" dirty="0" smtClean="0"/>
              <a:t>, </a:t>
            </a:r>
            <a:r>
              <a:rPr lang="en-US" dirty="0" smtClean="0">
                <a:hlinkClick r:id="rId6" tooltip="Computer simulation"/>
              </a:rPr>
              <a:t>simulation</a:t>
            </a:r>
            <a:r>
              <a:rPr lang="en-US" dirty="0" smtClean="0"/>
              <a:t>, </a:t>
            </a:r>
            <a:r>
              <a:rPr lang="en-US" dirty="0" smtClean="0">
                <a:hlinkClick r:id="rId7" tooltip="Scientific modelling"/>
              </a:rPr>
              <a:t>modeling</a:t>
            </a:r>
            <a:r>
              <a:rPr lang="en-US" dirty="0" smtClean="0"/>
              <a:t>, and as </a:t>
            </a:r>
            <a:r>
              <a:rPr lang="en-US" u="sng" dirty="0" smtClean="0">
                <a:hlinkClick r:id="rId8" tooltip="Communication switches (page does not exist)"/>
              </a:rPr>
              <a:t>communication switches</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53400" cy="5410200"/>
          </a:xfrm>
        </p:spPr>
        <p:txBody>
          <a:bodyPr>
            <a:normAutofit/>
          </a:bodyPr>
          <a:lstStyle/>
          <a:p>
            <a:pPr>
              <a:buNone/>
            </a:pPr>
            <a:r>
              <a:rPr lang="en-US" b="1" dirty="0" smtClean="0"/>
              <a:t>A DOMAIN CLOSURE: </a:t>
            </a:r>
          </a:p>
          <a:p>
            <a:r>
              <a:rPr lang="en-US" b="1" dirty="0" smtClean="0"/>
              <a:t> </a:t>
            </a:r>
            <a:r>
              <a:rPr lang="en-US" dirty="0" smtClean="0"/>
              <a:t> </a:t>
            </a:r>
            <a:r>
              <a:rPr lang="en-US" sz="2400" dirty="0" smtClean="0">
                <a:latin typeface="Times New Roman" pitchFamily="18" charset="0"/>
                <a:cs typeface="Times New Roman" pitchFamily="18" charset="0"/>
              </a:rPr>
              <a:t>A domain boundary is closed with respect to a domain if the points on the boundary belong to the domain. </a:t>
            </a:r>
          </a:p>
          <a:p>
            <a:r>
              <a:rPr lang="en-US" sz="2400" dirty="0" smtClean="0">
                <a:latin typeface="Times New Roman" pitchFamily="18" charset="0"/>
                <a:cs typeface="Times New Roman" pitchFamily="18" charset="0"/>
              </a:rPr>
              <a:t>If the boundary points belong to some other domain, the boundary is said to be open. </a:t>
            </a:r>
          </a:p>
          <a:p>
            <a:r>
              <a:rPr lang="en-US" sz="2400" dirty="0" smtClean="0">
                <a:latin typeface="Times New Roman" pitchFamily="18" charset="0"/>
                <a:cs typeface="Times New Roman" pitchFamily="18" charset="0"/>
              </a:rPr>
              <a:t>Figure 4.2 shows three situations for a one-dimensional domain - i.e., a domain defined over one input variable; call it x The importance of domain closure is that incorrect closure bugs are frequent domain bugs. For example, x &gt;= 0 when x &gt; 0 was intended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143000" y="990600"/>
            <a:ext cx="7561217"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lnSpcReduction="10000"/>
          </a:bodyPr>
          <a:lstStyle/>
          <a:p>
            <a:pPr>
              <a:buNone/>
            </a:pPr>
            <a:r>
              <a:rPr lang="en-US" sz="2400" b="1" dirty="0" smtClean="0">
                <a:latin typeface="Times New Roman" pitchFamily="18" charset="0"/>
                <a:cs typeface="Times New Roman" pitchFamily="18" charset="0"/>
              </a:rPr>
              <a:t>DOMAIN DIMENSIONALITY</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Every input variable adds one dimension to the domain. </a:t>
            </a:r>
          </a:p>
          <a:p>
            <a:r>
              <a:rPr lang="en-US" sz="2400" dirty="0" smtClean="0">
                <a:latin typeface="Times New Roman" pitchFamily="18" charset="0"/>
                <a:cs typeface="Times New Roman" pitchFamily="18" charset="0"/>
              </a:rPr>
              <a:t>One variable defines domains on a number line.</a:t>
            </a:r>
          </a:p>
          <a:p>
            <a:r>
              <a:rPr lang="en-US" sz="2400" dirty="0" smtClean="0">
                <a:latin typeface="Times New Roman" pitchFamily="18" charset="0"/>
                <a:cs typeface="Times New Roman" pitchFamily="18" charset="0"/>
              </a:rPr>
              <a:t> Two variables define planar domains. </a:t>
            </a:r>
          </a:p>
          <a:p>
            <a:r>
              <a:rPr lang="en-US" sz="2400" dirty="0" smtClean="0">
                <a:latin typeface="Times New Roman" pitchFamily="18" charset="0"/>
                <a:cs typeface="Times New Roman" pitchFamily="18" charset="0"/>
              </a:rPr>
              <a:t>Three variables define solid domains. </a:t>
            </a:r>
          </a:p>
          <a:p>
            <a:pPr>
              <a:buNone/>
            </a:pPr>
            <a:endParaRPr lang="en-US" sz="2400" dirty="0" smtClean="0">
              <a:latin typeface="Times New Roman" pitchFamily="18" charset="0"/>
              <a:cs typeface="Times New Roman" pitchFamily="18" charset="0"/>
            </a:endParaRPr>
          </a:p>
          <a:p>
            <a:pPr>
              <a:buNone/>
            </a:pPr>
            <a:r>
              <a:rPr lang="en-US" sz="2400" b="1" dirty="0" smtClean="0"/>
              <a:t>BUG ASSUMPTION: </a:t>
            </a:r>
          </a:p>
          <a:p>
            <a:r>
              <a:rPr lang="en-US" sz="2400" dirty="0" smtClean="0"/>
              <a:t>  The bug assumption for the domain testing is that processing is okay but the domain definition is wrong. </a:t>
            </a:r>
          </a:p>
          <a:p>
            <a:r>
              <a:rPr lang="en-US" sz="2400" dirty="0" smtClean="0"/>
              <a:t>An incorrectly implemented domain means that boundaries are wrong, which may in turn mean that control flow predicates are wrong.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257800"/>
          </a:xfrm>
        </p:spPr>
        <p:txBody>
          <a:bodyPr>
            <a:normAutofit/>
          </a:bodyPr>
          <a:lstStyle/>
          <a:p>
            <a:pPr>
              <a:buNone/>
            </a:pPr>
            <a:r>
              <a:rPr lang="en-US" sz="2400" b="1" dirty="0" smtClean="0">
                <a:latin typeface="Times New Roman" pitchFamily="18" charset="0"/>
                <a:cs typeface="Times New Roman" pitchFamily="18" charset="0"/>
              </a:rPr>
              <a:t>Domain Errors: </a:t>
            </a:r>
          </a:p>
          <a:p>
            <a:pPr>
              <a:buNone/>
            </a:pPr>
            <a:r>
              <a:rPr lang="en-US" sz="2400" b="1" dirty="0" smtClean="0">
                <a:latin typeface="Times New Roman" pitchFamily="18" charset="0"/>
                <a:cs typeface="Times New Roman" pitchFamily="18" charset="0"/>
              </a:rPr>
              <a:t> 1.Double Zero Representation: </a:t>
            </a:r>
            <a:r>
              <a:rPr lang="en-US" sz="2400" dirty="0" smtClean="0">
                <a:latin typeface="Times New Roman" pitchFamily="18" charset="0"/>
                <a:cs typeface="Times New Roman" pitchFamily="18" charset="0"/>
              </a:rPr>
              <a:t>boundary errors for negative zero are common. </a:t>
            </a:r>
          </a:p>
          <a:p>
            <a:pPr>
              <a:buNone/>
            </a:pPr>
            <a:r>
              <a:rPr lang="en-US" sz="2400" b="1" dirty="0" smtClean="0">
                <a:latin typeface="Times New Roman" pitchFamily="18" charset="0"/>
                <a:cs typeface="Times New Roman" pitchFamily="18" charset="0"/>
              </a:rPr>
              <a:t>2. Floating point zero check: </a:t>
            </a:r>
            <a:r>
              <a:rPr lang="en-US" sz="2400" dirty="0" smtClean="0">
                <a:latin typeface="Times New Roman" pitchFamily="18" charset="0"/>
                <a:cs typeface="Times New Roman" pitchFamily="18" charset="0"/>
              </a:rPr>
              <a:t>A floating point number can equal zero only if the previous definition of that number set it to zero or if it is subtracted from itself or multiplied by zero. </a:t>
            </a:r>
          </a:p>
          <a:p>
            <a:pPr>
              <a:buNone/>
            </a:pPr>
            <a:r>
              <a:rPr lang="en-US" sz="2400" dirty="0" smtClean="0">
                <a:latin typeface="Times New Roman" pitchFamily="18" charset="0"/>
                <a:cs typeface="Times New Roman" pitchFamily="18" charset="0"/>
              </a:rPr>
              <a:t>3. </a:t>
            </a:r>
            <a:r>
              <a:rPr lang="en-US" sz="2400" b="1" dirty="0" smtClean="0">
                <a:latin typeface="Times New Roman" pitchFamily="18" charset="0"/>
                <a:cs typeface="Times New Roman" pitchFamily="18" charset="0"/>
              </a:rPr>
              <a:t>Contradictory </a:t>
            </a:r>
            <a:r>
              <a:rPr lang="en-US" sz="2400" b="1" dirty="0" err="1" smtClean="0">
                <a:latin typeface="Times New Roman" pitchFamily="18" charset="0"/>
                <a:cs typeface="Times New Roman" pitchFamily="18" charset="0"/>
              </a:rPr>
              <a:t>domains:</a:t>
            </a:r>
            <a:r>
              <a:rPr lang="en-US" sz="2400" dirty="0" err="1" smtClean="0">
                <a:latin typeface="Times New Roman" pitchFamily="18" charset="0"/>
                <a:cs typeface="Times New Roman" pitchFamily="18" charset="0"/>
              </a:rPr>
              <a:t>domain</a:t>
            </a:r>
            <a:r>
              <a:rPr lang="en-US" sz="2400" dirty="0" smtClean="0">
                <a:latin typeface="Times New Roman" pitchFamily="18" charset="0"/>
                <a:cs typeface="Times New Roman" pitchFamily="18" charset="0"/>
              </a:rPr>
              <a:t> specification means that at least two supposedly distinct domains overlap.</a:t>
            </a:r>
          </a:p>
          <a:p>
            <a:pPr>
              <a:buNone/>
            </a:pPr>
            <a:r>
              <a:rPr lang="en-US" sz="2400" b="1" dirty="0" smtClean="0"/>
              <a:t>4.Ambiguous domains:</a:t>
            </a:r>
            <a:r>
              <a:rPr lang="en-US" sz="2400" dirty="0" smtClean="0"/>
              <a:t> Ambiguous domains mean that union of the domains is incomplete </a:t>
            </a:r>
            <a:r>
              <a:rPr lang="en-US" sz="2400" dirty="0" err="1" smtClean="0"/>
              <a:t>i.e</a:t>
            </a:r>
            <a:r>
              <a:rPr lang="en-US" sz="2400" dirty="0" smtClean="0"/>
              <a:t> there are missing domains or holes in the specified domains.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379720"/>
          </a:xfrm>
        </p:spPr>
        <p:txBody>
          <a:bodyPr>
            <a:normAutofit/>
          </a:bodyPr>
          <a:lstStyle/>
          <a:p>
            <a:pPr>
              <a:buNone/>
            </a:pPr>
            <a:r>
              <a:rPr lang="en-US" b="1" dirty="0" smtClean="0"/>
              <a:t>5.Boundary Errors: </a:t>
            </a:r>
            <a:r>
              <a:rPr lang="en-US" dirty="0" smtClean="0"/>
              <a:t>Errors caused in and around the boundary of a domain. Example, boundary closure bug, shifted, tilted, missing, extra boundary. </a:t>
            </a:r>
          </a:p>
          <a:p>
            <a:pPr>
              <a:buNone/>
            </a:pPr>
            <a:r>
              <a:rPr lang="en-US" b="1" dirty="0" smtClean="0"/>
              <a:t>6. Closure Reversal: </a:t>
            </a:r>
            <a:r>
              <a:rPr lang="en-US" dirty="0" smtClean="0"/>
              <a:t>A common bug. The predicate is defined in terms of &gt;=. The programmer chooses to implement the logical complement.</a:t>
            </a:r>
          </a:p>
          <a:p>
            <a:pPr>
              <a:buNone/>
            </a:pPr>
            <a:r>
              <a:rPr lang="en-US" b="1" dirty="0" smtClean="0"/>
              <a:t>7.Faulty Logic: </a:t>
            </a:r>
            <a:r>
              <a:rPr lang="en-US" dirty="0" smtClean="0"/>
              <a:t>If the predicates define domain boundaries, all kinds of domain bugs can result from faulty logic manipulations. </a:t>
            </a:r>
          </a:p>
          <a:p>
            <a:pPr>
              <a:buNone/>
            </a:pPr>
            <a:r>
              <a:rPr lang="en-US" b="1" dirty="0" smtClean="0"/>
              <a:t>8.RESTRICTIONS TO DOMAIN TESTING: </a:t>
            </a:r>
            <a:r>
              <a:rPr lang="en-US" dirty="0" smtClean="0"/>
              <a:t>Domain testing has restrictions, as do other testing techniques.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TotalTime>
  <Words>2541</Words>
  <Application>Microsoft Office PowerPoint</Application>
  <PresentationFormat>On-screen Show (4:3)</PresentationFormat>
  <Paragraphs>115</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                   Unit-III             Domain Testing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133</cp:revision>
  <dcterms:created xsi:type="dcterms:W3CDTF">2021-07-15T08:19:25Z</dcterms:created>
  <dcterms:modified xsi:type="dcterms:W3CDTF">2021-10-01T07:14:02Z</dcterms:modified>
</cp:coreProperties>
</file>