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8" r:id="rId12"/>
    <p:sldId id="267"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Oswald" panose="020B0604020202020204" charset="0"/>
      <p:regular r:id="rId19"/>
      <p:bold r:id="rId20"/>
    </p:embeddedFont>
    <p:embeddedFont>
      <p:font typeface="Roboto" panose="020B0604020202020204" charset="0"/>
      <p:regular r:id="rId21"/>
      <p:bold r:id="rId22"/>
      <p:italic r:id="rId23"/>
      <p:boldItalic r:id="rId24"/>
    </p:embeddedFont>
    <p:embeddedFont>
      <p:font typeface="Source Code Pro"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0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9" d="100"/>
          <a:sy n="79" d="100"/>
        </p:scale>
        <p:origin x="850" y="53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DAB3F7-3D45-4984-8800-0D48F57B9EA1}" type="doc">
      <dgm:prSet loTypeId="urn:microsoft.com/office/officeart/2005/8/layout/bProcess3" loCatId="process" qsTypeId="urn:microsoft.com/office/officeart/2005/8/quickstyle/simple1" qsCatId="simple" csTypeId="urn:microsoft.com/office/officeart/2005/8/colors/accent4_2" csCatId="accent4" phldr="1"/>
      <dgm:spPr/>
    </dgm:pt>
    <dgm:pt modelId="{75E0F67C-79B5-455B-9A86-90B2021ABEC4}">
      <dgm:prSet phldrT="[Text]"/>
      <dgm:spPr/>
      <dgm:t>
        <a:bodyPr/>
        <a:lstStyle/>
        <a:p>
          <a:r>
            <a:rPr lang="en-US" dirty="0"/>
            <a:t>Exploratory Data Analytics</a:t>
          </a:r>
        </a:p>
      </dgm:t>
    </dgm:pt>
    <dgm:pt modelId="{61F19B77-CCDE-494D-85F4-8416553610E9}" type="parTrans" cxnId="{67DB8634-49CA-4623-B8B9-7356FABF5F02}">
      <dgm:prSet/>
      <dgm:spPr/>
      <dgm:t>
        <a:bodyPr/>
        <a:lstStyle/>
        <a:p>
          <a:endParaRPr lang="en-US"/>
        </a:p>
      </dgm:t>
    </dgm:pt>
    <dgm:pt modelId="{D4E9F772-40AF-4790-A8FB-882E746A6245}" type="sibTrans" cxnId="{67DB8634-49CA-4623-B8B9-7356FABF5F02}">
      <dgm:prSet/>
      <dgm:spPr/>
      <dgm:t>
        <a:bodyPr/>
        <a:lstStyle/>
        <a:p>
          <a:endParaRPr lang="en-US"/>
        </a:p>
      </dgm:t>
    </dgm:pt>
    <dgm:pt modelId="{5ED8D30A-7DE5-4912-A63D-50933D301D49}">
      <dgm:prSet phldrT="[Text]"/>
      <dgm:spPr/>
      <dgm:t>
        <a:bodyPr/>
        <a:lstStyle/>
        <a:p>
          <a:r>
            <a:rPr lang="en-US" dirty="0"/>
            <a:t>Problem statement</a:t>
          </a:r>
        </a:p>
      </dgm:t>
    </dgm:pt>
    <dgm:pt modelId="{4FB1EA81-E030-445D-AA6B-B2B1DCCFC4A6}" type="parTrans" cxnId="{FBB8C4A2-2F63-426B-9C70-77087DF1894A}">
      <dgm:prSet/>
      <dgm:spPr/>
      <dgm:t>
        <a:bodyPr/>
        <a:lstStyle/>
        <a:p>
          <a:endParaRPr lang="en-US"/>
        </a:p>
      </dgm:t>
    </dgm:pt>
    <dgm:pt modelId="{FD77E81E-61C9-4DB0-AF26-FBEA3EFDE7E2}" type="sibTrans" cxnId="{FBB8C4A2-2F63-426B-9C70-77087DF1894A}">
      <dgm:prSet/>
      <dgm:spPr/>
      <dgm:t>
        <a:bodyPr/>
        <a:lstStyle/>
        <a:p>
          <a:endParaRPr lang="en-US"/>
        </a:p>
      </dgm:t>
    </dgm:pt>
    <dgm:pt modelId="{153D9072-8A8A-49C4-8F12-55CE853D0AD6}">
      <dgm:prSet phldrT="[Text]"/>
      <dgm:spPr/>
      <dgm:t>
        <a:bodyPr/>
        <a:lstStyle/>
        <a:p>
          <a:r>
            <a:rPr lang="en-US" dirty="0"/>
            <a:t>Machine Learning model</a:t>
          </a:r>
        </a:p>
      </dgm:t>
    </dgm:pt>
    <dgm:pt modelId="{64AB27A6-4ED0-4C3E-BAFA-4D1AA86171DA}" type="parTrans" cxnId="{58965714-0406-4AFB-9393-8D8CF7FC2B95}">
      <dgm:prSet/>
      <dgm:spPr/>
      <dgm:t>
        <a:bodyPr/>
        <a:lstStyle/>
        <a:p>
          <a:endParaRPr lang="en-US"/>
        </a:p>
      </dgm:t>
    </dgm:pt>
    <dgm:pt modelId="{427E81C0-D19D-4E94-A2F5-D8B549996292}" type="sibTrans" cxnId="{58965714-0406-4AFB-9393-8D8CF7FC2B95}">
      <dgm:prSet/>
      <dgm:spPr/>
      <dgm:t>
        <a:bodyPr/>
        <a:lstStyle/>
        <a:p>
          <a:endParaRPr lang="en-US"/>
        </a:p>
      </dgm:t>
    </dgm:pt>
    <dgm:pt modelId="{EDBA8CD4-F319-4D38-9EAB-BB368EE39E98}">
      <dgm:prSet phldrT="[Text]"/>
      <dgm:spPr/>
      <dgm:t>
        <a:bodyPr/>
        <a:lstStyle/>
        <a:p>
          <a:r>
            <a:rPr lang="en-US" dirty="0"/>
            <a:t>Define KPI</a:t>
          </a:r>
        </a:p>
      </dgm:t>
    </dgm:pt>
    <dgm:pt modelId="{4DD3828A-29C0-4319-B601-1810791C917D}" type="parTrans" cxnId="{792FB170-922C-436B-BDE8-B707BB309891}">
      <dgm:prSet/>
      <dgm:spPr/>
      <dgm:t>
        <a:bodyPr/>
        <a:lstStyle/>
        <a:p>
          <a:endParaRPr lang="en-US"/>
        </a:p>
      </dgm:t>
    </dgm:pt>
    <dgm:pt modelId="{332B535C-1CB3-4A39-8DD6-981127FB7980}" type="sibTrans" cxnId="{792FB170-922C-436B-BDE8-B707BB309891}">
      <dgm:prSet/>
      <dgm:spPr/>
      <dgm:t>
        <a:bodyPr/>
        <a:lstStyle/>
        <a:p>
          <a:endParaRPr lang="en-US"/>
        </a:p>
      </dgm:t>
    </dgm:pt>
    <dgm:pt modelId="{55DC9CCC-D045-4D33-A184-2985D9FAEDCE}">
      <dgm:prSet phldrT="[Text]"/>
      <dgm:spPr/>
      <dgm:t>
        <a:bodyPr/>
        <a:lstStyle/>
        <a:p>
          <a:r>
            <a:rPr lang="en-US" dirty="0"/>
            <a:t>Measure success</a:t>
          </a:r>
        </a:p>
      </dgm:t>
    </dgm:pt>
    <dgm:pt modelId="{0E10A6E7-72FC-40D3-B7A8-FD30D50B5972}" type="parTrans" cxnId="{69D0BF2B-8A82-4CA9-8D15-50A91AA2F70B}">
      <dgm:prSet/>
      <dgm:spPr/>
      <dgm:t>
        <a:bodyPr/>
        <a:lstStyle/>
        <a:p>
          <a:endParaRPr lang="en-US"/>
        </a:p>
      </dgm:t>
    </dgm:pt>
    <dgm:pt modelId="{2512A06C-2F2F-43EF-BDC7-0C6167D04EC5}" type="sibTrans" cxnId="{69D0BF2B-8A82-4CA9-8D15-50A91AA2F70B}">
      <dgm:prSet/>
      <dgm:spPr/>
      <dgm:t>
        <a:bodyPr/>
        <a:lstStyle/>
        <a:p>
          <a:endParaRPr lang="en-US"/>
        </a:p>
      </dgm:t>
    </dgm:pt>
    <dgm:pt modelId="{2CB55F15-2AF8-4CD7-BDAB-D1DC5E1BAF3C}" type="pres">
      <dgm:prSet presAssocID="{44DAB3F7-3D45-4984-8800-0D48F57B9EA1}" presName="Name0" presStyleCnt="0">
        <dgm:presLayoutVars>
          <dgm:dir/>
          <dgm:resizeHandles val="exact"/>
        </dgm:presLayoutVars>
      </dgm:prSet>
      <dgm:spPr/>
    </dgm:pt>
    <dgm:pt modelId="{66597840-41E4-44BC-9457-4CCC3A030D58}" type="pres">
      <dgm:prSet presAssocID="{5ED8D30A-7DE5-4912-A63D-50933D301D49}" presName="node" presStyleLbl="node1" presStyleIdx="0" presStyleCnt="5">
        <dgm:presLayoutVars>
          <dgm:bulletEnabled val="1"/>
        </dgm:presLayoutVars>
      </dgm:prSet>
      <dgm:spPr/>
    </dgm:pt>
    <dgm:pt modelId="{82936E54-ACDB-4577-8E91-112760AE7D76}" type="pres">
      <dgm:prSet presAssocID="{FD77E81E-61C9-4DB0-AF26-FBEA3EFDE7E2}" presName="sibTrans" presStyleLbl="sibTrans1D1" presStyleIdx="0" presStyleCnt="4"/>
      <dgm:spPr/>
    </dgm:pt>
    <dgm:pt modelId="{D25A9B2F-4ACE-4A59-95C8-CF3681986FEC}" type="pres">
      <dgm:prSet presAssocID="{FD77E81E-61C9-4DB0-AF26-FBEA3EFDE7E2}" presName="connectorText" presStyleLbl="sibTrans1D1" presStyleIdx="0" presStyleCnt="4"/>
      <dgm:spPr/>
    </dgm:pt>
    <dgm:pt modelId="{52F62B69-0E4A-49AD-BB9F-2D4F55BCA5AD}" type="pres">
      <dgm:prSet presAssocID="{75E0F67C-79B5-455B-9A86-90B2021ABEC4}" presName="node" presStyleLbl="node1" presStyleIdx="1" presStyleCnt="5">
        <dgm:presLayoutVars>
          <dgm:bulletEnabled val="1"/>
        </dgm:presLayoutVars>
      </dgm:prSet>
      <dgm:spPr/>
    </dgm:pt>
    <dgm:pt modelId="{4DEB3153-41F9-428F-8BEE-B7CFADB4902B}" type="pres">
      <dgm:prSet presAssocID="{D4E9F772-40AF-4790-A8FB-882E746A6245}" presName="sibTrans" presStyleLbl="sibTrans1D1" presStyleIdx="1" presStyleCnt="4"/>
      <dgm:spPr/>
    </dgm:pt>
    <dgm:pt modelId="{3B5359A4-1C3A-48A5-8146-0AA43D9373FE}" type="pres">
      <dgm:prSet presAssocID="{D4E9F772-40AF-4790-A8FB-882E746A6245}" presName="connectorText" presStyleLbl="sibTrans1D1" presStyleIdx="1" presStyleCnt="4"/>
      <dgm:spPr/>
    </dgm:pt>
    <dgm:pt modelId="{0F7DF1E0-9F12-4BCB-B114-EDA069EAD948}" type="pres">
      <dgm:prSet presAssocID="{EDBA8CD4-F319-4D38-9EAB-BB368EE39E98}" presName="node" presStyleLbl="node1" presStyleIdx="2" presStyleCnt="5">
        <dgm:presLayoutVars>
          <dgm:bulletEnabled val="1"/>
        </dgm:presLayoutVars>
      </dgm:prSet>
      <dgm:spPr/>
    </dgm:pt>
    <dgm:pt modelId="{A2F2FE0F-71F0-4920-8841-EAE7BAB3AA5E}" type="pres">
      <dgm:prSet presAssocID="{332B535C-1CB3-4A39-8DD6-981127FB7980}" presName="sibTrans" presStyleLbl="sibTrans1D1" presStyleIdx="2" presStyleCnt="4"/>
      <dgm:spPr/>
    </dgm:pt>
    <dgm:pt modelId="{7DAD3F4B-C541-4901-B8A5-ACC3EA6AF14F}" type="pres">
      <dgm:prSet presAssocID="{332B535C-1CB3-4A39-8DD6-981127FB7980}" presName="connectorText" presStyleLbl="sibTrans1D1" presStyleIdx="2" presStyleCnt="4"/>
      <dgm:spPr/>
    </dgm:pt>
    <dgm:pt modelId="{FECE579E-8F02-4844-A488-A16C56DE8B41}" type="pres">
      <dgm:prSet presAssocID="{153D9072-8A8A-49C4-8F12-55CE853D0AD6}" presName="node" presStyleLbl="node1" presStyleIdx="3" presStyleCnt="5">
        <dgm:presLayoutVars>
          <dgm:bulletEnabled val="1"/>
        </dgm:presLayoutVars>
      </dgm:prSet>
      <dgm:spPr/>
    </dgm:pt>
    <dgm:pt modelId="{48D9607B-AFFB-43DA-8419-980D1D43BD62}" type="pres">
      <dgm:prSet presAssocID="{427E81C0-D19D-4E94-A2F5-D8B549996292}" presName="sibTrans" presStyleLbl="sibTrans1D1" presStyleIdx="3" presStyleCnt="4"/>
      <dgm:spPr/>
    </dgm:pt>
    <dgm:pt modelId="{5FCDE443-9F78-4BBC-A9BD-4E36BA89BDD2}" type="pres">
      <dgm:prSet presAssocID="{427E81C0-D19D-4E94-A2F5-D8B549996292}" presName="connectorText" presStyleLbl="sibTrans1D1" presStyleIdx="3" presStyleCnt="4"/>
      <dgm:spPr/>
    </dgm:pt>
    <dgm:pt modelId="{59CB1583-6600-4931-B9AA-EC8B19C27218}" type="pres">
      <dgm:prSet presAssocID="{55DC9CCC-D045-4D33-A184-2985D9FAEDCE}" presName="node" presStyleLbl="node1" presStyleIdx="4" presStyleCnt="5">
        <dgm:presLayoutVars>
          <dgm:bulletEnabled val="1"/>
        </dgm:presLayoutVars>
      </dgm:prSet>
      <dgm:spPr/>
    </dgm:pt>
  </dgm:ptLst>
  <dgm:cxnLst>
    <dgm:cxn modelId="{81D11108-1908-4E67-89A1-D1530BD70103}" type="presOf" srcId="{44DAB3F7-3D45-4984-8800-0D48F57B9EA1}" destId="{2CB55F15-2AF8-4CD7-BDAB-D1DC5E1BAF3C}" srcOrd="0" destOrd="0" presId="urn:microsoft.com/office/officeart/2005/8/layout/bProcess3"/>
    <dgm:cxn modelId="{58965714-0406-4AFB-9393-8D8CF7FC2B95}" srcId="{44DAB3F7-3D45-4984-8800-0D48F57B9EA1}" destId="{153D9072-8A8A-49C4-8F12-55CE853D0AD6}" srcOrd="3" destOrd="0" parTransId="{64AB27A6-4ED0-4C3E-BAFA-4D1AA86171DA}" sibTransId="{427E81C0-D19D-4E94-A2F5-D8B549996292}"/>
    <dgm:cxn modelId="{F1855126-111D-4465-9B9D-B5D3CB680828}" type="presOf" srcId="{EDBA8CD4-F319-4D38-9EAB-BB368EE39E98}" destId="{0F7DF1E0-9F12-4BCB-B114-EDA069EAD948}" srcOrd="0" destOrd="0" presId="urn:microsoft.com/office/officeart/2005/8/layout/bProcess3"/>
    <dgm:cxn modelId="{69D0BF2B-8A82-4CA9-8D15-50A91AA2F70B}" srcId="{44DAB3F7-3D45-4984-8800-0D48F57B9EA1}" destId="{55DC9CCC-D045-4D33-A184-2985D9FAEDCE}" srcOrd="4" destOrd="0" parTransId="{0E10A6E7-72FC-40D3-B7A8-FD30D50B5972}" sibTransId="{2512A06C-2F2F-43EF-BDC7-0C6167D04EC5}"/>
    <dgm:cxn modelId="{67DB8634-49CA-4623-B8B9-7356FABF5F02}" srcId="{44DAB3F7-3D45-4984-8800-0D48F57B9EA1}" destId="{75E0F67C-79B5-455B-9A86-90B2021ABEC4}" srcOrd="1" destOrd="0" parTransId="{61F19B77-CCDE-494D-85F4-8416553610E9}" sibTransId="{D4E9F772-40AF-4790-A8FB-882E746A6245}"/>
    <dgm:cxn modelId="{6CFEF95B-4932-490A-BFD7-BB9A625512F5}" type="presOf" srcId="{427E81C0-D19D-4E94-A2F5-D8B549996292}" destId="{48D9607B-AFFB-43DA-8419-980D1D43BD62}" srcOrd="0" destOrd="0" presId="urn:microsoft.com/office/officeart/2005/8/layout/bProcess3"/>
    <dgm:cxn modelId="{86E9D549-5E2B-4050-B013-CCF60778112E}" type="presOf" srcId="{5ED8D30A-7DE5-4912-A63D-50933D301D49}" destId="{66597840-41E4-44BC-9457-4CCC3A030D58}" srcOrd="0" destOrd="0" presId="urn:microsoft.com/office/officeart/2005/8/layout/bProcess3"/>
    <dgm:cxn modelId="{792FB170-922C-436B-BDE8-B707BB309891}" srcId="{44DAB3F7-3D45-4984-8800-0D48F57B9EA1}" destId="{EDBA8CD4-F319-4D38-9EAB-BB368EE39E98}" srcOrd="2" destOrd="0" parTransId="{4DD3828A-29C0-4319-B601-1810791C917D}" sibTransId="{332B535C-1CB3-4A39-8DD6-981127FB7980}"/>
    <dgm:cxn modelId="{6114D672-1E0C-41A5-B26B-F863A98D7B37}" type="presOf" srcId="{153D9072-8A8A-49C4-8F12-55CE853D0AD6}" destId="{FECE579E-8F02-4844-A488-A16C56DE8B41}" srcOrd="0" destOrd="0" presId="urn:microsoft.com/office/officeart/2005/8/layout/bProcess3"/>
    <dgm:cxn modelId="{CC94ED7B-608B-4C60-8FB5-900EB9722CCA}" type="presOf" srcId="{55DC9CCC-D045-4D33-A184-2985D9FAEDCE}" destId="{59CB1583-6600-4931-B9AA-EC8B19C27218}" srcOrd="0" destOrd="0" presId="urn:microsoft.com/office/officeart/2005/8/layout/bProcess3"/>
    <dgm:cxn modelId="{B27BAA91-8D7A-418D-84F4-59D6252790A7}" type="presOf" srcId="{D4E9F772-40AF-4790-A8FB-882E746A6245}" destId="{3B5359A4-1C3A-48A5-8146-0AA43D9373FE}" srcOrd="1" destOrd="0" presId="urn:microsoft.com/office/officeart/2005/8/layout/bProcess3"/>
    <dgm:cxn modelId="{D77FAD9B-923F-4928-AC61-F6308A92CEA9}" type="presOf" srcId="{332B535C-1CB3-4A39-8DD6-981127FB7980}" destId="{A2F2FE0F-71F0-4920-8841-EAE7BAB3AA5E}" srcOrd="0" destOrd="0" presId="urn:microsoft.com/office/officeart/2005/8/layout/bProcess3"/>
    <dgm:cxn modelId="{FBB8C4A2-2F63-426B-9C70-77087DF1894A}" srcId="{44DAB3F7-3D45-4984-8800-0D48F57B9EA1}" destId="{5ED8D30A-7DE5-4912-A63D-50933D301D49}" srcOrd="0" destOrd="0" parTransId="{4FB1EA81-E030-445D-AA6B-B2B1DCCFC4A6}" sibTransId="{FD77E81E-61C9-4DB0-AF26-FBEA3EFDE7E2}"/>
    <dgm:cxn modelId="{083AD9A2-3666-4F61-878C-2FB12501532E}" type="presOf" srcId="{427E81C0-D19D-4E94-A2F5-D8B549996292}" destId="{5FCDE443-9F78-4BBC-A9BD-4E36BA89BDD2}" srcOrd="1" destOrd="0" presId="urn:microsoft.com/office/officeart/2005/8/layout/bProcess3"/>
    <dgm:cxn modelId="{D44EB0BA-43B9-43CA-97FE-8E4F3C49630F}" type="presOf" srcId="{FD77E81E-61C9-4DB0-AF26-FBEA3EFDE7E2}" destId="{D25A9B2F-4ACE-4A59-95C8-CF3681986FEC}" srcOrd="1" destOrd="0" presId="urn:microsoft.com/office/officeart/2005/8/layout/bProcess3"/>
    <dgm:cxn modelId="{FCB960BD-EF1E-453E-A5FD-0EA90CE1CC09}" type="presOf" srcId="{D4E9F772-40AF-4790-A8FB-882E746A6245}" destId="{4DEB3153-41F9-428F-8BEE-B7CFADB4902B}" srcOrd="0" destOrd="0" presId="urn:microsoft.com/office/officeart/2005/8/layout/bProcess3"/>
    <dgm:cxn modelId="{903818D8-8103-4B1B-A4B6-8C1447DAF939}" type="presOf" srcId="{332B535C-1CB3-4A39-8DD6-981127FB7980}" destId="{7DAD3F4B-C541-4901-B8A5-ACC3EA6AF14F}" srcOrd="1" destOrd="0" presId="urn:microsoft.com/office/officeart/2005/8/layout/bProcess3"/>
    <dgm:cxn modelId="{684F46DE-83D2-44E9-A235-73AB38BA0F0D}" type="presOf" srcId="{FD77E81E-61C9-4DB0-AF26-FBEA3EFDE7E2}" destId="{82936E54-ACDB-4577-8E91-112760AE7D76}" srcOrd="0" destOrd="0" presId="urn:microsoft.com/office/officeart/2005/8/layout/bProcess3"/>
    <dgm:cxn modelId="{68E2D9FB-B7D8-4F4F-A5BB-67E416669416}" type="presOf" srcId="{75E0F67C-79B5-455B-9A86-90B2021ABEC4}" destId="{52F62B69-0E4A-49AD-BB9F-2D4F55BCA5AD}" srcOrd="0" destOrd="0" presId="urn:microsoft.com/office/officeart/2005/8/layout/bProcess3"/>
    <dgm:cxn modelId="{3EE8F951-FAB9-4F21-8766-89E386633004}" type="presParOf" srcId="{2CB55F15-2AF8-4CD7-BDAB-D1DC5E1BAF3C}" destId="{66597840-41E4-44BC-9457-4CCC3A030D58}" srcOrd="0" destOrd="0" presId="urn:microsoft.com/office/officeart/2005/8/layout/bProcess3"/>
    <dgm:cxn modelId="{64EF6C7B-AB5B-4E93-A758-0320E9AF49C8}" type="presParOf" srcId="{2CB55F15-2AF8-4CD7-BDAB-D1DC5E1BAF3C}" destId="{82936E54-ACDB-4577-8E91-112760AE7D76}" srcOrd="1" destOrd="0" presId="urn:microsoft.com/office/officeart/2005/8/layout/bProcess3"/>
    <dgm:cxn modelId="{35CA29D8-DE56-47CA-B015-3BB9A40B0D89}" type="presParOf" srcId="{82936E54-ACDB-4577-8E91-112760AE7D76}" destId="{D25A9B2F-4ACE-4A59-95C8-CF3681986FEC}" srcOrd="0" destOrd="0" presId="urn:microsoft.com/office/officeart/2005/8/layout/bProcess3"/>
    <dgm:cxn modelId="{C12389FB-F1B3-4393-B968-0E53B8B5F86E}" type="presParOf" srcId="{2CB55F15-2AF8-4CD7-BDAB-D1DC5E1BAF3C}" destId="{52F62B69-0E4A-49AD-BB9F-2D4F55BCA5AD}" srcOrd="2" destOrd="0" presId="urn:microsoft.com/office/officeart/2005/8/layout/bProcess3"/>
    <dgm:cxn modelId="{717A5402-2063-4D74-8FD4-A5275042A3F9}" type="presParOf" srcId="{2CB55F15-2AF8-4CD7-BDAB-D1DC5E1BAF3C}" destId="{4DEB3153-41F9-428F-8BEE-B7CFADB4902B}" srcOrd="3" destOrd="0" presId="urn:microsoft.com/office/officeart/2005/8/layout/bProcess3"/>
    <dgm:cxn modelId="{DB55B345-3373-4D4E-9586-89E808058F29}" type="presParOf" srcId="{4DEB3153-41F9-428F-8BEE-B7CFADB4902B}" destId="{3B5359A4-1C3A-48A5-8146-0AA43D9373FE}" srcOrd="0" destOrd="0" presId="urn:microsoft.com/office/officeart/2005/8/layout/bProcess3"/>
    <dgm:cxn modelId="{83DE1238-61A3-4B12-B6B5-B9387A602617}" type="presParOf" srcId="{2CB55F15-2AF8-4CD7-BDAB-D1DC5E1BAF3C}" destId="{0F7DF1E0-9F12-4BCB-B114-EDA069EAD948}" srcOrd="4" destOrd="0" presId="urn:microsoft.com/office/officeart/2005/8/layout/bProcess3"/>
    <dgm:cxn modelId="{8E6A9BC2-5EA2-4444-AA99-3761A18FA9C3}" type="presParOf" srcId="{2CB55F15-2AF8-4CD7-BDAB-D1DC5E1BAF3C}" destId="{A2F2FE0F-71F0-4920-8841-EAE7BAB3AA5E}" srcOrd="5" destOrd="0" presId="urn:microsoft.com/office/officeart/2005/8/layout/bProcess3"/>
    <dgm:cxn modelId="{3DBDD8C4-3989-48E2-9EA5-E39768361AFC}" type="presParOf" srcId="{A2F2FE0F-71F0-4920-8841-EAE7BAB3AA5E}" destId="{7DAD3F4B-C541-4901-B8A5-ACC3EA6AF14F}" srcOrd="0" destOrd="0" presId="urn:microsoft.com/office/officeart/2005/8/layout/bProcess3"/>
    <dgm:cxn modelId="{439046D1-72D4-467F-8BEB-CFDC8F8CD47E}" type="presParOf" srcId="{2CB55F15-2AF8-4CD7-BDAB-D1DC5E1BAF3C}" destId="{FECE579E-8F02-4844-A488-A16C56DE8B41}" srcOrd="6" destOrd="0" presId="urn:microsoft.com/office/officeart/2005/8/layout/bProcess3"/>
    <dgm:cxn modelId="{620517DA-625F-4791-B24D-5BD305F8D94B}" type="presParOf" srcId="{2CB55F15-2AF8-4CD7-BDAB-D1DC5E1BAF3C}" destId="{48D9607B-AFFB-43DA-8419-980D1D43BD62}" srcOrd="7" destOrd="0" presId="urn:microsoft.com/office/officeart/2005/8/layout/bProcess3"/>
    <dgm:cxn modelId="{7BB26FAB-6111-48A7-B1F5-D317C568AAAA}" type="presParOf" srcId="{48D9607B-AFFB-43DA-8419-980D1D43BD62}" destId="{5FCDE443-9F78-4BBC-A9BD-4E36BA89BDD2}" srcOrd="0" destOrd="0" presId="urn:microsoft.com/office/officeart/2005/8/layout/bProcess3"/>
    <dgm:cxn modelId="{19C63047-CDB5-4282-A4AC-DE6E4F418BC7}" type="presParOf" srcId="{2CB55F15-2AF8-4CD7-BDAB-D1DC5E1BAF3C}" destId="{59CB1583-6600-4931-B9AA-EC8B19C27218}" srcOrd="8"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936E54-ACDB-4577-8E91-112760AE7D76}">
      <dsp:nvSpPr>
        <dsp:cNvPr id="0" name=""/>
        <dsp:cNvSpPr/>
      </dsp:nvSpPr>
      <dsp:spPr>
        <a:xfrm>
          <a:off x="1343725" y="523429"/>
          <a:ext cx="278725" cy="91440"/>
        </a:xfrm>
        <a:custGeom>
          <a:avLst/>
          <a:gdLst/>
          <a:ahLst/>
          <a:cxnLst/>
          <a:rect l="0" t="0" r="0" b="0"/>
          <a:pathLst>
            <a:path>
              <a:moveTo>
                <a:pt x="0" y="45720"/>
              </a:moveTo>
              <a:lnTo>
                <a:pt x="278725"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75354" y="567602"/>
        <a:ext cx="15466" cy="3093"/>
      </dsp:txXfrm>
    </dsp:sp>
    <dsp:sp modelId="{66597840-41E4-44BC-9457-4CCC3A030D58}">
      <dsp:nvSpPr>
        <dsp:cNvPr id="0" name=""/>
        <dsp:cNvSpPr/>
      </dsp:nvSpPr>
      <dsp:spPr>
        <a:xfrm>
          <a:off x="629" y="165681"/>
          <a:ext cx="1344895" cy="806937"/>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Problem statement</a:t>
          </a:r>
        </a:p>
      </dsp:txBody>
      <dsp:txXfrm>
        <a:off x="629" y="165681"/>
        <a:ext cx="1344895" cy="806937"/>
      </dsp:txXfrm>
    </dsp:sp>
    <dsp:sp modelId="{4DEB3153-41F9-428F-8BEE-B7CFADB4902B}">
      <dsp:nvSpPr>
        <dsp:cNvPr id="0" name=""/>
        <dsp:cNvSpPr/>
      </dsp:nvSpPr>
      <dsp:spPr>
        <a:xfrm>
          <a:off x="673077" y="970818"/>
          <a:ext cx="1654220" cy="278725"/>
        </a:xfrm>
        <a:custGeom>
          <a:avLst/>
          <a:gdLst/>
          <a:ahLst/>
          <a:cxnLst/>
          <a:rect l="0" t="0" r="0" b="0"/>
          <a:pathLst>
            <a:path>
              <a:moveTo>
                <a:pt x="1654220" y="0"/>
              </a:moveTo>
              <a:lnTo>
                <a:pt x="1654220" y="156462"/>
              </a:lnTo>
              <a:lnTo>
                <a:pt x="0" y="156462"/>
              </a:lnTo>
              <a:lnTo>
                <a:pt x="0" y="278725"/>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58115" y="1108634"/>
        <a:ext cx="84144" cy="3093"/>
      </dsp:txXfrm>
    </dsp:sp>
    <dsp:sp modelId="{52F62B69-0E4A-49AD-BB9F-2D4F55BCA5AD}">
      <dsp:nvSpPr>
        <dsp:cNvPr id="0" name=""/>
        <dsp:cNvSpPr/>
      </dsp:nvSpPr>
      <dsp:spPr>
        <a:xfrm>
          <a:off x="1654850" y="165681"/>
          <a:ext cx="1344895" cy="806937"/>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Exploratory Data Analytics</a:t>
          </a:r>
        </a:p>
      </dsp:txBody>
      <dsp:txXfrm>
        <a:off x="1654850" y="165681"/>
        <a:ext cx="1344895" cy="806937"/>
      </dsp:txXfrm>
    </dsp:sp>
    <dsp:sp modelId="{A2F2FE0F-71F0-4920-8841-EAE7BAB3AA5E}">
      <dsp:nvSpPr>
        <dsp:cNvPr id="0" name=""/>
        <dsp:cNvSpPr/>
      </dsp:nvSpPr>
      <dsp:spPr>
        <a:xfrm>
          <a:off x="1343725" y="1639692"/>
          <a:ext cx="278725" cy="91440"/>
        </a:xfrm>
        <a:custGeom>
          <a:avLst/>
          <a:gdLst/>
          <a:ahLst/>
          <a:cxnLst/>
          <a:rect l="0" t="0" r="0" b="0"/>
          <a:pathLst>
            <a:path>
              <a:moveTo>
                <a:pt x="0" y="45720"/>
              </a:moveTo>
              <a:lnTo>
                <a:pt x="278725"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75354" y="1683865"/>
        <a:ext cx="15466" cy="3093"/>
      </dsp:txXfrm>
    </dsp:sp>
    <dsp:sp modelId="{0F7DF1E0-9F12-4BCB-B114-EDA069EAD948}">
      <dsp:nvSpPr>
        <dsp:cNvPr id="0" name=""/>
        <dsp:cNvSpPr/>
      </dsp:nvSpPr>
      <dsp:spPr>
        <a:xfrm>
          <a:off x="629" y="1281943"/>
          <a:ext cx="1344895" cy="806937"/>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Define KPI</a:t>
          </a:r>
        </a:p>
      </dsp:txBody>
      <dsp:txXfrm>
        <a:off x="629" y="1281943"/>
        <a:ext cx="1344895" cy="806937"/>
      </dsp:txXfrm>
    </dsp:sp>
    <dsp:sp modelId="{48D9607B-AFFB-43DA-8419-980D1D43BD62}">
      <dsp:nvSpPr>
        <dsp:cNvPr id="0" name=""/>
        <dsp:cNvSpPr/>
      </dsp:nvSpPr>
      <dsp:spPr>
        <a:xfrm>
          <a:off x="673077" y="2087081"/>
          <a:ext cx="1654220" cy="278725"/>
        </a:xfrm>
        <a:custGeom>
          <a:avLst/>
          <a:gdLst/>
          <a:ahLst/>
          <a:cxnLst/>
          <a:rect l="0" t="0" r="0" b="0"/>
          <a:pathLst>
            <a:path>
              <a:moveTo>
                <a:pt x="1654220" y="0"/>
              </a:moveTo>
              <a:lnTo>
                <a:pt x="1654220" y="156462"/>
              </a:lnTo>
              <a:lnTo>
                <a:pt x="0" y="156462"/>
              </a:lnTo>
              <a:lnTo>
                <a:pt x="0" y="278725"/>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58115" y="2224897"/>
        <a:ext cx="84144" cy="3093"/>
      </dsp:txXfrm>
    </dsp:sp>
    <dsp:sp modelId="{FECE579E-8F02-4844-A488-A16C56DE8B41}">
      <dsp:nvSpPr>
        <dsp:cNvPr id="0" name=""/>
        <dsp:cNvSpPr/>
      </dsp:nvSpPr>
      <dsp:spPr>
        <a:xfrm>
          <a:off x="1654850" y="1281943"/>
          <a:ext cx="1344895" cy="806937"/>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Machine Learning model</a:t>
          </a:r>
        </a:p>
      </dsp:txBody>
      <dsp:txXfrm>
        <a:off x="1654850" y="1281943"/>
        <a:ext cx="1344895" cy="806937"/>
      </dsp:txXfrm>
    </dsp:sp>
    <dsp:sp modelId="{59CB1583-6600-4931-B9AA-EC8B19C27218}">
      <dsp:nvSpPr>
        <dsp:cNvPr id="0" name=""/>
        <dsp:cNvSpPr/>
      </dsp:nvSpPr>
      <dsp:spPr>
        <a:xfrm>
          <a:off x="629" y="2398206"/>
          <a:ext cx="1344895" cy="806937"/>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Measure success</a:t>
          </a:r>
        </a:p>
      </dsp:txBody>
      <dsp:txXfrm>
        <a:off x="629" y="2398206"/>
        <a:ext cx="1344895" cy="806937"/>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nytimes.com/interactive/2020/us/coronavirus-stay-at-home-order.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Order of phoenix</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739e376b1c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739e376b1c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39e376b1c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739e376b1c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39e376b1c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39e376b1c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000000"/>
              </a:buClr>
              <a:buSzPts val="1100"/>
              <a:buFont typeface="Arial"/>
              <a:buChar char="●"/>
            </a:pPr>
            <a:r>
              <a:rPr lang="en" b="1"/>
              <a:t>Business Case</a:t>
            </a:r>
            <a:r>
              <a:rPr lang="en"/>
              <a:t>: What was your main objective for this project? Were there any specific questions that you tried to answer? What kind of social/business impact did you expect? Why did you think the problems that you’re trying to solve are important to the public, to the community, to health care professionals, to policymakers or even more? A good business case:</a:t>
            </a:r>
            <a:endParaRPr/>
          </a:p>
          <a:p>
            <a:pPr marL="914400" lvl="1" indent="-298450" algn="l" rtl="0">
              <a:lnSpc>
                <a:spcPct val="115000"/>
              </a:lnSpc>
              <a:spcBef>
                <a:spcPts val="0"/>
              </a:spcBef>
              <a:spcAft>
                <a:spcPts val="0"/>
              </a:spcAft>
              <a:buClr>
                <a:srgbClr val="000000"/>
              </a:buClr>
              <a:buSzPts val="1100"/>
              <a:buFont typeface="Arial"/>
              <a:buChar char="○"/>
            </a:pPr>
            <a:r>
              <a:rPr lang="en"/>
              <a:t>Has a clearly defined problem statement, background, and motivation.</a:t>
            </a:r>
            <a:endParaRPr/>
          </a:p>
          <a:p>
            <a:pPr marL="914400" lvl="1" indent="-298450" algn="l" rtl="0">
              <a:lnSpc>
                <a:spcPct val="115000"/>
              </a:lnSpc>
              <a:spcBef>
                <a:spcPts val="0"/>
              </a:spcBef>
              <a:spcAft>
                <a:spcPts val="0"/>
              </a:spcAft>
              <a:buClr>
                <a:srgbClr val="000000"/>
              </a:buClr>
              <a:buSzPts val="1100"/>
              <a:buFont typeface="Arial"/>
              <a:buChar char="○"/>
            </a:pPr>
            <a:r>
              <a:rPr lang="en"/>
              <a:t>Has a clear understanding of the potential impact while defining the business question(s).</a:t>
            </a:r>
            <a:endParaRPr/>
          </a:p>
          <a:p>
            <a:pPr marL="914400" lvl="1" indent="-298450" algn="l" rtl="0">
              <a:lnSpc>
                <a:spcPct val="115000"/>
              </a:lnSpc>
              <a:spcBef>
                <a:spcPts val="0"/>
              </a:spcBef>
              <a:spcAft>
                <a:spcPts val="0"/>
              </a:spcAft>
              <a:buClr>
                <a:srgbClr val="000000"/>
              </a:buClr>
              <a:buSzPts val="1100"/>
              <a:buFont typeface="Arial"/>
              <a:buChar char="○"/>
            </a:pPr>
            <a:r>
              <a:rPr lang="en"/>
              <a:t>Has the strong potential to make a positive societal/business impact.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39e376b1c_0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39e376b1c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Giving examples on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39e376b1c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739e376b1c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rgbClr val="1A73E8"/>
                </a:solidFill>
                <a:highlight>
                  <a:srgbClr val="FFFFFF"/>
                </a:highlight>
                <a:uFill>
                  <a:noFill/>
                </a:uFill>
                <a:latin typeface="Roboto"/>
                <a:ea typeface="Roboto"/>
                <a:cs typeface="Roboto"/>
                <a:sym typeface="Roboto"/>
                <a:hlinkClick r:id="rId3"/>
              </a:rPr>
              <a:t>https://www.nytimes.com/interactive/2020/us/coronavirus-stay-at-home-order.html</a:t>
            </a:r>
            <a:r>
              <a:rPr lang="en"/>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39e376b1c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739e376b1c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Sub-groups - NY &amp; NJ have the highest number of cases, followed by Top group, Middle-1, Middle-2, Middle-3 and then Bottom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739ecc2dad_5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739ecc2dad_5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Baseline is the median value, for the corresponding day of the week, during the 5- week period Jan 3–Feb 6, 2020.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39ecc2dad_5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39ecc2dad_5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Sub-groups - NY &amp; NJ have the highest number of cases, followed by Top group, Middle-1, Middle-2, Middle-3 and then Bottom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739ecc2dad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739ecc2dad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Bedover = [covid all beds needed] - ([total bed capacity] - [average all bed usage])</a:t>
            </a:r>
            <a:endParaRPr/>
          </a:p>
          <a:p>
            <a:pPr marL="0" lvl="0" indent="0" algn="l" rtl="0">
              <a:spcBef>
                <a:spcPts val="0"/>
              </a:spcBef>
              <a:spcAft>
                <a:spcPts val="0"/>
              </a:spcAft>
              <a:buNone/>
            </a:pPr>
            <a:r>
              <a:rPr lang="en"/>
              <a:t>ICUover = [covid ICU beds needed] - ([total ICU capacity] - [average ICU bed usage])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39ecc2dad_7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39ecc2dad_7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Bedover = [covid all beds needed] - ([total bed capacity] - [average all bed usage])</a:t>
            </a:r>
            <a:endParaRPr/>
          </a:p>
          <a:p>
            <a:pPr marL="0" lvl="0" indent="0" algn="l" rtl="0">
              <a:spcBef>
                <a:spcPts val="0"/>
              </a:spcBef>
              <a:spcAft>
                <a:spcPts val="0"/>
              </a:spcAft>
              <a:buNone/>
            </a:pPr>
            <a:r>
              <a:rPr lang="en"/>
              <a:t>ICUover = [covid ICU beds needed] - ([total ICU capacity] - [average ICU bed usage])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5" y="0"/>
            <a:ext cx="9144000" cy="31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w="28575" cap="flat" cmpd="sng">
            <a:solidFill>
              <a:schemeClr val="dk1"/>
            </a:solidFill>
            <a:prstDash val="lgDash"/>
            <a:round/>
            <a:headEnd type="none" w="sm" len="sm"/>
            <a:tailEnd type="none" w="sm" len="sm"/>
          </a:ln>
        </p:spPr>
      </p:cxnSp>
      <p:sp>
        <p:nvSpPr>
          <p:cNvPr id="53" name="Google Shape;5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1" name="Google Shape;21;p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6" name="Google Shape;26;p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Google Shape;27;p5"/>
          <p:cNvSpPr txBox="1">
            <a:spLocks noGrp="1"/>
          </p:cNvSpPr>
          <p:nvPr>
            <p:ph type="body" idx="1"/>
          </p:nvPr>
        </p:nvSpPr>
        <p:spPr>
          <a:xfrm>
            <a:off x="311700" y="1468825"/>
            <a:ext cx="3999900" cy="3099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468825"/>
            <a:ext cx="3999900" cy="3099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w="19050" cap="flat" cmpd="sng">
            <a:solidFill>
              <a:schemeClr val="dk2"/>
            </a:solidFill>
            <a:prstDash val="lgDash"/>
            <a:round/>
            <a:headEnd type="none" w="sm" len="sm"/>
            <a:tailEnd type="none" w="sm" len="sm"/>
          </a:ln>
        </p:spPr>
      </p:cxnSp>
      <p:sp>
        <p:nvSpPr>
          <p:cNvPr id="35" name="Google Shape;35;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618204"/>
            <a:ext cx="2808000" cy="2950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577200" cy="0"/>
          </a:xfrm>
          <a:prstGeom prst="straightConnector1">
            <a:avLst/>
          </a:prstGeom>
          <a:noFill/>
          <a:ln w="19050" cap="flat" cmpd="sng">
            <a:solidFill>
              <a:schemeClr val="dk1"/>
            </a:solidFill>
            <a:prstDash val="lgDash"/>
            <a:round/>
            <a:headEnd type="none" w="sm" len="sm"/>
            <a:tailEnd type="none" w="sm" len="sm"/>
          </a:ln>
        </p:spPr>
      </p:cxnSp>
      <p:sp>
        <p:nvSpPr>
          <p:cNvPr id="44" name="Google Shape;44;p9"/>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a:endParaRPr/>
          </a:p>
        </p:txBody>
      </p:sp>
      <p:sp>
        <p:nvSpPr>
          <p:cNvPr id="45" name="Google Shape;45;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Font typeface="Oswald"/>
              <a:buNone/>
              <a:defRPr sz="2100">
                <a:latin typeface="Oswald"/>
                <a:ea typeface="Oswald"/>
                <a:cs typeface="Oswald"/>
                <a:sym typeface="Oswald"/>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 </a:t>
            </a:r>
            <a:endParaRPr dirty="0"/>
          </a:p>
        </p:txBody>
      </p:sp>
      <p:pic>
        <p:nvPicPr>
          <p:cNvPr id="1026" name="Picture 2">
            <a:extLst>
              <a:ext uri="{FF2B5EF4-FFF2-40B4-BE49-F238E27FC236}">
                <a16:creationId xmlns:a16="http://schemas.microsoft.com/office/drawing/2014/main" id="{CE3EF909-688E-44BB-B553-11E7152733A9}"/>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9260" y="3091090"/>
            <a:ext cx="2041021" cy="204102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99C043-411E-41EB-9162-F16687658754}"/>
              </a:ext>
            </a:extLst>
          </p:cNvPr>
          <p:cNvSpPr txBox="1"/>
          <p:nvPr/>
        </p:nvSpPr>
        <p:spPr>
          <a:xfrm>
            <a:off x="1721644" y="3812068"/>
            <a:ext cx="4669868" cy="1261884"/>
          </a:xfrm>
          <a:prstGeom prst="rect">
            <a:avLst/>
          </a:prstGeom>
          <a:noFill/>
        </p:spPr>
        <p:txBody>
          <a:bodyPr wrap="none" rtlCol="0">
            <a:spAutoFit/>
          </a:bodyPr>
          <a:lstStyle/>
          <a:p>
            <a:r>
              <a:rPr lang="en-US" sz="4400" dirty="0" err="1">
                <a:solidFill>
                  <a:schemeClr val="accent2"/>
                </a:solidFill>
              </a:rPr>
              <a:t>Covid</a:t>
            </a:r>
            <a:r>
              <a:rPr lang="en-US" sz="4400" dirty="0">
                <a:solidFill>
                  <a:schemeClr val="accent2"/>
                </a:solidFill>
              </a:rPr>
              <a:t> Hackathon</a:t>
            </a:r>
          </a:p>
          <a:p>
            <a:r>
              <a:rPr lang="en-US" sz="3200" dirty="0">
                <a:solidFill>
                  <a:schemeClr val="accent2"/>
                </a:solidFill>
              </a:rPr>
              <a:t>Team: Order of Phoenix </a:t>
            </a:r>
          </a:p>
        </p:txBody>
      </p:sp>
      <p:pic>
        <p:nvPicPr>
          <p:cNvPr id="4" name="Picture 3">
            <a:extLst>
              <a:ext uri="{FF2B5EF4-FFF2-40B4-BE49-F238E27FC236}">
                <a16:creationId xmlns:a16="http://schemas.microsoft.com/office/drawing/2014/main" id="{86F08D89-28EA-4A1C-AF51-491095D18BF1}"/>
              </a:ext>
            </a:extLst>
          </p:cNvPr>
          <p:cNvPicPr>
            <a:picLocks noChangeAspect="1"/>
          </p:cNvPicPr>
          <p:nvPr/>
        </p:nvPicPr>
        <p:blipFill>
          <a:blip r:embed="rId4"/>
          <a:stretch>
            <a:fillRect/>
          </a:stretch>
        </p:blipFill>
        <p:spPr>
          <a:xfrm>
            <a:off x="-102644" y="-121451"/>
            <a:ext cx="9349287" cy="362340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2"/>
                </a:solidFill>
              </a:rPr>
              <a:t>Modeling </a:t>
            </a:r>
            <a:r>
              <a:rPr lang="en-US" dirty="0">
                <a:solidFill>
                  <a:schemeClr val="accent2"/>
                </a:solidFill>
              </a:rPr>
              <a:t>methodology </a:t>
            </a:r>
            <a:endParaRPr dirty="0">
              <a:solidFill>
                <a:schemeClr val="accent2"/>
              </a:solidFill>
            </a:endParaRPr>
          </a:p>
        </p:txBody>
      </p:sp>
      <p:sp>
        <p:nvSpPr>
          <p:cNvPr id="128" name="Google Shape;128;p22"/>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Font typeface="Arial"/>
              <a:buChar char="●"/>
            </a:pPr>
            <a:r>
              <a:rPr lang="en-US" sz="1600" dirty="0"/>
              <a:t>Since the number of </a:t>
            </a:r>
            <a:r>
              <a:rPr lang="en-US" sz="1600" dirty="0" err="1"/>
              <a:t>Covid</a:t>
            </a:r>
            <a:r>
              <a:rPr lang="en-US" sz="1600" dirty="0"/>
              <a:t> cases are increasing in a timeseries </a:t>
            </a:r>
          </a:p>
          <a:p>
            <a:pPr marL="457200" lvl="0" indent="-330200" algn="l" rtl="0">
              <a:spcBef>
                <a:spcPts val="0"/>
              </a:spcBef>
              <a:spcAft>
                <a:spcPts val="0"/>
              </a:spcAft>
              <a:buClr>
                <a:srgbClr val="000000"/>
              </a:buClr>
              <a:buSzPts val="1600"/>
              <a:buFont typeface="Arial"/>
              <a:buChar char="●"/>
            </a:pPr>
            <a:r>
              <a:rPr lang="en-US" sz="1600" dirty="0"/>
              <a:t>There fore we </a:t>
            </a:r>
            <a:r>
              <a:rPr lang="en" sz="1600" dirty="0"/>
              <a:t>used a state-space model to estimate the total number of beds required per state (including ICU beds)</a:t>
            </a:r>
            <a:endParaRPr sz="1600" dirty="0"/>
          </a:p>
          <a:p>
            <a:pPr marL="457200" lvl="0" indent="-330200" algn="l" rtl="0">
              <a:spcBef>
                <a:spcPts val="0"/>
              </a:spcBef>
              <a:spcAft>
                <a:spcPts val="0"/>
              </a:spcAft>
              <a:buSzPts val="1600"/>
              <a:buChar char="●"/>
            </a:pPr>
            <a:r>
              <a:rPr lang="en" sz="1600" dirty="0"/>
              <a:t>The model uses a </a:t>
            </a:r>
            <a:r>
              <a:rPr lang="en-US" sz="1600" dirty="0"/>
              <a:t>flexible timeframe to predict the number of beds required. We have set the timeframe to a week which means we can predict the number of beds required for next week. </a:t>
            </a:r>
          </a:p>
          <a:p>
            <a:pPr marL="457200" lvl="0" indent="-330200" algn="l" rtl="0">
              <a:spcBef>
                <a:spcPts val="0"/>
              </a:spcBef>
              <a:spcAft>
                <a:spcPts val="0"/>
              </a:spcAft>
              <a:buSzPts val="1600"/>
              <a:buChar char="●"/>
            </a:pPr>
            <a:r>
              <a:rPr lang="en-US" sz="1600" dirty="0"/>
              <a:t>For the implementation we have looked at the timeseries state space model using autoregression.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D623FE-3CC0-44C6-9BD9-9D23E837686A}"/>
              </a:ext>
            </a:extLst>
          </p:cNvPr>
          <p:cNvSpPr/>
          <p:nvPr/>
        </p:nvSpPr>
        <p:spPr>
          <a:xfrm>
            <a:off x="311699" y="668890"/>
            <a:ext cx="1388522" cy="553998"/>
          </a:xfrm>
          <a:prstGeom prst="rect">
            <a:avLst/>
          </a:prstGeom>
          <a:noFill/>
          <a:ln>
            <a:noFill/>
          </a:ln>
        </p:spPr>
        <p:txBody>
          <a:bodyPr spcFirstLastPara="1" wrap="square" lIns="91425" tIns="91425" rIns="91425" bIns="91425" anchor="b" anchorCtr="0">
            <a:noAutofit/>
          </a:bodyPr>
          <a:lstStyle/>
          <a:p>
            <a:pPr>
              <a:buClr>
                <a:schemeClr val="dk2"/>
              </a:buClr>
              <a:buSzPts val="3000"/>
            </a:pPr>
            <a:r>
              <a:rPr lang="en" sz="3000" dirty="0">
                <a:solidFill>
                  <a:schemeClr val="accent2"/>
                </a:solidFill>
                <a:latin typeface="Oswald"/>
                <a:sym typeface="Oswald"/>
              </a:rPr>
              <a:t>Our KPI</a:t>
            </a:r>
            <a:endParaRPr lang="en-US" sz="3000" dirty="0">
              <a:solidFill>
                <a:schemeClr val="accent2"/>
              </a:solidFill>
              <a:latin typeface="Oswald"/>
              <a:sym typeface="Oswald"/>
            </a:endParaRPr>
          </a:p>
        </p:txBody>
      </p:sp>
      <p:sp>
        <p:nvSpPr>
          <p:cNvPr id="5" name="Rectangle 4">
            <a:extLst>
              <a:ext uri="{FF2B5EF4-FFF2-40B4-BE49-F238E27FC236}">
                <a16:creationId xmlns:a16="http://schemas.microsoft.com/office/drawing/2014/main" id="{463D6359-F66C-43ED-B07E-DAABF213C2F5}"/>
              </a:ext>
            </a:extLst>
          </p:cNvPr>
          <p:cNvSpPr/>
          <p:nvPr/>
        </p:nvSpPr>
        <p:spPr>
          <a:xfrm>
            <a:off x="202842" y="1364112"/>
            <a:ext cx="8295271" cy="1207638"/>
          </a:xfrm>
          <a:prstGeom prst="rect">
            <a:avLst/>
          </a:prstGeom>
        </p:spPr>
        <p:txBody>
          <a:bodyPr wrap="square">
            <a:spAutoFit/>
          </a:bodyPr>
          <a:lstStyle/>
          <a:p>
            <a:pPr marL="457200" indent="-330200">
              <a:lnSpc>
                <a:spcPct val="115000"/>
              </a:lnSpc>
              <a:buSzPts val="1600"/>
              <a:buFont typeface="Arial"/>
              <a:buChar char="●"/>
            </a:pPr>
            <a:r>
              <a:rPr lang="en-US" sz="1600" dirty="0">
                <a:solidFill>
                  <a:schemeClr val="dk2"/>
                </a:solidFill>
                <a:latin typeface="Source Code Pro"/>
                <a:ea typeface="Source Code Pro"/>
                <a:sym typeface="Source Code Pro"/>
              </a:rPr>
              <a:t>KPI - Predicting beds within error margin of 100 beds</a:t>
            </a:r>
          </a:p>
          <a:p>
            <a:pPr marL="457200" indent="-330200">
              <a:lnSpc>
                <a:spcPct val="115000"/>
              </a:lnSpc>
              <a:buSzPts val="1600"/>
              <a:buFont typeface="Arial"/>
              <a:buChar char="●"/>
            </a:pPr>
            <a:r>
              <a:rPr lang="en-US" sz="1600" dirty="0">
                <a:solidFill>
                  <a:schemeClr val="dk2"/>
                </a:solidFill>
                <a:latin typeface="Source Code Pro"/>
                <a:ea typeface="Source Code Pro"/>
                <a:sym typeface="Source Code Pro"/>
              </a:rPr>
              <a:t>Results – </a:t>
            </a:r>
          </a:p>
          <a:p>
            <a:pPr marL="127000" lvl="2">
              <a:lnSpc>
                <a:spcPct val="115000"/>
              </a:lnSpc>
              <a:buSzPts val="1600"/>
            </a:pPr>
            <a:r>
              <a:rPr lang="en-US" sz="1600" dirty="0">
                <a:solidFill>
                  <a:schemeClr val="dk2"/>
                </a:solidFill>
                <a:latin typeface="Source Code Pro"/>
                <a:ea typeface="Source Code Pro"/>
                <a:sym typeface="Source Code Pro"/>
              </a:rPr>
              <a:t>	In sample Mean square error is 64</a:t>
            </a:r>
          </a:p>
          <a:p>
            <a:pPr marL="127000" lvl="2">
              <a:lnSpc>
                <a:spcPct val="115000"/>
              </a:lnSpc>
              <a:buSzPts val="1600"/>
            </a:pPr>
            <a:r>
              <a:rPr lang="en-US" sz="1600" dirty="0">
                <a:solidFill>
                  <a:schemeClr val="dk2"/>
                </a:solidFill>
                <a:latin typeface="Source Code Pro"/>
                <a:ea typeface="Source Code Pro"/>
                <a:sym typeface="Source Code Pro"/>
              </a:rPr>
              <a:t>	Out of sample Mean square error is 85 </a:t>
            </a:r>
          </a:p>
        </p:txBody>
      </p:sp>
      <p:sp>
        <p:nvSpPr>
          <p:cNvPr id="6" name="TextBox 5">
            <a:extLst>
              <a:ext uri="{FF2B5EF4-FFF2-40B4-BE49-F238E27FC236}">
                <a16:creationId xmlns:a16="http://schemas.microsoft.com/office/drawing/2014/main" id="{8E9159D4-4663-4AB5-BCE0-235F381CA615}"/>
              </a:ext>
            </a:extLst>
          </p:cNvPr>
          <p:cNvSpPr txBox="1"/>
          <p:nvPr/>
        </p:nvSpPr>
        <p:spPr>
          <a:xfrm>
            <a:off x="311699" y="3167685"/>
            <a:ext cx="8031610" cy="1773947"/>
          </a:xfrm>
          <a:prstGeom prst="rect">
            <a:avLst/>
          </a:prstGeom>
        </p:spPr>
        <p:txBody>
          <a:bodyPr wrap="square">
            <a:spAutoFit/>
          </a:bodyPr>
          <a:lstStyle>
            <a:defPPr marR="0" lvl="0" algn="l" rtl="0">
              <a:lnSpc>
                <a:spcPct val="100000"/>
              </a:lnSpc>
              <a:spcBef>
                <a:spcPts val="0"/>
              </a:spcBef>
              <a:spcAft>
                <a:spcPts val="0"/>
              </a:spcAft>
            </a:defPPr>
            <a:lvl1pPr marL="457200" indent="-330200">
              <a:lnSpc>
                <a:spcPct val="115000"/>
              </a:lnSpc>
              <a:buSzPts val="1600"/>
              <a:buChar char="●"/>
              <a:defRPr sz="1600">
                <a:solidFill>
                  <a:schemeClr val="dk2"/>
                </a:solidFill>
                <a:latin typeface="Source Code Pro"/>
                <a:ea typeface="Source Code Pro"/>
              </a:defRPr>
            </a:lvl1pPr>
            <a:lvl3pPr marL="127000">
              <a:lnSpc>
                <a:spcPct val="115000"/>
              </a:lnSpc>
              <a:buSzPts val="1600"/>
              <a:defRPr sz="1600">
                <a:solidFill>
                  <a:schemeClr val="dk2"/>
                </a:solidFill>
                <a:latin typeface="Source Code Pro"/>
                <a:ea typeface="Source Code Pro"/>
              </a:defRPr>
            </a:lvl3pPr>
          </a:lstStyle>
          <a:p>
            <a:pPr marL="127000" indent="0">
              <a:buNone/>
            </a:pPr>
            <a:r>
              <a:rPr lang="en-US" b="1" dirty="0"/>
              <a:t>Interpretation of the KPI: </a:t>
            </a:r>
          </a:p>
          <a:p>
            <a:r>
              <a:rPr lang="en-US" dirty="0"/>
              <a:t>At any point the predicted number of beds (also correlated with infections) is at most off by a 100 number</a:t>
            </a:r>
          </a:p>
          <a:p>
            <a:r>
              <a:rPr lang="en-US" dirty="0"/>
              <a:t>This is easy to explain to the professional stakeholders and the leaders </a:t>
            </a:r>
          </a:p>
          <a:p>
            <a:endParaRPr lang="en-US" dirty="0"/>
          </a:p>
        </p:txBody>
      </p:sp>
    </p:spTree>
    <p:extLst>
      <p:ext uri="{BB962C8B-B14F-4D97-AF65-F5344CB8AC3E}">
        <p14:creationId xmlns:p14="http://schemas.microsoft.com/office/powerpoint/2010/main" val="2874740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2"/>
                </a:solidFill>
              </a:rPr>
              <a:t>Recommendations</a:t>
            </a:r>
            <a:endParaRPr dirty="0">
              <a:solidFill>
                <a:schemeClr val="accent2"/>
              </a:solidFill>
            </a:endParaRPr>
          </a:p>
        </p:txBody>
      </p:sp>
      <p:sp>
        <p:nvSpPr>
          <p:cNvPr id="140" name="Google Shape;140;p24"/>
          <p:cNvSpPr txBox="1">
            <a:spLocks noGrp="1"/>
          </p:cNvSpPr>
          <p:nvPr>
            <p:ph type="body" idx="1"/>
          </p:nvPr>
        </p:nvSpPr>
        <p:spPr>
          <a:xfrm>
            <a:off x="311700" y="1468825"/>
            <a:ext cx="8520600" cy="3388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Char char="●"/>
            </a:pPr>
            <a:r>
              <a:rPr lang="en" sz="1600" dirty="0">
                <a:solidFill>
                  <a:srgbClr val="000000"/>
                </a:solidFill>
              </a:rPr>
              <a:t>Our target audience: Governments and medical authorities of states with currently lower number of COVID case, we want to help them learn from other states and avoid widespread of the virus</a:t>
            </a:r>
            <a:endParaRPr sz="1600" dirty="0">
              <a:solidFill>
                <a:srgbClr val="000000"/>
              </a:solidFill>
            </a:endParaRPr>
          </a:p>
          <a:p>
            <a:pPr marL="457200" lvl="0" indent="-330200" algn="l" rtl="0">
              <a:spcBef>
                <a:spcPts val="0"/>
              </a:spcBef>
              <a:spcAft>
                <a:spcPts val="0"/>
              </a:spcAft>
              <a:buClr>
                <a:srgbClr val="000000"/>
              </a:buClr>
              <a:buSzPts val="1600"/>
              <a:buChar char="●"/>
            </a:pPr>
            <a:r>
              <a:rPr lang="en" sz="1600" dirty="0">
                <a:solidFill>
                  <a:srgbClr val="000000"/>
                </a:solidFill>
              </a:rPr>
              <a:t>Recommendations:</a:t>
            </a:r>
            <a:endParaRPr sz="1600" dirty="0">
              <a:solidFill>
                <a:srgbClr val="000000"/>
              </a:solidFill>
            </a:endParaRPr>
          </a:p>
          <a:p>
            <a:pPr marL="914400" lvl="1" indent="-330200" algn="l" rtl="0">
              <a:spcBef>
                <a:spcPts val="0"/>
              </a:spcBef>
              <a:spcAft>
                <a:spcPts val="0"/>
              </a:spcAft>
              <a:buClr>
                <a:srgbClr val="000000"/>
              </a:buClr>
              <a:buSzPts val="1600"/>
              <a:buChar char="○"/>
            </a:pPr>
            <a:r>
              <a:rPr lang="en" sz="1600" dirty="0">
                <a:solidFill>
                  <a:srgbClr val="000000"/>
                </a:solidFill>
              </a:rPr>
              <a:t>Pharmaceutical: No. of hospital beds required for the upcoming 7 days</a:t>
            </a:r>
            <a:endParaRPr sz="1600" dirty="0">
              <a:solidFill>
                <a:srgbClr val="000000"/>
              </a:solidFill>
            </a:endParaRPr>
          </a:p>
          <a:p>
            <a:pPr marL="914400" lvl="1" indent="-330200" algn="l" rtl="0">
              <a:spcBef>
                <a:spcPts val="0"/>
              </a:spcBef>
              <a:spcAft>
                <a:spcPts val="0"/>
              </a:spcAft>
              <a:buClr>
                <a:srgbClr val="000000"/>
              </a:buClr>
              <a:buSzPts val="1600"/>
              <a:buChar char="○"/>
            </a:pPr>
            <a:r>
              <a:rPr lang="en" sz="1600" dirty="0">
                <a:solidFill>
                  <a:srgbClr val="000000"/>
                </a:solidFill>
              </a:rPr>
              <a:t>Non Pharmaceutical: Mobility is a concern in these states, the lockdown is not as effectively being followed, especially in Parks. The government needs to immediately curb movement of its state citizens</a:t>
            </a:r>
            <a:endParaRPr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solidFill>
                  <a:schemeClr val="accent2"/>
                </a:solidFill>
              </a:rPr>
              <a:t>Introduction</a:t>
            </a:r>
            <a:endParaRPr sz="3600" dirty="0">
              <a:solidFill>
                <a:schemeClr val="accent2"/>
              </a:solidFill>
            </a:endParaRPr>
          </a:p>
        </p:txBody>
      </p:sp>
      <p:sp>
        <p:nvSpPr>
          <p:cNvPr id="68" name="Google Shape;68;p14"/>
          <p:cNvSpPr txBox="1">
            <a:spLocks noGrp="1"/>
          </p:cNvSpPr>
          <p:nvPr>
            <p:ph type="body" idx="1"/>
          </p:nvPr>
        </p:nvSpPr>
        <p:spPr>
          <a:xfrm>
            <a:off x="311700" y="1344744"/>
            <a:ext cx="5203883" cy="2523515"/>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Font typeface="Arial"/>
              <a:buChar char="●"/>
            </a:pPr>
            <a:r>
              <a:rPr lang="en-US" sz="1100" dirty="0"/>
              <a:t>Relevance: US has the highest number of </a:t>
            </a:r>
            <a:r>
              <a:rPr lang="en-US" sz="1100" dirty="0" err="1"/>
              <a:t>CoVID</a:t>
            </a:r>
            <a:r>
              <a:rPr lang="en-US" sz="1100" dirty="0"/>
              <a:t> cases in the world. We aim to take a closer look at states and perform prescriptive analytics to mitigate the spread</a:t>
            </a:r>
          </a:p>
          <a:p>
            <a:pPr marL="457200" lvl="0" indent="-330200" algn="l" rtl="0">
              <a:spcBef>
                <a:spcPts val="0"/>
              </a:spcBef>
              <a:spcAft>
                <a:spcPts val="0"/>
              </a:spcAft>
              <a:buClr>
                <a:srgbClr val="000000"/>
              </a:buClr>
              <a:buSzPts val="1600"/>
              <a:buFont typeface="Arial"/>
              <a:buChar char="●"/>
            </a:pPr>
            <a:endParaRPr lang="en" sz="1100" dirty="0"/>
          </a:p>
          <a:p>
            <a:pPr marL="457200" lvl="0" indent="-330200" algn="l" rtl="0">
              <a:spcBef>
                <a:spcPts val="0"/>
              </a:spcBef>
              <a:spcAft>
                <a:spcPts val="0"/>
              </a:spcAft>
              <a:buClr>
                <a:srgbClr val="000000"/>
              </a:buClr>
              <a:buSzPts val="1600"/>
              <a:buFont typeface="Arial"/>
              <a:buChar char="●"/>
            </a:pPr>
            <a:r>
              <a:rPr lang="en" sz="1100" dirty="0"/>
              <a:t>Problem statement : We want to help the decision makers by providing recommendations based on current trends in the state based on medial and non-medical interventions.</a:t>
            </a:r>
            <a:endParaRPr sz="1100" dirty="0"/>
          </a:p>
          <a:p>
            <a:pPr marL="457200" lvl="0" indent="0" algn="l" rtl="0">
              <a:spcBef>
                <a:spcPts val="0"/>
              </a:spcBef>
              <a:spcAft>
                <a:spcPts val="0"/>
              </a:spcAft>
              <a:buNone/>
            </a:pPr>
            <a:endParaRPr sz="1100" dirty="0"/>
          </a:p>
          <a:p>
            <a:pPr marL="457200" lvl="0" indent="-330200" algn="l" rtl="0">
              <a:spcBef>
                <a:spcPts val="0"/>
              </a:spcBef>
              <a:spcAft>
                <a:spcPts val="0"/>
              </a:spcAft>
              <a:buClr>
                <a:srgbClr val="000000"/>
              </a:buClr>
              <a:buSzPts val="1600"/>
              <a:buFont typeface="Arial"/>
              <a:buChar char="●"/>
            </a:pPr>
            <a:r>
              <a:rPr lang="en" sz="1100" dirty="0"/>
              <a:t>We aim to find demographic factors, hospital resources and mobility data. Basis our visualizations and analysis, we present recommendations for controlling the spread of the diseases in states that currently do not have a high number of cases</a:t>
            </a:r>
            <a:endParaRPr sz="1100" dirty="0"/>
          </a:p>
          <a:p>
            <a:pPr marL="0" lvl="0" indent="0" algn="l" rtl="0">
              <a:spcBef>
                <a:spcPts val="0"/>
              </a:spcBef>
              <a:spcAft>
                <a:spcPts val="0"/>
              </a:spcAft>
              <a:buNone/>
            </a:pPr>
            <a:endParaRPr sz="1100" dirty="0"/>
          </a:p>
          <a:p>
            <a:pPr marL="0" lvl="0" indent="0" algn="l" rtl="0">
              <a:spcBef>
                <a:spcPts val="0"/>
              </a:spcBef>
              <a:spcAft>
                <a:spcPts val="0"/>
              </a:spcAft>
              <a:buNone/>
            </a:pPr>
            <a:endParaRPr sz="1100" dirty="0"/>
          </a:p>
        </p:txBody>
      </p:sp>
      <p:sp>
        <p:nvSpPr>
          <p:cNvPr id="2" name="TextBox 1">
            <a:extLst>
              <a:ext uri="{FF2B5EF4-FFF2-40B4-BE49-F238E27FC236}">
                <a16:creationId xmlns:a16="http://schemas.microsoft.com/office/drawing/2014/main" id="{C771FFDA-BD3F-4E47-8719-993CBC5832F4}"/>
              </a:ext>
            </a:extLst>
          </p:cNvPr>
          <p:cNvSpPr txBox="1"/>
          <p:nvPr/>
        </p:nvSpPr>
        <p:spPr>
          <a:xfrm>
            <a:off x="6689054" y="821524"/>
            <a:ext cx="2388636" cy="523220"/>
          </a:xfrm>
          <a:prstGeom prst="rect">
            <a:avLst/>
          </a:prstGeom>
          <a:noFill/>
        </p:spPr>
        <p:txBody>
          <a:bodyPr wrap="square" rtlCol="0">
            <a:spAutoFit/>
          </a:bodyPr>
          <a:lstStyle/>
          <a:p>
            <a:r>
              <a:rPr lang="en-US" sz="2800" dirty="0">
                <a:solidFill>
                  <a:schemeClr val="accent2"/>
                </a:solidFill>
                <a:latin typeface="Oswald"/>
                <a:sym typeface="Oswald"/>
              </a:rPr>
              <a:t>Target</a:t>
            </a:r>
          </a:p>
        </p:txBody>
      </p:sp>
      <p:pic>
        <p:nvPicPr>
          <p:cNvPr id="2050" name="Picture 2" descr="Doctor, health, line, medical, medicine, outline, professional icon">
            <a:extLst>
              <a:ext uri="{FF2B5EF4-FFF2-40B4-BE49-F238E27FC236}">
                <a16:creationId xmlns:a16="http://schemas.microsoft.com/office/drawing/2014/main" id="{370F192E-6FB5-4C79-A4FE-5661A975E7F5}"/>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43664" y="1344744"/>
            <a:ext cx="1553899" cy="155389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28AB0B6-7AFE-483B-A049-B79F49D685D9}"/>
              </a:ext>
            </a:extLst>
          </p:cNvPr>
          <p:cNvSpPr txBox="1"/>
          <p:nvPr/>
        </p:nvSpPr>
        <p:spPr>
          <a:xfrm>
            <a:off x="6289664" y="2873058"/>
            <a:ext cx="1927131" cy="307777"/>
          </a:xfrm>
          <a:prstGeom prst="rect">
            <a:avLst/>
          </a:prstGeom>
          <a:noFill/>
        </p:spPr>
        <p:txBody>
          <a:bodyPr wrap="none" rtlCol="0">
            <a:spAutoFit/>
          </a:bodyPr>
          <a:lstStyle/>
          <a:p>
            <a:r>
              <a:rPr lang="en-US" dirty="0">
                <a:solidFill>
                  <a:schemeClr val="accent2"/>
                </a:solidFill>
              </a:rPr>
              <a:t>Medical Professionals</a:t>
            </a:r>
          </a:p>
        </p:txBody>
      </p:sp>
      <p:pic>
        <p:nvPicPr>
          <p:cNvPr id="2052" name="Picture 4" descr="Leadership Vector Icon Black Transparent &amp; PNG Clipart Free ...">
            <a:extLst>
              <a:ext uri="{FF2B5EF4-FFF2-40B4-BE49-F238E27FC236}">
                <a16:creationId xmlns:a16="http://schemas.microsoft.com/office/drawing/2014/main" id="{306A3A79-CE3A-4C08-A56B-9FEF0C4E4DA1}"/>
              </a:ext>
            </a:extLst>
          </p:cNvPr>
          <p:cNvPicPr>
            <a:picLocks noChangeAspect="1" noChangeArrowheads="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37574" y="3423113"/>
            <a:ext cx="1231313" cy="123131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5DCA7A9-D8AB-4AC6-8668-707436A9D978}"/>
              </a:ext>
            </a:extLst>
          </p:cNvPr>
          <p:cNvSpPr txBox="1"/>
          <p:nvPr/>
        </p:nvSpPr>
        <p:spPr>
          <a:xfrm>
            <a:off x="6443664" y="4668758"/>
            <a:ext cx="1864613" cy="307777"/>
          </a:xfrm>
          <a:prstGeom prst="rect">
            <a:avLst/>
          </a:prstGeom>
          <a:noFill/>
        </p:spPr>
        <p:txBody>
          <a:bodyPr wrap="none" rtlCol="0">
            <a:spAutoFit/>
          </a:bodyPr>
          <a:lstStyle/>
          <a:p>
            <a:r>
              <a:rPr lang="en-US" dirty="0">
                <a:solidFill>
                  <a:schemeClr val="accent2"/>
                </a:solidFill>
              </a:rPr>
              <a:t>Government Leaders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2"/>
                </a:solidFill>
              </a:rPr>
              <a:t>Business objective - Recommendations to flatten the curve</a:t>
            </a:r>
            <a:endParaRPr dirty="0">
              <a:solidFill>
                <a:schemeClr val="accent2"/>
              </a:solidFill>
            </a:endParaRPr>
          </a:p>
        </p:txBody>
      </p:sp>
      <p:sp>
        <p:nvSpPr>
          <p:cNvPr id="74" name="Google Shape;74;p15"/>
          <p:cNvSpPr txBox="1">
            <a:spLocks noGrp="1"/>
          </p:cNvSpPr>
          <p:nvPr>
            <p:ph type="body" idx="1"/>
          </p:nvPr>
        </p:nvSpPr>
        <p:spPr>
          <a:xfrm>
            <a:off x="311700" y="1468825"/>
            <a:ext cx="48447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latin typeface="Calibri"/>
                <a:ea typeface="Calibri"/>
                <a:cs typeface="Calibri"/>
                <a:sym typeface="Calibri"/>
              </a:rPr>
              <a:t>The factors affecting the spread of COVID-19 can be divided into:</a:t>
            </a:r>
            <a:endParaRPr sz="1400" dirty="0">
              <a:latin typeface="Calibri"/>
              <a:ea typeface="Calibri"/>
              <a:cs typeface="Calibri"/>
              <a:sym typeface="Calibri"/>
            </a:endParaRPr>
          </a:p>
          <a:p>
            <a:pPr marL="457200" lvl="0" indent="-317500" algn="l" rtl="0">
              <a:spcBef>
                <a:spcPts val="1600"/>
              </a:spcBef>
              <a:spcAft>
                <a:spcPts val="0"/>
              </a:spcAft>
              <a:buSzPts val="1400"/>
              <a:buFont typeface="Calibri"/>
              <a:buAutoNum type="arabicPeriod"/>
            </a:pPr>
            <a:r>
              <a:rPr lang="en" sz="1400" dirty="0">
                <a:solidFill>
                  <a:schemeClr val="accent4"/>
                </a:solidFill>
                <a:latin typeface="Calibri"/>
                <a:ea typeface="Calibri"/>
                <a:cs typeface="Calibri"/>
                <a:sym typeface="Calibri"/>
              </a:rPr>
              <a:t>Pharmaceutical measures</a:t>
            </a:r>
            <a:endParaRPr sz="1400" dirty="0">
              <a:solidFill>
                <a:schemeClr val="accent4"/>
              </a:solidFill>
              <a:latin typeface="Calibri"/>
              <a:ea typeface="Calibri"/>
              <a:cs typeface="Calibri"/>
              <a:sym typeface="Calibri"/>
            </a:endParaRPr>
          </a:p>
          <a:p>
            <a:pPr marL="914400" lvl="1" indent="-317500" algn="l" rtl="0">
              <a:spcBef>
                <a:spcPts val="0"/>
              </a:spcBef>
              <a:spcAft>
                <a:spcPts val="0"/>
              </a:spcAft>
              <a:buSzPts val="1400"/>
              <a:buFont typeface="Calibri"/>
              <a:buAutoNum type="alphaLcPeriod"/>
            </a:pPr>
            <a:r>
              <a:rPr lang="en" dirty="0">
                <a:latin typeface="Calibri"/>
                <a:ea typeface="Calibri"/>
                <a:cs typeface="Calibri"/>
                <a:sym typeface="Calibri"/>
              </a:rPr>
              <a:t>Hospital beds</a:t>
            </a:r>
            <a:endParaRPr dirty="0">
              <a:latin typeface="Calibri"/>
              <a:ea typeface="Calibri"/>
              <a:cs typeface="Calibri"/>
              <a:sym typeface="Calibri"/>
            </a:endParaRPr>
          </a:p>
          <a:p>
            <a:pPr marL="914400" lvl="1" indent="-317500" algn="l" rtl="0">
              <a:spcBef>
                <a:spcPts val="0"/>
              </a:spcBef>
              <a:spcAft>
                <a:spcPts val="0"/>
              </a:spcAft>
              <a:buSzPts val="1400"/>
              <a:buFont typeface="Calibri"/>
              <a:buAutoNum type="alphaLcPeriod"/>
            </a:pPr>
            <a:r>
              <a:rPr lang="en" dirty="0">
                <a:latin typeface="Calibri"/>
                <a:ea typeface="Calibri"/>
                <a:cs typeface="Calibri"/>
                <a:sym typeface="Calibri"/>
              </a:rPr>
              <a:t>ICU beds</a:t>
            </a:r>
            <a:endParaRPr dirty="0">
              <a:latin typeface="Calibri"/>
              <a:ea typeface="Calibri"/>
              <a:cs typeface="Calibri"/>
              <a:sym typeface="Calibri"/>
            </a:endParaRPr>
          </a:p>
          <a:p>
            <a:pPr marL="914400" lvl="1" indent="-317500" algn="l" rtl="0">
              <a:spcBef>
                <a:spcPts val="0"/>
              </a:spcBef>
              <a:spcAft>
                <a:spcPts val="0"/>
              </a:spcAft>
              <a:buSzPts val="1400"/>
              <a:buFont typeface="Calibri"/>
              <a:buAutoNum type="alphaLcPeriod"/>
            </a:pPr>
            <a:r>
              <a:rPr lang="en" dirty="0">
                <a:latin typeface="Calibri"/>
                <a:ea typeface="Calibri"/>
                <a:cs typeface="Calibri"/>
                <a:sym typeface="Calibri"/>
              </a:rPr>
              <a:t>Ventilators/Invasive ventilators</a:t>
            </a:r>
            <a:endParaRPr dirty="0">
              <a:latin typeface="Calibri"/>
              <a:ea typeface="Calibri"/>
              <a:cs typeface="Calibri"/>
              <a:sym typeface="Calibri"/>
            </a:endParaRPr>
          </a:p>
          <a:p>
            <a:pPr marL="457200" lvl="0" indent="-317500" algn="l" rtl="0">
              <a:spcBef>
                <a:spcPts val="0"/>
              </a:spcBef>
              <a:spcAft>
                <a:spcPts val="0"/>
              </a:spcAft>
              <a:buSzPts val="1400"/>
              <a:buFont typeface="Calibri"/>
              <a:buAutoNum type="arabicPeriod"/>
            </a:pPr>
            <a:r>
              <a:rPr lang="en" sz="1400" dirty="0">
                <a:solidFill>
                  <a:schemeClr val="accent4"/>
                </a:solidFill>
                <a:latin typeface="Calibri"/>
                <a:ea typeface="Calibri"/>
                <a:cs typeface="Calibri"/>
                <a:sym typeface="Calibri"/>
              </a:rPr>
              <a:t>Non-pharmaceutical measures</a:t>
            </a:r>
            <a:endParaRPr sz="1400" dirty="0">
              <a:solidFill>
                <a:schemeClr val="accent4"/>
              </a:solidFill>
              <a:latin typeface="Calibri"/>
              <a:ea typeface="Calibri"/>
              <a:cs typeface="Calibri"/>
              <a:sym typeface="Calibri"/>
            </a:endParaRPr>
          </a:p>
          <a:p>
            <a:pPr marL="914400" lvl="1" indent="-317500" algn="l" rtl="0">
              <a:spcBef>
                <a:spcPts val="0"/>
              </a:spcBef>
              <a:spcAft>
                <a:spcPts val="0"/>
              </a:spcAft>
              <a:buSzPts val="1400"/>
              <a:buFont typeface="Calibri"/>
              <a:buAutoNum type="alphaLcPeriod"/>
            </a:pPr>
            <a:r>
              <a:rPr lang="en" dirty="0">
                <a:latin typeface="Calibri"/>
                <a:ea typeface="Calibri"/>
                <a:cs typeface="Calibri"/>
                <a:sym typeface="Calibri"/>
              </a:rPr>
              <a:t>Social distancing</a:t>
            </a:r>
            <a:endParaRPr dirty="0">
              <a:latin typeface="Calibri"/>
              <a:ea typeface="Calibri"/>
              <a:cs typeface="Calibri"/>
              <a:sym typeface="Calibri"/>
            </a:endParaRPr>
          </a:p>
          <a:p>
            <a:pPr marL="457200" lvl="0" indent="-317500" algn="l" rtl="0">
              <a:spcBef>
                <a:spcPts val="0"/>
              </a:spcBef>
              <a:spcAft>
                <a:spcPts val="0"/>
              </a:spcAft>
              <a:buSzPts val="1400"/>
              <a:buFont typeface="Calibri"/>
              <a:buAutoNum type="arabicPeriod"/>
            </a:pPr>
            <a:r>
              <a:rPr lang="en" sz="1400" dirty="0">
                <a:solidFill>
                  <a:schemeClr val="accent4"/>
                </a:solidFill>
                <a:latin typeface="Calibri"/>
                <a:ea typeface="Calibri"/>
                <a:cs typeface="Calibri"/>
                <a:sym typeface="Calibri"/>
              </a:rPr>
              <a:t>Demographics</a:t>
            </a:r>
            <a:endParaRPr sz="1400" dirty="0">
              <a:solidFill>
                <a:schemeClr val="accent4"/>
              </a:solidFill>
              <a:latin typeface="Calibri"/>
              <a:ea typeface="Calibri"/>
              <a:cs typeface="Calibri"/>
              <a:sym typeface="Calibri"/>
            </a:endParaRPr>
          </a:p>
          <a:p>
            <a:pPr marL="914400" lvl="1" indent="-317500" algn="l" rtl="0">
              <a:spcBef>
                <a:spcPts val="0"/>
              </a:spcBef>
              <a:spcAft>
                <a:spcPts val="0"/>
              </a:spcAft>
              <a:buSzPts val="1400"/>
              <a:buFont typeface="Calibri"/>
              <a:buAutoNum type="alphaLcPeriod"/>
            </a:pPr>
            <a:r>
              <a:rPr lang="en" dirty="0">
                <a:latin typeface="Calibri"/>
                <a:ea typeface="Calibri"/>
                <a:cs typeface="Calibri"/>
                <a:sym typeface="Calibri"/>
              </a:rPr>
              <a:t>Age group</a:t>
            </a:r>
            <a:endParaRPr dirty="0">
              <a:latin typeface="Calibri"/>
              <a:ea typeface="Calibri"/>
              <a:cs typeface="Calibri"/>
              <a:sym typeface="Calibri"/>
            </a:endParaRPr>
          </a:p>
          <a:p>
            <a:pPr marL="914400" lvl="1" indent="-317500" algn="l" rtl="0">
              <a:spcBef>
                <a:spcPts val="0"/>
              </a:spcBef>
              <a:spcAft>
                <a:spcPts val="0"/>
              </a:spcAft>
              <a:buSzPts val="1400"/>
              <a:buFont typeface="Calibri"/>
              <a:buAutoNum type="alphaLcPeriod"/>
            </a:pPr>
            <a:r>
              <a:rPr lang="en" dirty="0">
                <a:latin typeface="Calibri"/>
                <a:ea typeface="Calibri"/>
                <a:cs typeface="Calibri"/>
                <a:sym typeface="Calibri"/>
              </a:rPr>
              <a:t>Race</a:t>
            </a:r>
            <a:endParaRPr dirty="0">
              <a:latin typeface="Calibri"/>
              <a:ea typeface="Calibri"/>
              <a:cs typeface="Calibri"/>
              <a:sym typeface="Calibri"/>
            </a:endParaRPr>
          </a:p>
          <a:p>
            <a:pPr marL="914400" lvl="1" indent="-317500" algn="l" rtl="0">
              <a:spcBef>
                <a:spcPts val="0"/>
              </a:spcBef>
              <a:spcAft>
                <a:spcPts val="0"/>
              </a:spcAft>
              <a:buSzPts val="1400"/>
              <a:buFont typeface="Calibri"/>
              <a:buAutoNum type="alphaLcPeriod"/>
            </a:pPr>
            <a:r>
              <a:rPr lang="en" dirty="0">
                <a:latin typeface="Calibri"/>
                <a:ea typeface="Calibri"/>
                <a:cs typeface="Calibri"/>
                <a:sym typeface="Calibri"/>
              </a:rPr>
              <a:t>Gender</a:t>
            </a:r>
            <a:endParaRPr dirty="0">
              <a:latin typeface="Calibri"/>
              <a:ea typeface="Calibri"/>
              <a:cs typeface="Calibri"/>
              <a:sym typeface="Calibri"/>
            </a:endParaRPr>
          </a:p>
          <a:p>
            <a:pPr marL="0" lvl="0" indent="0" algn="l" rtl="0">
              <a:spcBef>
                <a:spcPts val="1600"/>
              </a:spcBef>
              <a:spcAft>
                <a:spcPts val="1600"/>
              </a:spcAft>
              <a:buNone/>
            </a:pPr>
            <a:endParaRPr sz="1400" dirty="0">
              <a:latin typeface="Calibri"/>
              <a:ea typeface="Calibri"/>
              <a:cs typeface="Calibri"/>
              <a:sym typeface="Calibri"/>
            </a:endParaRPr>
          </a:p>
        </p:txBody>
      </p:sp>
      <p:graphicFrame>
        <p:nvGraphicFramePr>
          <p:cNvPr id="4" name="Diagram 3">
            <a:extLst>
              <a:ext uri="{FF2B5EF4-FFF2-40B4-BE49-F238E27FC236}">
                <a16:creationId xmlns:a16="http://schemas.microsoft.com/office/drawing/2014/main" id="{BD9464DF-3AAB-44C0-9D1B-935FF21AE692}"/>
              </a:ext>
            </a:extLst>
          </p:cNvPr>
          <p:cNvGraphicFramePr/>
          <p:nvPr>
            <p:extLst>
              <p:ext uri="{D42A27DB-BD31-4B8C-83A1-F6EECF244321}">
                <p14:modId xmlns:p14="http://schemas.microsoft.com/office/powerpoint/2010/main" val="3624981123"/>
              </p:ext>
            </p:extLst>
          </p:nvPr>
        </p:nvGraphicFramePr>
        <p:xfrm>
          <a:off x="5750719" y="1400175"/>
          <a:ext cx="3000376" cy="3370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29CC6F16-9DF9-411E-B9DF-B627C2D6CB9F}"/>
              </a:ext>
            </a:extLst>
          </p:cNvPr>
          <p:cNvSpPr/>
          <p:nvPr/>
        </p:nvSpPr>
        <p:spPr>
          <a:xfrm>
            <a:off x="214313" y="1468825"/>
            <a:ext cx="5050631" cy="34532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DA5E5E8-7A87-4DE2-93EC-EFCF1D43621B}"/>
              </a:ext>
            </a:extLst>
          </p:cNvPr>
          <p:cNvSpPr txBox="1"/>
          <p:nvPr/>
        </p:nvSpPr>
        <p:spPr>
          <a:xfrm>
            <a:off x="6627178" y="1068422"/>
            <a:ext cx="1247457" cy="369332"/>
          </a:xfrm>
          <a:prstGeom prst="rect">
            <a:avLst/>
          </a:prstGeom>
          <a:noFill/>
        </p:spPr>
        <p:txBody>
          <a:bodyPr wrap="none" rtlCol="0">
            <a:spAutoFit/>
          </a:bodyPr>
          <a:lstStyle/>
          <a:p>
            <a:r>
              <a:rPr lang="en-US" sz="1800" dirty="0">
                <a:solidFill>
                  <a:srgbClr val="0090AC"/>
                </a:solidFill>
                <a:latin typeface="Oswald"/>
                <a:sym typeface="Oswald"/>
              </a:rPr>
              <a:t>Methodology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2"/>
                </a:solidFill>
              </a:rPr>
              <a:t>Data Sources</a:t>
            </a:r>
            <a:endParaRPr dirty="0">
              <a:solidFill>
                <a:schemeClr val="accent2"/>
              </a:solidFill>
            </a:endParaRPr>
          </a:p>
        </p:txBody>
      </p:sp>
      <p:sp>
        <p:nvSpPr>
          <p:cNvPr id="81" name="Google Shape;81;p16"/>
          <p:cNvSpPr txBox="1">
            <a:spLocks noGrp="1"/>
          </p:cNvSpPr>
          <p:nvPr>
            <p:ph type="body" idx="1"/>
          </p:nvPr>
        </p:nvSpPr>
        <p:spPr>
          <a:xfrm>
            <a:off x="311700" y="1365425"/>
            <a:ext cx="8520600" cy="309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Font typeface="Arial"/>
              <a:buChar char="●"/>
            </a:pPr>
            <a:r>
              <a:rPr lang="en" sz="1400" i="1" dirty="0">
                <a:solidFill>
                  <a:srgbClr val="000000"/>
                </a:solidFill>
                <a:latin typeface="Arial"/>
                <a:ea typeface="Arial"/>
                <a:cs typeface="Arial"/>
                <a:sym typeface="Arial"/>
              </a:rPr>
              <a:t>Census Data</a:t>
            </a:r>
            <a:endParaRPr sz="1400" i="1" dirty="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i="1" dirty="0">
                <a:solidFill>
                  <a:srgbClr val="000000"/>
                </a:solidFill>
                <a:latin typeface="Arial"/>
                <a:ea typeface="Arial"/>
                <a:cs typeface="Arial"/>
                <a:sym typeface="Arial"/>
              </a:rPr>
              <a:t>IHME Data</a:t>
            </a:r>
            <a:endParaRPr sz="1400" i="1" dirty="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i="1" dirty="0">
                <a:solidFill>
                  <a:srgbClr val="000000"/>
                </a:solidFill>
                <a:latin typeface="Arial"/>
                <a:ea typeface="Arial"/>
                <a:cs typeface="Arial"/>
                <a:sym typeface="Arial"/>
              </a:rPr>
              <a:t>Google Mobility</a:t>
            </a:r>
            <a:endParaRPr sz="1400" i="1" dirty="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i="1" dirty="0">
                <a:solidFill>
                  <a:srgbClr val="000000"/>
                </a:solidFill>
                <a:latin typeface="Arial"/>
                <a:ea typeface="Arial"/>
                <a:cs typeface="Arial"/>
                <a:sym typeface="Arial"/>
              </a:rPr>
              <a:t>Wikipedia</a:t>
            </a:r>
            <a:endParaRPr sz="1400" i="1" dirty="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i="1" dirty="0">
                <a:solidFill>
                  <a:srgbClr val="000000"/>
                </a:solidFill>
                <a:latin typeface="Arial"/>
                <a:ea typeface="Arial"/>
                <a:cs typeface="Arial"/>
                <a:sym typeface="Arial"/>
              </a:rPr>
              <a:t>NY Times articles</a:t>
            </a:r>
            <a:endParaRPr sz="1400" i="1" dirty="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i="1" dirty="0">
                <a:solidFill>
                  <a:srgbClr val="000000"/>
                </a:solidFill>
                <a:latin typeface="Arial"/>
                <a:ea typeface="Arial"/>
                <a:cs typeface="Arial"/>
                <a:sym typeface="Arial"/>
              </a:rPr>
              <a:t>Worldometer.com</a:t>
            </a:r>
            <a:endParaRPr sz="1400" i="1" dirty="0">
              <a:solidFill>
                <a:srgbClr val="000000"/>
              </a:solidFill>
              <a:latin typeface="Arial"/>
              <a:ea typeface="Arial"/>
              <a:cs typeface="Arial"/>
              <a:sym typeface="Arial"/>
            </a:endParaRPr>
          </a:p>
          <a:p>
            <a:pPr marL="457200" lvl="0" indent="0" algn="l" rtl="0">
              <a:spcBef>
                <a:spcPts val="0"/>
              </a:spcBef>
              <a:spcAft>
                <a:spcPts val="0"/>
              </a:spcAft>
              <a:buNone/>
            </a:pPr>
            <a:endParaRPr sz="1400" i="1" dirty="0">
              <a:solidFill>
                <a:srgbClr val="000000"/>
              </a:solidFill>
              <a:latin typeface="Arial"/>
              <a:ea typeface="Arial"/>
              <a:cs typeface="Arial"/>
              <a:sym typeface="Arial"/>
            </a:endParaRPr>
          </a:p>
          <a:p>
            <a:pPr marL="0" lvl="0" indent="0" algn="l" rtl="0">
              <a:spcBef>
                <a:spcPts val="0"/>
              </a:spcBef>
              <a:spcAft>
                <a:spcPts val="0"/>
              </a:spcAft>
              <a:buNone/>
            </a:pPr>
            <a:r>
              <a:rPr lang="en" sz="1400" b="1" i="1" dirty="0">
                <a:solidFill>
                  <a:srgbClr val="000000"/>
                </a:solidFill>
                <a:latin typeface="Arial"/>
                <a:ea typeface="Arial"/>
                <a:cs typeface="Arial"/>
                <a:sym typeface="Arial"/>
              </a:rPr>
              <a:t>Dataset Details</a:t>
            </a:r>
            <a:endParaRPr sz="1400" b="1" i="1" dirty="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i="1" dirty="0">
                <a:solidFill>
                  <a:srgbClr val="000000"/>
                </a:solidFill>
                <a:latin typeface="Arial"/>
                <a:ea typeface="Arial"/>
                <a:cs typeface="Arial"/>
                <a:sym typeface="Arial"/>
              </a:rPr>
              <a:t>Age-group, Race, Median age, population density data for every US state</a:t>
            </a:r>
            <a:endParaRPr sz="1400" i="1" dirty="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i="1" dirty="0">
                <a:solidFill>
                  <a:srgbClr val="000000"/>
                </a:solidFill>
                <a:latin typeface="Arial"/>
                <a:ea typeface="Arial"/>
                <a:cs typeface="Arial"/>
                <a:sym typeface="Arial"/>
              </a:rPr>
              <a:t>Google mobility data - Grocery  &amp; Pharmacy, Parks, Residential, Retail &amp; Recreation, Transit stations, Workplaces for 50 US states</a:t>
            </a:r>
            <a:endParaRPr sz="1400" i="1" dirty="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i="1" dirty="0">
                <a:solidFill>
                  <a:srgbClr val="000000"/>
                </a:solidFill>
                <a:latin typeface="Arial"/>
                <a:ea typeface="Arial"/>
                <a:cs typeface="Arial"/>
                <a:sym typeface="Arial"/>
              </a:rPr>
              <a:t>Medical resources - Extra beds, ICU beds required for each state</a:t>
            </a:r>
            <a:endParaRPr sz="1400" i="1"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9" name="Google Shape;89;p17"/>
          <p:cNvPicPr preferRelativeResize="0"/>
          <p:nvPr/>
        </p:nvPicPr>
        <p:blipFill>
          <a:blip r:embed="rId3">
            <a:alphaModFix/>
          </a:blip>
          <a:stretch>
            <a:fillRect/>
          </a:stretch>
        </p:blipFill>
        <p:spPr>
          <a:xfrm>
            <a:off x="4572000" y="2410573"/>
            <a:ext cx="4136571" cy="2560610"/>
          </a:xfrm>
          <a:prstGeom prst="rect">
            <a:avLst/>
          </a:prstGeom>
          <a:noFill/>
          <a:ln>
            <a:noFill/>
          </a:ln>
        </p:spPr>
      </p:pic>
      <p:sp>
        <p:nvSpPr>
          <p:cNvPr id="86" name="Google Shape;86;p1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accent2"/>
                </a:solidFill>
              </a:rPr>
              <a:t>EDA : </a:t>
            </a:r>
            <a:r>
              <a:rPr lang="en" dirty="0">
                <a:solidFill>
                  <a:schemeClr val="accent2"/>
                </a:solidFill>
              </a:rPr>
              <a:t>Our findings </a:t>
            </a:r>
            <a:endParaRPr dirty="0">
              <a:solidFill>
                <a:schemeClr val="accent2"/>
              </a:solidFill>
            </a:endParaRPr>
          </a:p>
        </p:txBody>
      </p:sp>
      <p:sp>
        <p:nvSpPr>
          <p:cNvPr id="87" name="Google Shape;87;p17"/>
          <p:cNvSpPr txBox="1">
            <a:spLocks noGrp="1"/>
          </p:cNvSpPr>
          <p:nvPr>
            <p:ph type="body" idx="1"/>
          </p:nvPr>
        </p:nvSpPr>
        <p:spPr>
          <a:xfrm>
            <a:off x="311699" y="1468824"/>
            <a:ext cx="8754479" cy="3385277"/>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dirty="0"/>
              <a:t>We divided the 50 states into subgroups based on the number of COVID-19 cases</a:t>
            </a:r>
            <a:endParaRPr sz="1400" dirty="0"/>
          </a:p>
          <a:p>
            <a:pPr marL="457200" lvl="0" indent="-317500" algn="l" rtl="0">
              <a:spcBef>
                <a:spcPts val="0"/>
              </a:spcBef>
              <a:spcAft>
                <a:spcPts val="0"/>
              </a:spcAft>
              <a:buSzPts val="1400"/>
              <a:buChar char="●"/>
            </a:pPr>
            <a:r>
              <a:rPr lang="en" sz="1400" dirty="0"/>
              <a:t>High correlation between number of COVID - 19 cases and population density of state</a:t>
            </a:r>
            <a:endParaRPr sz="1400" dirty="0"/>
          </a:p>
          <a:p>
            <a:pPr marL="0" lvl="0" indent="0" algn="l" rtl="0">
              <a:spcBef>
                <a:spcPts val="0"/>
              </a:spcBef>
              <a:spcAft>
                <a:spcPts val="0"/>
              </a:spcAft>
              <a:buNone/>
            </a:pPr>
            <a:endParaRPr dirty="0"/>
          </a:p>
        </p:txBody>
      </p:sp>
      <p:pic>
        <p:nvPicPr>
          <p:cNvPr id="88" name="Google Shape;88;p17"/>
          <p:cNvPicPr preferRelativeResize="0"/>
          <p:nvPr/>
        </p:nvPicPr>
        <p:blipFill>
          <a:blip r:embed="rId4">
            <a:clrChange>
              <a:clrFrom>
                <a:srgbClr val="FFFFFF"/>
              </a:clrFrom>
              <a:clrTo>
                <a:srgbClr val="FFFFFF">
                  <a:alpha val="0"/>
                </a:srgbClr>
              </a:clrTo>
            </a:clrChange>
            <a:alphaModFix/>
          </a:blip>
          <a:stretch>
            <a:fillRect/>
          </a:stretch>
        </p:blipFill>
        <p:spPr>
          <a:xfrm>
            <a:off x="695150" y="2571750"/>
            <a:ext cx="3373966" cy="251651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Google Shape;95;p18"/>
          <p:cNvSpPr txBox="1">
            <a:spLocks noGrp="1"/>
          </p:cNvSpPr>
          <p:nvPr>
            <p:ph type="body" idx="1"/>
          </p:nvPr>
        </p:nvSpPr>
        <p:spPr>
          <a:xfrm>
            <a:off x="311700" y="1468825"/>
            <a:ext cx="2898428" cy="29604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sz="1200" dirty="0"/>
              <a:t>We found that overall mobility has not decreased as much compared to the baseline in bottom states, i.e. states with lower number of coronavirus cases at the moment</a:t>
            </a:r>
            <a:endParaRPr sz="1200" dirty="0"/>
          </a:p>
        </p:txBody>
      </p:sp>
      <p:pic>
        <p:nvPicPr>
          <p:cNvPr id="96" name="Google Shape;96;p18"/>
          <p:cNvPicPr preferRelativeResize="0"/>
          <p:nvPr/>
        </p:nvPicPr>
        <p:blipFill>
          <a:blip r:embed="rId3">
            <a:alphaModFix/>
          </a:blip>
          <a:stretch>
            <a:fillRect/>
          </a:stretch>
        </p:blipFill>
        <p:spPr>
          <a:xfrm>
            <a:off x="3477500" y="1428528"/>
            <a:ext cx="5354800" cy="2869208"/>
          </a:xfrm>
          <a:prstGeom prst="rect">
            <a:avLst/>
          </a:prstGeom>
          <a:noFill/>
          <a:ln>
            <a:noFill/>
          </a:ln>
        </p:spPr>
      </p:pic>
      <p:sp>
        <p:nvSpPr>
          <p:cNvPr id="7" name="Google Shape;86;p17">
            <a:extLst>
              <a:ext uri="{FF2B5EF4-FFF2-40B4-BE49-F238E27FC236}">
                <a16:creationId xmlns:a16="http://schemas.microsoft.com/office/drawing/2014/main" id="{5D4374CA-D486-4C6C-8A48-192FB9D7A7E4}"/>
              </a:ext>
            </a:extLst>
          </p:cNvPr>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accent2"/>
                </a:solidFill>
              </a:rPr>
              <a:t>EDA : </a:t>
            </a:r>
            <a:r>
              <a:rPr lang="en" dirty="0">
                <a:solidFill>
                  <a:schemeClr val="accent2"/>
                </a:solidFill>
              </a:rPr>
              <a:t>Our findings </a:t>
            </a:r>
            <a:endParaRPr dirty="0">
              <a:solidFill>
                <a:schemeClr val="accen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19"/>
          <p:cNvSpPr txBox="1">
            <a:spLocks noGrp="1"/>
          </p:cNvSpPr>
          <p:nvPr>
            <p:ph type="body" idx="1"/>
          </p:nvPr>
        </p:nvSpPr>
        <p:spPr>
          <a:xfrm>
            <a:off x="311700" y="1468825"/>
            <a:ext cx="2442000" cy="29604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sz="1200" dirty="0"/>
              <a:t>Mobility has INCREASED in parks, among the states with lower coronavirus cases. Parks are defined as public places such as national parks, public beaches, marinas, dog parks, plazas, and public gardens.</a:t>
            </a:r>
            <a:endParaRPr sz="1200" dirty="0"/>
          </a:p>
        </p:txBody>
      </p:sp>
      <p:pic>
        <p:nvPicPr>
          <p:cNvPr id="103" name="Google Shape;103;p19"/>
          <p:cNvPicPr preferRelativeResize="0"/>
          <p:nvPr/>
        </p:nvPicPr>
        <p:blipFill>
          <a:blip r:embed="rId3">
            <a:alphaModFix/>
          </a:blip>
          <a:stretch>
            <a:fillRect/>
          </a:stretch>
        </p:blipFill>
        <p:spPr>
          <a:xfrm>
            <a:off x="2906100" y="1258400"/>
            <a:ext cx="6085500" cy="3203133"/>
          </a:xfrm>
          <a:prstGeom prst="rect">
            <a:avLst/>
          </a:prstGeom>
          <a:noFill/>
          <a:ln>
            <a:noFill/>
          </a:ln>
        </p:spPr>
      </p:pic>
      <p:sp>
        <p:nvSpPr>
          <p:cNvPr id="7" name="Google Shape;86;p17">
            <a:extLst>
              <a:ext uri="{FF2B5EF4-FFF2-40B4-BE49-F238E27FC236}">
                <a16:creationId xmlns:a16="http://schemas.microsoft.com/office/drawing/2014/main" id="{9D408625-8CA5-404D-A25B-EB81645114F1}"/>
              </a:ext>
            </a:extLst>
          </p:cNvPr>
          <p:cNvSpPr txBox="1">
            <a:spLocks/>
          </p:cNvSpPr>
          <p:nvPr/>
        </p:nvSpPr>
        <p:spPr>
          <a:xfrm>
            <a:off x="464100" y="524900"/>
            <a:ext cx="8520600" cy="733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9pPr>
          </a:lstStyle>
          <a:p>
            <a:r>
              <a:rPr lang="en-US">
                <a:solidFill>
                  <a:schemeClr val="accent2"/>
                </a:solidFill>
              </a:rPr>
              <a:t>EDA : Our findings </a:t>
            </a:r>
            <a:endParaRPr lang="en-US" dirty="0">
              <a:solidFill>
                <a:schemeClr val="accen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9" name="Google Shape;109;p20"/>
          <p:cNvSpPr txBox="1">
            <a:spLocks noGrp="1"/>
          </p:cNvSpPr>
          <p:nvPr>
            <p:ph type="body" idx="1"/>
          </p:nvPr>
        </p:nvSpPr>
        <p:spPr>
          <a:xfrm>
            <a:off x="311700" y="1478553"/>
            <a:ext cx="1808930" cy="309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Font typeface="Arial"/>
              <a:buChar char="●"/>
            </a:pPr>
            <a:r>
              <a:rPr lang="en" sz="1400" dirty="0"/>
              <a:t>There’s a high correlation between the number of beds and ICU beds required and the number of cases</a:t>
            </a:r>
            <a:endParaRPr sz="1400" dirty="0"/>
          </a:p>
        </p:txBody>
      </p:sp>
      <p:sp>
        <p:nvSpPr>
          <p:cNvPr id="7" name="Google Shape;86;p17">
            <a:extLst>
              <a:ext uri="{FF2B5EF4-FFF2-40B4-BE49-F238E27FC236}">
                <a16:creationId xmlns:a16="http://schemas.microsoft.com/office/drawing/2014/main" id="{EBDB8B55-32B4-440E-BA57-6634777F0256}"/>
              </a:ext>
            </a:extLst>
          </p:cNvPr>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accent2"/>
                </a:solidFill>
              </a:rPr>
              <a:t>EDA : </a:t>
            </a:r>
            <a:r>
              <a:rPr lang="en" dirty="0">
                <a:solidFill>
                  <a:schemeClr val="accent2"/>
                </a:solidFill>
              </a:rPr>
              <a:t>Our findings </a:t>
            </a:r>
            <a:endParaRPr dirty="0">
              <a:solidFill>
                <a:schemeClr val="accent2"/>
              </a:solidFill>
            </a:endParaRPr>
          </a:p>
        </p:txBody>
      </p:sp>
      <p:pic>
        <p:nvPicPr>
          <p:cNvPr id="3074" name="Picture 2">
            <a:extLst>
              <a:ext uri="{FF2B5EF4-FFF2-40B4-BE49-F238E27FC236}">
                <a16:creationId xmlns:a16="http://schemas.microsoft.com/office/drawing/2014/main" id="{F90FF25C-CCC3-447A-A69A-914506997F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012" y="1106000"/>
            <a:ext cx="6664504" cy="35625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4098" name="Picture 2">
            <a:extLst>
              <a:ext uri="{FF2B5EF4-FFF2-40B4-BE49-F238E27FC236}">
                <a16:creationId xmlns:a16="http://schemas.microsoft.com/office/drawing/2014/main" id="{DD5244D6-AA36-4821-9252-E33B76F9D3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7189" y="1106000"/>
            <a:ext cx="6471311" cy="2122275"/>
          </a:xfrm>
          <a:prstGeom prst="rect">
            <a:avLst/>
          </a:prstGeom>
          <a:noFill/>
          <a:extLst>
            <a:ext uri="{909E8E84-426E-40DD-AFC4-6F175D3DCCD1}">
              <a14:hiddenFill xmlns:a14="http://schemas.microsoft.com/office/drawing/2010/main">
                <a:solidFill>
                  <a:srgbClr val="FFFFFF"/>
                </a:solidFill>
              </a14:hiddenFill>
            </a:ext>
          </a:extLst>
        </p:spPr>
      </p:pic>
      <p:sp>
        <p:nvSpPr>
          <p:cNvPr id="116" name="Google Shape;116;p21"/>
          <p:cNvSpPr txBox="1">
            <a:spLocks noGrp="1"/>
          </p:cNvSpPr>
          <p:nvPr>
            <p:ph type="body" idx="1"/>
          </p:nvPr>
        </p:nvSpPr>
        <p:spPr>
          <a:xfrm>
            <a:off x="311700" y="1468825"/>
            <a:ext cx="2286000" cy="309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Font typeface="Arial"/>
              <a:buChar char="●"/>
            </a:pPr>
            <a:r>
              <a:rPr lang="en" sz="1400"/>
              <a:t>We can see that the requirement for ICU beds in tates with medium number of cases is as high as that in states with maximum number of COVID cases</a:t>
            </a:r>
            <a:endParaRPr sz="1400"/>
          </a:p>
        </p:txBody>
      </p:sp>
      <p:cxnSp>
        <p:nvCxnSpPr>
          <p:cNvPr id="118" name="Google Shape;118;p21"/>
          <p:cNvCxnSpPr/>
          <p:nvPr/>
        </p:nvCxnSpPr>
        <p:spPr>
          <a:xfrm flipH="1">
            <a:off x="6264850" y="1948075"/>
            <a:ext cx="420300" cy="434400"/>
          </a:xfrm>
          <a:prstGeom prst="straightConnector1">
            <a:avLst/>
          </a:prstGeom>
          <a:noFill/>
          <a:ln w="9525" cap="flat" cmpd="sng">
            <a:solidFill>
              <a:schemeClr val="dk2"/>
            </a:solidFill>
            <a:prstDash val="solid"/>
            <a:round/>
            <a:headEnd type="none" w="med" len="med"/>
            <a:tailEnd type="triangle" w="med" len="med"/>
          </a:ln>
        </p:spPr>
      </p:cxnSp>
      <p:sp>
        <p:nvSpPr>
          <p:cNvPr id="119" name="Google Shape;119;p21"/>
          <p:cNvSpPr txBox="1"/>
          <p:nvPr/>
        </p:nvSpPr>
        <p:spPr>
          <a:xfrm>
            <a:off x="6685150" y="1723975"/>
            <a:ext cx="939000" cy="22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Source Code Pro"/>
                <a:ea typeface="Source Code Pro"/>
                <a:cs typeface="Source Code Pro"/>
                <a:sym typeface="Source Code Pro"/>
              </a:rPr>
              <a:t>Middle</a:t>
            </a:r>
            <a:endParaRPr>
              <a:latin typeface="Source Code Pro"/>
              <a:ea typeface="Source Code Pro"/>
              <a:cs typeface="Source Code Pro"/>
              <a:sym typeface="Source Code Pro"/>
            </a:endParaRPr>
          </a:p>
        </p:txBody>
      </p:sp>
      <p:cxnSp>
        <p:nvCxnSpPr>
          <p:cNvPr id="120" name="Google Shape;120;p21"/>
          <p:cNvCxnSpPr>
            <a:stCxn id="121" idx="1"/>
          </p:cNvCxnSpPr>
          <p:nvPr/>
        </p:nvCxnSpPr>
        <p:spPr>
          <a:xfrm flipH="1">
            <a:off x="6341050" y="2165275"/>
            <a:ext cx="420300" cy="293400"/>
          </a:xfrm>
          <a:prstGeom prst="straightConnector1">
            <a:avLst/>
          </a:prstGeom>
          <a:noFill/>
          <a:ln w="9525" cap="flat" cmpd="sng">
            <a:solidFill>
              <a:schemeClr val="dk2"/>
            </a:solidFill>
            <a:prstDash val="solid"/>
            <a:round/>
            <a:headEnd type="none" w="med" len="med"/>
            <a:tailEnd type="triangle" w="med" len="med"/>
          </a:ln>
        </p:spPr>
      </p:cxnSp>
      <p:sp>
        <p:nvSpPr>
          <p:cNvPr id="121" name="Google Shape;121;p21"/>
          <p:cNvSpPr txBox="1"/>
          <p:nvPr/>
        </p:nvSpPr>
        <p:spPr>
          <a:xfrm>
            <a:off x="6761350" y="1996225"/>
            <a:ext cx="939000" cy="3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Source Code Pro"/>
                <a:ea typeface="Source Code Pro"/>
                <a:cs typeface="Source Code Pro"/>
                <a:sym typeface="Source Code Pro"/>
              </a:rPr>
              <a:t>Top</a:t>
            </a:r>
            <a:endParaRPr>
              <a:latin typeface="Source Code Pro"/>
              <a:ea typeface="Source Code Pro"/>
              <a:cs typeface="Source Code Pro"/>
              <a:sym typeface="Source Code Pro"/>
            </a:endParaRPr>
          </a:p>
        </p:txBody>
      </p:sp>
      <p:pic>
        <p:nvPicPr>
          <p:cNvPr id="122" name="Google Shape;122;p21"/>
          <p:cNvPicPr preferRelativeResize="0"/>
          <p:nvPr/>
        </p:nvPicPr>
        <p:blipFill>
          <a:blip r:embed="rId4">
            <a:alphaModFix/>
          </a:blip>
          <a:stretch>
            <a:fillRect/>
          </a:stretch>
        </p:blipFill>
        <p:spPr>
          <a:xfrm>
            <a:off x="7700350" y="1340525"/>
            <a:ext cx="1244351" cy="1532300"/>
          </a:xfrm>
          <a:prstGeom prst="rect">
            <a:avLst/>
          </a:prstGeom>
          <a:noFill/>
          <a:ln>
            <a:noFill/>
          </a:ln>
        </p:spPr>
      </p:pic>
      <p:sp>
        <p:nvSpPr>
          <p:cNvPr id="12" name="Google Shape;86;p17">
            <a:extLst>
              <a:ext uri="{FF2B5EF4-FFF2-40B4-BE49-F238E27FC236}">
                <a16:creationId xmlns:a16="http://schemas.microsoft.com/office/drawing/2014/main" id="{5906B2D6-087C-4CFD-8A0D-D68F635F95F6}"/>
              </a:ext>
            </a:extLst>
          </p:cNvPr>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accent2"/>
                </a:solidFill>
              </a:rPr>
              <a:t>EDA : </a:t>
            </a:r>
            <a:r>
              <a:rPr lang="en" dirty="0">
                <a:solidFill>
                  <a:schemeClr val="accent2"/>
                </a:solidFill>
              </a:rPr>
              <a:t>Our findings </a:t>
            </a:r>
            <a:endParaRPr dirty="0">
              <a:solidFill>
                <a:schemeClr val="accent2"/>
              </a:solidFill>
            </a:endParaRPr>
          </a:p>
        </p:txBody>
      </p:sp>
    </p:spTree>
  </p:cSld>
  <p:clrMapOvr>
    <a:masterClrMapping/>
  </p:clrMapOvr>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936</Words>
  <Application>Microsoft Office PowerPoint</Application>
  <PresentationFormat>On-screen Show (16:9)</PresentationFormat>
  <Paragraphs>87</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Oswald</vt:lpstr>
      <vt:lpstr>Roboto</vt:lpstr>
      <vt:lpstr>Arial</vt:lpstr>
      <vt:lpstr>Calibri</vt:lpstr>
      <vt:lpstr>Source Code Pro</vt:lpstr>
      <vt:lpstr>Modern Writer</vt:lpstr>
      <vt:lpstr> </vt:lpstr>
      <vt:lpstr>Introduction</vt:lpstr>
      <vt:lpstr>Business objective - Recommendations to flatten the curve</vt:lpstr>
      <vt:lpstr>Data Sources</vt:lpstr>
      <vt:lpstr>EDA : Our findings </vt:lpstr>
      <vt:lpstr>EDA : Our findings </vt:lpstr>
      <vt:lpstr>PowerPoint Presentation</vt:lpstr>
      <vt:lpstr>EDA : Our findings </vt:lpstr>
      <vt:lpstr>EDA : Our findings </vt:lpstr>
      <vt:lpstr>Modeling methodology </vt:lpstr>
      <vt:lpstr>PowerPoint Presentation</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tkblu</dc:creator>
  <cp:lastModifiedBy>Tejasvini Karunakarbabu</cp:lastModifiedBy>
  <cp:revision>14</cp:revision>
  <dcterms:modified xsi:type="dcterms:W3CDTF">2020-04-15T15:55:10Z</dcterms:modified>
</cp:coreProperties>
</file>