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Source Code Pro"/>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ytimes.com/interactive/2020/us/coronavirus-stay-at-home-order.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 of phoenix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39e376b1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39e376b1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39ecc2da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9ecc2da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39e376b1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39e376b1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9ecc2da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9ecc2da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39e376b1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39e376b1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b="1" lang="en"/>
              <a:t>Business Case</a:t>
            </a:r>
            <a:r>
              <a:rPr lang="en"/>
              <a:t>: What was your main objective for this project? Were there any specific questions that you tried to answer? What kind of social/business impact did you expect? Why did you think the problems that you’re trying to solve are important to the public, to the community, to health care professionals, to policymakers or even more? A good business case:</a:t>
            </a:r>
            <a:endParaRPr/>
          </a:p>
          <a:p>
            <a:pPr indent="-298450" lvl="1" marL="914400" rtl="0" algn="l">
              <a:lnSpc>
                <a:spcPct val="115000"/>
              </a:lnSpc>
              <a:spcBef>
                <a:spcPts val="0"/>
              </a:spcBef>
              <a:spcAft>
                <a:spcPts val="0"/>
              </a:spcAft>
              <a:buClr>
                <a:srgbClr val="000000"/>
              </a:buClr>
              <a:buSzPts val="1100"/>
              <a:buFont typeface="Arial"/>
              <a:buChar char="○"/>
            </a:pPr>
            <a:r>
              <a:rPr lang="en"/>
              <a:t>Has a clearly defined problem statement, background, and motivation.</a:t>
            </a:r>
            <a:endParaRPr/>
          </a:p>
          <a:p>
            <a:pPr indent="-298450" lvl="1" marL="914400" rtl="0" algn="l">
              <a:lnSpc>
                <a:spcPct val="115000"/>
              </a:lnSpc>
              <a:spcBef>
                <a:spcPts val="0"/>
              </a:spcBef>
              <a:spcAft>
                <a:spcPts val="0"/>
              </a:spcAft>
              <a:buClr>
                <a:srgbClr val="000000"/>
              </a:buClr>
              <a:buSzPts val="1100"/>
              <a:buFont typeface="Arial"/>
              <a:buChar char="○"/>
            </a:pPr>
            <a:r>
              <a:rPr lang="en"/>
              <a:t>Has a clear understanding of the potential impact while defining the business question(s).</a:t>
            </a:r>
            <a:endParaRPr/>
          </a:p>
          <a:p>
            <a:pPr indent="-298450" lvl="1" marL="914400" rtl="0" algn="l">
              <a:lnSpc>
                <a:spcPct val="115000"/>
              </a:lnSpc>
              <a:spcBef>
                <a:spcPts val="0"/>
              </a:spcBef>
              <a:spcAft>
                <a:spcPts val="0"/>
              </a:spcAft>
              <a:buClr>
                <a:srgbClr val="000000"/>
              </a:buClr>
              <a:buSzPts val="1100"/>
              <a:buFont typeface="Arial"/>
              <a:buChar char="○"/>
            </a:pPr>
            <a:r>
              <a:rPr lang="en"/>
              <a:t>Has the strong potential to make a positive societal/business impact.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39e376b1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39e376b1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Giving examples on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39e376b1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39e376b1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A73E8"/>
                </a:solidFill>
                <a:highlight>
                  <a:srgbClr val="FFFFFF"/>
                </a:highlight>
                <a:uFill>
                  <a:noFill/>
                </a:uFill>
                <a:latin typeface="Roboto"/>
                <a:ea typeface="Roboto"/>
                <a:cs typeface="Roboto"/>
                <a:sym typeface="Roboto"/>
                <a:hlinkClick r:id="rId2"/>
              </a:rPr>
              <a:t>https://www.nytimes.com/interactive/2020/us/coronavirus-stay-at-home-order.html</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39e376b1c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39e376b1c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Sub-groups - NY &amp; NJ have the highest number of cases, followed by Top group, Middle-1, Middle-2, Middle-3 and then Bottom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39ecc2dad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39ecc2dad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aseline is the median value, for the corresponding day of the week, during the 5- week period Jan 3–Feb 6, 2020.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739ecc2dad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39ecc2dad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Sub-groups - NY &amp; NJ have the highest number of cases, followed by Top group, Middle-1, Middle-2, Middle-3 and then Bottom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39ecc2da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39ecc2da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Bedover = [covid all beds needed] - ([total bed capacity] - [average all bed usage])</a:t>
            </a:r>
            <a:endParaRPr/>
          </a:p>
          <a:p>
            <a:pPr indent="0" lvl="0" marL="0" rtl="0" algn="l">
              <a:spcBef>
                <a:spcPts val="0"/>
              </a:spcBef>
              <a:spcAft>
                <a:spcPts val="0"/>
              </a:spcAft>
              <a:buNone/>
            </a:pPr>
            <a:r>
              <a:rPr lang="en"/>
              <a:t>ICUover = [covid ICU beds needed] - ([total ICU capacity] - [average ICU bed usage])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9ecc2dad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9ecc2dad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Bedover = [covid all beds needed] - ([total bed capacity] - [average all bed usage])</a:t>
            </a:r>
            <a:endParaRPr/>
          </a:p>
          <a:p>
            <a:pPr indent="0" lvl="0" marL="0" rtl="0" algn="l">
              <a:spcBef>
                <a:spcPts val="0"/>
              </a:spcBef>
              <a:spcAft>
                <a:spcPts val="0"/>
              </a:spcAft>
              <a:buNone/>
            </a:pPr>
            <a:r>
              <a:rPr lang="en"/>
              <a:t>ICUover = [covid ICU beds needed] - ([total ICU capacity] - [average ICU bed usage])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ata.census.gov/cedsci/table?q=United%20States&amp;table=DP05&amp;tid=ACSDP1Y2017.DP05&amp;g=0100000US,.04000.001&amp;lastDisplayedRow=29&amp;vintage=2017&amp;layer=state&amp;cid=DP05_0001E&amp;hidePreview=true" TargetMode="External"/><Relationship Id="rId4" Type="http://schemas.openxmlformats.org/officeDocument/2006/relationships/hyperlink" Target="https://github.com/nytimes/covid-19-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n" sz="1800">
                <a:solidFill>
                  <a:srgbClr val="000000"/>
                </a:solidFill>
                <a:latin typeface="Arial"/>
                <a:ea typeface="Arial"/>
                <a:cs typeface="Arial"/>
                <a:sym typeface="Arial"/>
              </a:rPr>
              <a:t>COVID-19 Challenge</a:t>
            </a:r>
            <a:endParaRPr b="1" sz="1800">
              <a:solidFill>
                <a:srgbClr val="000000"/>
              </a:solidFill>
              <a:latin typeface="Arial"/>
              <a:ea typeface="Arial"/>
              <a:cs typeface="Arial"/>
              <a:sym typeface="Arial"/>
            </a:endParaRPr>
          </a:p>
          <a:p>
            <a:pPr indent="0" lvl="0" marL="0" rtl="0" algn="ctr">
              <a:spcBef>
                <a:spcPts val="0"/>
              </a:spcBef>
              <a:spcAft>
                <a:spcPts val="0"/>
              </a:spcAft>
              <a:buNone/>
            </a:pPr>
            <a:r>
              <a:t/>
            </a:r>
            <a:endParaRPr sz="1400">
              <a:solidFill>
                <a:srgbClr val="000000"/>
              </a:solidFill>
              <a:latin typeface="Source Code Pro"/>
              <a:ea typeface="Source Code Pro"/>
              <a:cs typeface="Source Code Pro"/>
              <a:sym typeface="Source Code Pro"/>
            </a:endParaRPr>
          </a:p>
          <a:p>
            <a:pPr indent="0" lvl="0" marL="0" rtl="0" algn="ctr">
              <a:spcBef>
                <a:spcPts val="0"/>
              </a:spcBef>
              <a:spcAft>
                <a:spcPts val="0"/>
              </a:spcAft>
              <a:buNone/>
            </a:pPr>
            <a:r>
              <a:rPr lang="en" sz="1400">
                <a:solidFill>
                  <a:srgbClr val="000000"/>
                </a:solidFill>
                <a:latin typeface="Source Code Pro"/>
                <a:ea typeface="Source Code Pro"/>
                <a:cs typeface="Source Code Pro"/>
                <a:sym typeface="Source Code Pro"/>
              </a:rPr>
              <a:t>UC Davis </a:t>
            </a:r>
            <a:endParaRPr sz="1400">
              <a:solidFill>
                <a:srgbClr val="000000"/>
              </a:solidFill>
              <a:latin typeface="Source Code Pro"/>
              <a:ea typeface="Source Code Pro"/>
              <a:cs typeface="Source Code Pro"/>
              <a:sym typeface="Source Code Pro"/>
            </a:endParaRPr>
          </a:p>
          <a:p>
            <a:pPr indent="0" lvl="0" marL="0" rtl="0" algn="ctr">
              <a:spcBef>
                <a:spcPts val="0"/>
              </a:spcBef>
              <a:spcAft>
                <a:spcPts val="0"/>
              </a:spcAft>
              <a:buNone/>
            </a:pPr>
            <a:r>
              <a:t/>
            </a:r>
            <a:endParaRPr sz="1400">
              <a:solidFill>
                <a:srgbClr val="000000"/>
              </a:solidFill>
              <a:latin typeface="Source Code Pro"/>
              <a:ea typeface="Source Code Pro"/>
              <a:cs typeface="Source Code Pro"/>
              <a:sym typeface="Source Code Pro"/>
            </a:endParaRPr>
          </a:p>
          <a:p>
            <a:pPr indent="0" lvl="0" marL="0" rtl="0" algn="ctr">
              <a:spcBef>
                <a:spcPts val="0"/>
              </a:spcBef>
              <a:spcAft>
                <a:spcPts val="0"/>
              </a:spcAft>
              <a:buNone/>
            </a:pPr>
            <a:r>
              <a:t/>
            </a:r>
            <a:endParaRPr sz="1400">
              <a:solidFill>
                <a:srgbClr val="000000"/>
              </a:solidFill>
              <a:latin typeface="Source Code Pro"/>
              <a:ea typeface="Source Code Pro"/>
              <a:cs typeface="Source Code Pro"/>
              <a:sym typeface="Source Code Pro"/>
            </a:endParaRPr>
          </a:p>
        </p:txBody>
      </p:sp>
      <p:pic>
        <p:nvPicPr>
          <p:cNvPr id="63" name="Google Shape;63;p13"/>
          <p:cNvPicPr preferRelativeResize="0"/>
          <p:nvPr/>
        </p:nvPicPr>
        <p:blipFill>
          <a:blip r:embed="rId3">
            <a:alphaModFix/>
          </a:blip>
          <a:stretch>
            <a:fillRect/>
          </a:stretch>
        </p:blipFill>
        <p:spPr>
          <a:xfrm>
            <a:off x="289075" y="3317175"/>
            <a:ext cx="1673926" cy="1673926"/>
          </a:xfrm>
          <a:prstGeom prst="rect">
            <a:avLst/>
          </a:prstGeom>
          <a:noFill/>
          <a:ln>
            <a:noFill/>
          </a:ln>
        </p:spPr>
      </p:pic>
      <p:sp>
        <p:nvSpPr>
          <p:cNvPr id="64" name="Google Shape;64;p13"/>
          <p:cNvSpPr txBox="1"/>
          <p:nvPr/>
        </p:nvSpPr>
        <p:spPr>
          <a:xfrm>
            <a:off x="2074800" y="3379300"/>
            <a:ext cx="6783600" cy="15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Team Name: Order of the Phoenix</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130" name="Google Shape;130;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t>We used a state-space model to estimate the total number of beds required per state (including ICU beds)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We used linear regression with ridge regularization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KPIs</a:t>
            </a:r>
            <a:endParaRPr/>
          </a:p>
        </p:txBody>
      </p:sp>
      <p:sp>
        <p:nvSpPr>
          <p:cNvPr id="136" name="Google Shape;136;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t>KPI - Predicting beds within error margin of 100 beds </a:t>
            </a:r>
            <a:endParaRPr sz="1600"/>
          </a:p>
          <a:p>
            <a:pPr indent="-330200" lvl="0" marL="457200" rtl="0" algn="l">
              <a:spcBef>
                <a:spcPts val="0"/>
              </a:spcBef>
              <a:spcAft>
                <a:spcPts val="0"/>
              </a:spcAft>
              <a:buSzPts val="1600"/>
              <a:buChar char="●"/>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42" name="Google Shape;142;p24"/>
          <p:cNvSpPr txBox="1"/>
          <p:nvPr>
            <p:ph idx="1" type="body"/>
          </p:nvPr>
        </p:nvSpPr>
        <p:spPr>
          <a:xfrm>
            <a:off x="311700" y="1468825"/>
            <a:ext cx="8520600" cy="338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Char char="●"/>
            </a:pPr>
            <a:r>
              <a:rPr lang="en" sz="1600">
                <a:solidFill>
                  <a:srgbClr val="000000"/>
                </a:solidFill>
              </a:rPr>
              <a:t>Our target audience: Governments and medical authorities of states with currently lower number of COVID case, we want to help them learn from other states and avoid widespread of the virus</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Recommendations: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Pharmaceutical: No. of hospital beds required for the upcoming 7 days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Non Pharmaceutical: Mobility is a concern in these states, the lockdown is not as effectively being followed, especially in Parks. The government needs to immediately curb movement of its state citizens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8" name="Google Shape;148;p2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Census Data : </a:t>
            </a:r>
            <a:r>
              <a:rPr lang="en" sz="1100" u="sng">
                <a:solidFill>
                  <a:srgbClr val="1155CC"/>
                </a:solidFill>
                <a:latin typeface="Arial"/>
                <a:ea typeface="Arial"/>
                <a:cs typeface="Arial"/>
                <a:sym typeface="Arial"/>
                <a:hlinkClick r:id="rId3"/>
              </a:rPr>
              <a:t>https://data.census.gov/cedsci/table?q=United%20States&amp;table=DP05&amp;tid=ACSDP1Y2017.DP05&amp;g=0100000US,.04000.001&amp;lastDisplayedRow=29&amp;vintage=2017&amp;layer=state&amp;cid=DP05_0001E&amp;hidePreview=true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US </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u="sng">
                <a:solidFill>
                  <a:srgbClr val="1155CC"/>
                </a:solidFill>
                <a:latin typeface="Arial"/>
                <a:ea typeface="Arial"/>
                <a:cs typeface="Arial"/>
                <a:sym typeface="Arial"/>
                <a:hlinkClick r:id="rId4"/>
              </a:rPr>
              <a:t>https://github.com/nytimes/covid-19-data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 sz="1600"/>
              <a:t>Problem statement : We want to help the decision makers by providing recommendations based on current trends in the state based on medial and non-medical interventions.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Clr>
                <a:srgbClr val="000000"/>
              </a:buClr>
              <a:buSzPts val="1600"/>
              <a:buFont typeface="Arial"/>
              <a:buChar char="●"/>
            </a:pPr>
            <a:r>
              <a:rPr lang="en" sz="1600"/>
              <a:t>We aimed to find demographic factors, hospital resources and mobility data. Basis our visualizations and analysis, we present recommendations for controlling the spread of the diseases in states that currently do not have a high number of cases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objective - Recommendations to flatten the curve</a:t>
            </a:r>
            <a:endParaRPr/>
          </a:p>
        </p:txBody>
      </p:sp>
      <p:sp>
        <p:nvSpPr>
          <p:cNvPr id="76" name="Google Shape;76;p15"/>
          <p:cNvSpPr txBox="1"/>
          <p:nvPr>
            <p:ph idx="1" type="body"/>
          </p:nvPr>
        </p:nvSpPr>
        <p:spPr>
          <a:xfrm>
            <a:off x="311700" y="1468825"/>
            <a:ext cx="48447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libri"/>
                <a:ea typeface="Calibri"/>
                <a:cs typeface="Calibri"/>
                <a:sym typeface="Calibri"/>
              </a:rPr>
              <a:t>The factors affecting the spread of COVID-19 can be divided into:</a:t>
            </a:r>
            <a:endParaRPr sz="1400">
              <a:latin typeface="Calibri"/>
              <a:ea typeface="Calibri"/>
              <a:cs typeface="Calibri"/>
              <a:sym typeface="Calibri"/>
            </a:endParaRPr>
          </a:p>
          <a:p>
            <a:pPr indent="-317500" lvl="0" marL="457200" rtl="0" algn="l">
              <a:spcBef>
                <a:spcPts val="1600"/>
              </a:spcBef>
              <a:spcAft>
                <a:spcPts val="0"/>
              </a:spcAft>
              <a:buSzPts val="1400"/>
              <a:buFont typeface="Calibri"/>
              <a:buAutoNum type="arabicPeriod"/>
            </a:pPr>
            <a:r>
              <a:rPr lang="en" sz="1400">
                <a:latin typeface="Calibri"/>
                <a:ea typeface="Calibri"/>
                <a:cs typeface="Calibri"/>
                <a:sym typeface="Calibri"/>
              </a:rPr>
              <a:t>Pharmaceutical measures</a:t>
            </a:r>
            <a:endParaRPr sz="1400">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
                <a:latin typeface="Calibri"/>
                <a:ea typeface="Calibri"/>
                <a:cs typeface="Calibri"/>
                <a:sym typeface="Calibri"/>
              </a:rPr>
              <a:t>Hospital beds</a:t>
            </a:r>
            <a:endParaRPr>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
                <a:latin typeface="Calibri"/>
                <a:ea typeface="Calibri"/>
                <a:cs typeface="Calibri"/>
                <a:sym typeface="Calibri"/>
              </a:rPr>
              <a:t>ICU beds</a:t>
            </a:r>
            <a:endParaRPr>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
                <a:latin typeface="Calibri"/>
                <a:ea typeface="Calibri"/>
                <a:cs typeface="Calibri"/>
                <a:sym typeface="Calibri"/>
              </a:rPr>
              <a:t>Ventilators/Invasive ventilators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 sz="1400">
                <a:latin typeface="Calibri"/>
                <a:ea typeface="Calibri"/>
                <a:cs typeface="Calibri"/>
                <a:sym typeface="Calibri"/>
              </a:rPr>
              <a:t>Non-pharmaceutical measures</a:t>
            </a:r>
            <a:endParaRPr sz="1400">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
                <a:latin typeface="Calibri"/>
                <a:ea typeface="Calibri"/>
                <a:cs typeface="Calibri"/>
                <a:sym typeface="Calibri"/>
              </a:rPr>
              <a:t>Social distancing</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 sz="1400">
                <a:latin typeface="Calibri"/>
                <a:ea typeface="Calibri"/>
                <a:cs typeface="Calibri"/>
                <a:sym typeface="Calibri"/>
              </a:rPr>
              <a:t>Demographics</a:t>
            </a:r>
            <a:endParaRPr sz="1400">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
                <a:latin typeface="Calibri"/>
                <a:ea typeface="Calibri"/>
                <a:cs typeface="Calibri"/>
                <a:sym typeface="Calibri"/>
              </a:rPr>
              <a:t>Age group</a:t>
            </a:r>
            <a:endParaRPr>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
                <a:latin typeface="Calibri"/>
                <a:ea typeface="Calibri"/>
                <a:cs typeface="Calibri"/>
                <a:sym typeface="Calibri"/>
              </a:rPr>
              <a:t>Race</a:t>
            </a:r>
            <a:endParaRPr>
              <a:latin typeface="Calibri"/>
              <a:ea typeface="Calibri"/>
              <a:cs typeface="Calibri"/>
              <a:sym typeface="Calibri"/>
            </a:endParaRPr>
          </a:p>
          <a:p>
            <a:pPr indent="-317500" lvl="1" marL="914400" rtl="0" algn="l">
              <a:spcBef>
                <a:spcPts val="0"/>
              </a:spcBef>
              <a:spcAft>
                <a:spcPts val="0"/>
              </a:spcAft>
              <a:buSzPts val="1400"/>
              <a:buFont typeface="Calibri"/>
              <a:buAutoNum type="alphaLcPeriod"/>
            </a:pPr>
            <a:r>
              <a:rPr lang="en">
                <a:latin typeface="Calibri"/>
                <a:ea typeface="Calibri"/>
                <a:cs typeface="Calibri"/>
                <a:sym typeface="Calibri"/>
              </a:rPr>
              <a:t>Gender</a:t>
            </a:r>
            <a:endParaRPr>
              <a:latin typeface="Calibri"/>
              <a:ea typeface="Calibri"/>
              <a:cs typeface="Calibri"/>
              <a:sym typeface="Calibri"/>
            </a:endParaRPr>
          </a:p>
          <a:p>
            <a:pPr indent="0" lvl="0" marL="0" rtl="0" algn="l">
              <a:spcBef>
                <a:spcPts val="1600"/>
              </a:spcBef>
              <a:spcAft>
                <a:spcPts val="1600"/>
              </a:spcAft>
              <a:buNone/>
            </a:pPr>
            <a:r>
              <a:t/>
            </a:r>
            <a:endParaRPr sz="1400">
              <a:latin typeface="Calibri"/>
              <a:ea typeface="Calibri"/>
              <a:cs typeface="Calibri"/>
              <a:sym typeface="Calibri"/>
            </a:endParaRPr>
          </a:p>
        </p:txBody>
      </p:sp>
      <p:sp>
        <p:nvSpPr>
          <p:cNvPr id="77" name="Google Shape;77;p15"/>
          <p:cNvSpPr txBox="1"/>
          <p:nvPr>
            <p:ph idx="1" type="body"/>
          </p:nvPr>
        </p:nvSpPr>
        <p:spPr>
          <a:xfrm>
            <a:off x="5156400" y="1543300"/>
            <a:ext cx="36759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latin typeface="Calibri"/>
                <a:ea typeface="Calibri"/>
                <a:cs typeface="Calibri"/>
                <a:sym typeface="Calibri"/>
              </a:rPr>
              <a:t>Our objective is to analyze these factors    </a:t>
            </a:r>
            <a:endParaRPr sz="1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83" name="Google Shape;83;p16"/>
          <p:cNvSpPr txBox="1"/>
          <p:nvPr>
            <p:ph idx="1" type="body"/>
          </p:nvPr>
        </p:nvSpPr>
        <p:spPr>
          <a:xfrm>
            <a:off x="311700" y="1365425"/>
            <a:ext cx="85206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Census Data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IHME Data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Google Mobility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Wikipedia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NY Times articles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Worldometer.com</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b="1" lang="en" sz="1400">
                <a:solidFill>
                  <a:srgbClr val="000000"/>
                </a:solidFill>
                <a:latin typeface="Arial"/>
                <a:ea typeface="Arial"/>
                <a:cs typeface="Arial"/>
                <a:sym typeface="Arial"/>
              </a:rPr>
              <a:t>Dataset Details</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Age-group, Race, Median age, population density data for every US state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Google mobility data - Grocery  &amp; Pharmacy, Parks, Residential, Retail &amp; Recreation, Transit stations, Workplaces for 50 US states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Medical resources - Extra beds, ICU beds required for each state</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findings</a:t>
            </a:r>
            <a:r>
              <a:rPr lang="en"/>
              <a:t> </a:t>
            </a:r>
            <a:endParaRPr/>
          </a:p>
        </p:txBody>
      </p:sp>
      <p:sp>
        <p:nvSpPr>
          <p:cNvPr id="89" name="Google Shape;89;p17"/>
          <p:cNvSpPr txBox="1"/>
          <p:nvPr>
            <p:ph idx="1" type="body"/>
          </p:nvPr>
        </p:nvSpPr>
        <p:spPr>
          <a:xfrm>
            <a:off x="311700" y="1468825"/>
            <a:ext cx="4260300" cy="163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We divided the 50 states into </a:t>
            </a:r>
            <a:r>
              <a:rPr lang="en" sz="1400"/>
              <a:t>subgroups</a:t>
            </a:r>
            <a:r>
              <a:rPr lang="en" sz="1400"/>
              <a:t> based on the number of COVID-19 cases</a:t>
            </a:r>
            <a:endParaRPr sz="1400"/>
          </a:p>
          <a:p>
            <a:pPr indent="-317500" lvl="0" marL="457200" rtl="0" algn="l">
              <a:spcBef>
                <a:spcPts val="0"/>
              </a:spcBef>
              <a:spcAft>
                <a:spcPts val="0"/>
              </a:spcAft>
              <a:buSzPts val="1400"/>
              <a:buChar char="●"/>
            </a:pPr>
            <a:r>
              <a:rPr lang="en" sz="1400"/>
              <a:t>High correlation between number of COVID - 19 cases and population density of state</a:t>
            </a:r>
            <a:endParaRPr sz="1400"/>
          </a:p>
          <a:p>
            <a:pPr indent="0" lvl="0" marL="0" rtl="0" algn="l">
              <a:spcBef>
                <a:spcPts val="0"/>
              </a:spcBef>
              <a:spcAft>
                <a:spcPts val="0"/>
              </a:spcAft>
              <a:buNone/>
            </a:pPr>
            <a:r>
              <a:t/>
            </a:r>
            <a:endParaRPr/>
          </a:p>
        </p:txBody>
      </p:sp>
      <p:pic>
        <p:nvPicPr>
          <p:cNvPr id="90" name="Google Shape;90;p17"/>
          <p:cNvPicPr preferRelativeResize="0"/>
          <p:nvPr/>
        </p:nvPicPr>
        <p:blipFill>
          <a:blip r:embed="rId3">
            <a:alphaModFix/>
          </a:blip>
          <a:stretch>
            <a:fillRect/>
          </a:stretch>
        </p:blipFill>
        <p:spPr>
          <a:xfrm>
            <a:off x="4998626" y="1209050"/>
            <a:ext cx="3401785" cy="3099899"/>
          </a:xfrm>
          <a:prstGeom prst="rect">
            <a:avLst/>
          </a:prstGeom>
          <a:noFill/>
          <a:ln>
            <a:noFill/>
          </a:ln>
        </p:spPr>
      </p:pic>
      <p:pic>
        <p:nvPicPr>
          <p:cNvPr id="91" name="Google Shape;91;p17"/>
          <p:cNvPicPr preferRelativeResize="0"/>
          <p:nvPr/>
        </p:nvPicPr>
        <p:blipFill>
          <a:blip r:embed="rId4">
            <a:alphaModFix/>
          </a:blip>
          <a:stretch>
            <a:fillRect/>
          </a:stretch>
        </p:blipFill>
        <p:spPr>
          <a:xfrm>
            <a:off x="1891525" y="3204850"/>
            <a:ext cx="2680480" cy="1734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findings </a:t>
            </a:r>
            <a:endParaRPr/>
          </a:p>
        </p:txBody>
      </p:sp>
      <p:sp>
        <p:nvSpPr>
          <p:cNvPr id="97" name="Google Shape;97;p18"/>
          <p:cNvSpPr txBox="1"/>
          <p:nvPr>
            <p:ph idx="1" type="body"/>
          </p:nvPr>
        </p:nvSpPr>
        <p:spPr>
          <a:xfrm>
            <a:off x="311700" y="1468825"/>
            <a:ext cx="2442000" cy="2960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We found that overall mobility has not decreased as much compared to the baseline in bottom states, i.e. states with lower number of coronavirus cases at the moment</a:t>
            </a:r>
            <a:endParaRPr sz="1100"/>
          </a:p>
        </p:txBody>
      </p:sp>
      <p:pic>
        <p:nvPicPr>
          <p:cNvPr id="98" name="Google Shape;98;p18"/>
          <p:cNvPicPr preferRelativeResize="0"/>
          <p:nvPr/>
        </p:nvPicPr>
        <p:blipFill>
          <a:blip r:embed="rId3">
            <a:alphaModFix/>
          </a:blip>
          <a:stretch>
            <a:fillRect/>
          </a:stretch>
        </p:blipFill>
        <p:spPr>
          <a:xfrm>
            <a:off x="3477500" y="1428528"/>
            <a:ext cx="5354800" cy="28692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findings </a:t>
            </a:r>
            <a:endParaRPr/>
          </a:p>
        </p:txBody>
      </p:sp>
      <p:sp>
        <p:nvSpPr>
          <p:cNvPr id="104" name="Google Shape;104;p19"/>
          <p:cNvSpPr txBox="1"/>
          <p:nvPr>
            <p:ph idx="1" type="body"/>
          </p:nvPr>
        </p:nvSpPr>
        <p:spPr>
          <a:xfrm>
            <a:off x="311700" y="1468825"/>
            <a:ext cx="2442000" cy="2960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Mobility has INCREASED in parks, among the states with lower coronavirus cases. Parks are defined as public places such as national parks, public beaches, marinas, dog parks, plazas, and public gardens.</a:t>
            </a:r>
            <a:endParaRPr sz="1100"/>
          </a:p>
        </p:txBody>
      </p:sp>
      <p:pic>
        <p:nvPicPr>
          <p:cNvPr id="105" name="Google Shape;105;p19"/>
          <p:cNvPicPr preferRelativeResize="0"/>
          <p:nvPr/>
        </p:nvPicPr>
        <p:blipFill>
          <a:blip r:embed="rId3">
            <a:alphaModFix/>
          </a:blip>
          <a:stretch>
            <a:fillRect/>
          </a:stretch>
        </p:blipFill>
        <p:spPr>
          <a:xfrm>
            <a:off x="2906100" y="1258400"/>
            <a:ext cx="6085500" cy="32031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findings </a:t>
            </a:r>
            <a:endParaRPr/>
          </a:p>
        </p:txBody>
      </p:sp>
      <p:sp>
        <p:nvSpPr>
          <p:cNvPr id="111" name="Google Shape;111;p20"/>
          <p:cNvSpPr txBox="1"/>
          <p:nvPr>
            <p:ph idx="1" type="body"/>
          </p:nvPr>
        </p:nvSpPr>
        <p:spPr>
          <a:xfrm>
            <a:off x="311700" y="1468825"/>
            <a:ext cx="22860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t>There’s a high correlation between the number of beds and ICU beds required and the number of cases</a:t>
            </a:r>
            <a:endParaRPr sz="1400"/>
          </a:p>
        </p:txBody>
      </p:sp>
      <p:pic>
        <p:nvPicPr>
          <p:cNvPr id="112" name="Google Shape;112;p20"/>
          <p:cNvPicPr preferRelativeResize="0"/>
          <p:nvPr/>
        </p:nvPicPr>
        <p:blipFill>
          <a:blip r:embed="rId3">
            <a:alphaModFix/>
          </a:blip>
          <a:stretch>
            <a:fillRect/>
          </a:stretch>
        </p:blipFill>
        <p:spPr>
          <a:xfrm>
            <a:off x="2727625" y="1105999"/>
            <a:ext cx="6247524" cy="3305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findings </a:t>
            </a:r>
            <a:endParaRPr/>
          </a:p>
        </p:txBody>
      </p:sp>
      <p:sp>
        <p:nvSpPr>
          <p:cNvPr id="118" name="Google Shape;118;p21"/>
          <p:cNvSpPr txBox="1"/>
          <p:nvPr>
            <p:ph idx="1" type="body"/>
          </p:nvPr>
        </p:nvSpPr>
        <p:spPr>
          <a:xfrm>
            <a:off x="311700" y="1468825"/>
            <a:ext cx="22860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lang="en" sz="1400"/>
              <a:t>We can see that the requirement for ICU beds in tates with medium number of cases is as high as that in states with maximum number of COVID cases</a:t>
            </a:r>
            <a:endParaRPr sz="1400"/>
          </a:p>
        </p:txBody>
      </p:sp>
      <p:pic>
        <p:nvPicPr>
          <p:cNvPr id="119" name="Google Shape;119;p21"/>
          <p:cNvPicPr preferRelativeResize="0"/>
          <p:nvPr/>
        </p:nvPicPr>
        <p:blipFill>
          <a:blip r:embed="rId3">
            <a:alphaModFix/>
          </a:blip>
          <a:stretch>
            <a:fillRect/>
          </a:stretch>
        </p:blipFill>
        <p:spPr>
          <a:xfrm>
            <a:off x="2750100" y="1258400"/>
            <a:ext cx="6241501" cy="2050128"/>
          </a:xfrm>
          <a:prstGeom prst="rect">
            <a:avLst/>
          </a:prstGeom>
          <a:noFill/>
          <a:ln>
            <a:noFill/>
          </a:ln>
        </p:spPr>
      </p:pic>
      <p:cxnSp>
        <p:nvCxnSpPr>
          <p:cNvPr id="120" name="Google Shape;120;p21"/>
          <p:cNvCxnSpPr/>
          <p:nvPr/>
        </p:nvCxnSpPr>
        <p:spPr>
          <a:xfrm flipH="1">
            <a:off x="6264850" y="1948075"/>
            <a:ext cx="420300" cy="4344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21"/>
          <p:cNvSpPr txBox="1"/>
          <p:nvPr/>
        </p:nvSpPr>
        <p:spPr>
          <a:xfrm>
            <a:off x="6685150" y="1723975"/>
            <a:ext cx="9390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Middle</a:t>
            </a:r>
            <a:endParaRPr>
              <a:latin typeface="Source Code Pro"/>
              <a:ea typeface="Source Code Pro"/>
              <a:cs typeface="Source Code Pro"/>
              <a:sym typeface="Source Code Pro"/>
            </a:endParaRPr>
          </a:p>
        </p:txBody>
      </p:sp>
      <p:cxnSp>
        <p:nvCxnSpPr>
          <p:cNvPr id="122" name="Google Shape;122;p21"/>
          <p:cNvCxnSpPr>
            <a:stCxn id="123" idx="1"/>
          </p:cNvCxnSpPr>
          <p:nvPr/>
        </p:nvCxnSpPr>
        <p:spPr>
          <a:xfrm flipH="1">
            <a:off x="6341050" y="2165275"/>
            <a:ext cx="420300" cy="2934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21"/>
          <p:cNvSpPr txBox="1"/>
          <p:nvPr/>
        </p:nvSpPr>
        <p:spPr>
          <a:xfrm>
            <a:off x="6761350" y="1996225"/>
            <a:ext cx="9390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Top</a:t>
            </a:r>
            <a:endParaRPr>
              <a:latin typeface="Source Code Pro"/>
              <a:ea typeface="Source Code Pro"/>
              <a:cs typeface="Source Code Pro"/>
              <a:sym typeface="Source Code Pro"/>
            </a:endParaRPr>
          </a:p>
        </p:txBody>
      </p:sp>
      <p:pic>
        <p:nvPicPr>
          <p:cNvPr id="124" name="Google Shape;124;p21"/>
          <p:cNvPicPr preferRelativeResize="0"/>
          <p:nvPr/>
        </p:nvPicPr>
        <p:blipFill>
          <a:blip r:embed="rId4">
            <a:alphaModFix/>
          </a:blip>
          <a:stretch>
            <a:fillRect/>
          </a:stretch>
        </p:blipFill>
        <p:spPr>
          <a:xfrm>
            <a:off x="7700350" y="1340525"/>
            <a:ext cx="1244351" cy="153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