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10"/>
  </p:handoutMasterIdLst>
  <p:sldIdLst>
    <p:sldId id="256" r:id="rId2"/>
    <p:sldId id="263" r:id="rId3"/>
    <p:sldId id="257" r:id="rId4"/>
    <p:sldId id="261" r:id="rId5"/>
    <p:sldId id="258" r:id="rId6"/>
    <p:sldId id="259" r:id="rId7"/>
    <p:sldId id="262" r:id="rId8"/>
    <p:sldId id="260" r:id="rId9"/>
  </p:sldIdLst>
  <p:sldSz cx="12192000" cy="6858000"/>
  <p:notesSz cx="9388475" cy="71024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1616FD7-8B9D-446F-AC06-380F896CBD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A49B95-D665-4839-BF2B-AE31F4D5E3B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DED794EF-EE35-417F-85EE-9673FDBF8B58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D4CA18-07A5-4749-B8EF-2E8AC1EA9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235D91-1DBE-4EBD-B0F0-E8C9783E4B5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706F1D93-FD60-4715-87A6-610BA4D15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669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0F0E3-0E27-4DDA-B5AF-3C53A2952A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K-means clustering using spark in a Hadoop cluster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B2F58B-5367-47B7-9BFE-4227D59418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Varderes barsegyan</a:t>
            </a:r>
          </a:p>
        </p:txBody>
      </p:sp>
    </p:spTree>
    <p:extLst>
      <p:ext uri="{BB962C8B-B14F-4D97-AF65-F5344CB8AC3E}">
        <p14:creationId xmlns:p14="http://schemas.microsoft.com/office/powerpoint/2010/main" val="1040912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BD53A-2764-42F4-8E7F-8B005679E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Hadoop in a nutshell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8610D-399F-4285-AE5B-EF74116FA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97088"/>
            <a:ext cx="9905999" cy="416793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Developed by researchers at Google in 2003 to store and process large datasets in a cluster</a:t>
            </a:r>
          </a:p>
          <a:p>
            <a:r>
              <a:rPr lang="en-US" dirty="0"/>
              <a:t>“Open-source software library for reliable, scalable, distributed computing”</a:t>
            </a:r>
          </a:p>
          <a:p>
            <a:r>
              <a:rPr lang="en-US" dirty="0"/>
              <a:t>All modules are designed with fault tolerance in mind</a:t>
            </a:r>
          </a:p>
          <a:p>
            <a:r>
              <a:rPr lang="en-US" dirty="0"/>
              <a:t>Scalable to thousands of machines</a:t>
            </a:r>
          </a:p>
          <a:p>
            <a:r>
              <a:rPr lang="en-US" dirty="0"/>
              <a:t>Core modules</a:t>
            </a:r>
          </a:p>
          <a:p>
            <a:pPr lvl="1"/>
            <a:r>
              <a:rPr lang="en-US" dirty="0"/>
              <a:t>Hadoop Common: core libraries and utilities used by other modules</a:t>
            </a:r>
          </a:p>
          <a:p>
            <a:pPr lvl="1"/>
            <a:r>
              <a:rPr lang="en-US" dirty="0"/>
              <a:t>Hadoop Distributed File System (HDFS): data storage system</a:t>
            </a:r>
          </a:p>
          <a:p>
            <a:pPr lvl="1"/>
            <a:r>
              <a:rPr lang="en-US" dirty="0"/>
              <a:t>YARN: resource manager</a:t>
            </a:r>
          </a:p>
          <a:p>
            <a:pPr lvl="1"/>
            <a:r>
              <a:rPr lang="en-US" dirty="0"/>
              <a:t>MapReduce: MapReduce programming model implementation</a:t>
            </a:r>
          </a:p>
        </p:txBody>
      </p:sp>
      <p:pic>
        <p:nvPicPr>
          <p:cNvPr id="1026" name="Picture 2" descr="http://sites.gsu.edu/skondeti1/files/2015/10/Untitled-1-122jwp8.png">
            <a:extLst>
              <a:ext uri="{FF2B5EF4-FFF2-40B4-BE49-F238E27FC236}">
                <a16:creationId xmlns:a16="http://schemas.microsoft.com/office/drawing/2014/main" id="{82264EC2-A50E-4D28-B2B4-66011C1DE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568" y="317920"/>
            <a:ext cx="3666987" cy="1779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847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26372-1782-43E5-81F2-3F20750CF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in a nutshell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E1342-4773-409B-91BE-0FFC9C1C3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146112"/>
            <a:ext cx="9905999" cy="434095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Designed at UC Berkeley for fast, distributed machine learning</a:t>
            </a:r>
          </a:p>
          <a:p>
            <a:r>
              <a:rPr lang="en-US" dirty="0"/>
              <a:t>Data is abstracted into resilient distributed datasets (RDDs) and distributed across nodes of a cluster; fault tolerance is a priority</a:t>
            </a:r>
          </a:p>
          <a:p>
            <a:r>
              <a:rPr lang="en-US" dirty="0"/>
              <a:t>Can use a cluster management (Hadoop YARN) and can interface with a file system (HDFS)</a:t>
            </a:r>
          </a:p>
          <a:p>
            <a:r>
              <a:rPr lang="en-US" dirty="0"/>
              <a:t>Data is processed/analyzed in-memory</a:t>
            </a:r>
          </a:p>
          <a:p>
            <a:pPr lvl="1"/>
            <a:r>
              <a:rPr lang="en-US" dirty="0"/>
              <a:t>Up to 100x faster than Hadoop MapReduce</a:t>
            </a:r>
          </a:p>
          <a:p>
            <a:pPr lvl="1"/>
            <a:r>
              <a:rPr lang="en-US" dirty="0"/>
              <a:t>Parallelizable</a:t>
            </a:r>
          </a:p>
          <a:p>
            <a:r>
              <a:rPr lang="en-US" dirty="0"/>
              <a:t>Java, Python, R, and Scala bindings</a:t>
            </a:r>
          </a:p>
          <a:p>
            <a:r>
              <a:rPr lang="en-US" dirty="0"/>
              <a:t>Ever-growing, highly supported, versatile, valuable and definitely worth looking into</a:t>
            </a:r>
          </a:p>
        </p:txBody>
      </p:sp>
      <p:pic>
        <p:nvPicPr>
          <p:cNvPr id="2050" name="Picture 2" descr="https://spark.apache.org/images/spark-logo-trademark.png">
            <a:extLst>
              <a:ext uri="{FF2B5EF4-FFF2-40B4-BE49-F238E27FC236}">
                <a16:creationId xmlns:a16="http://schemas.microsoft.com/office/drawing/2014/main" id="{106D5A59-7FA5-45CD-9EFD-0696181E4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1" y="466119"/>
            <a:ext cx="2871877" cy="1527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536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A7FE2-E6DC-4A98-AFCE-454D209BC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my own Hadoop cluster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78630-F17C-44BB-AD6E-8EB34E1E9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009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5DF18-13C3-4D9E-B284-E0A704EAF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629F4-A982-49D0-9D0A-117B5832D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672791" cy="3541714"/>
          </a:xfrm>
        </p:spPr>
        <p:txBody>
          <a:bodyPr>
            <a:normAutofit fontScale="92500"/>
          </a:bodyPr>
          <a:lstStyle/>
          <a:p>
            <a:r>
              <a:rPr lang="en-US" dirty="0"/>
              <a:t>Unsupervised learning algorithm based on the Expectation Maximization algorithm</a:t>
            </a:r>
          </a:p>
          <a:p>
            <a:r>
              <a:rPr lang="en-US" dirty="0"/>
              <a:t>Popular and widely-used in many industries</a:t>
            </a:r>
          </a:p>
          <a:p>
            <a:r>
              <a:rPr lang="en-US" dirty="0"/>
              <a:t>Parallelizable and fast</a:t>
            </a:r>
          </a:p>
          <a:p>
            <a:r>
              <a:rPr lang="en-US" dirty="0"/>
              <a:t>Perfect for a </a:t>
            </a:r>
            <a:r>
              <a:rPr lang="en-US"/>
              <a:t>distributed environment</a:t>
            </a:r>
            <a:endParaRPr lang="en-US" dirty="0"/>
          </a:p>
        </p:txBody>
      </p:sp>
      <p:pic>
        <p:nvPicPr>
          <p:cNvPr id="3074" name="Picture 2" descr="http://dendroid.sk/wp-content/uploads/2013/01/kmeansimg-scaled1000.jpg">
            <a:extLst>
              <a:ext uri="{FF2B5EF4-FFF2-40B4-BE49-F238E27FC236}">
                <a16:creationId xmlns:a16="http://schemas.microsoft.com/office/drawing/2014/main" id="{1AD655EC-AF8F-439D-AACE-F9CFD697C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1" y="1777475"/>
            <a:ext cx="5108756" cy="4485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9378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59D79-4AEA-4BF6-B0BB-3FBA9D144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Luteo</a:t>
            </a:r>
            <a:r>
              <a:rPr lang="en-US" dirty="0"/>
              <a:t> protein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75EA2-697E-4E7E-B174-142457833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4106226"/>
            <a:ext cx="9905999" cy="1760221"/>
          </a:xfrm>
        </p:spPr>
        <p:txBody>
          <a:bodyPr/>
          <a:lstStyle/>
          <a:p>
            <a:r>
              <a:rPr lang="en-US" dirty="0"/>
              <a:t>1.1 million rows</a:t>
            </a:r>
          </a:p>
          <a:p>
            <a:r>
              <a:rPr lang="en-US" dirty="0"/>
              <a:t>9 columns used for clustering </a:t>
            </a:r>
          </a:p>
          <a:p>
            <a:r>
              <a:rPr lang="en-US" dirty="0"/>
              <a:t>Hidden structures: stable energy states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886A0B-4C2E-4C4B-8540-4310FD027F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8"/>
          <a:stretch/>
        </p:blipFill>
        <p:spPr>
          <a:xfrm>
            <a:off x="1141412" y="1765155"/>
            <a:ext cx="9913937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431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A870A-A09E-4F51-B4F5-84E046A89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the </a:t>
            </a:r>
            <a:r>
              <a:rPr lang="en-US" dirty="0" err="1"/>
              <a:t>luteo</a:t>
            </a:r>
            <a:r>
              <a:rPr lang="en-US" dirty="0"/>
              <a:t>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1489A2-68B7-4708-A383-8FC5EDAAB2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083" t="7270" r="8279" b="4088"/>
          <a:stretch/>
        </p:blipFill>
        <p:spPr>
          <a:xfrm>
            <a:off x="2668261" y="1887907"/>
            <a:ext cx="6852301" cy="4139513"/>
          </a:xfrm>
        </p:spPr>
      </p:pic>
    </p:spTree>
    <p:extLst>
      <p:ext uri="{BB962C8B-B14F-4D97-AF65-F5344CB8AC3E}">
        <p14:creationId xmlns:p14="http://schemas.microsoft.com/office/powerpoint/2010/main" val="122562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3D5D7-4845-48DA-8FDF-3DCBBFF3F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K-means: spark vs local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AE91B16-D644-4871-BA05-ADD0790F04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256" t="7707" r="8387" b="4002"/>
          <a:stretch/>
        </p:blipFill>
        <p:spPr>
          <a:xfrm>
            <a:off x="2357267" y="1803790"/>
            <a:ext cx="7474289" cy="4458988"/>
          </a:xfrm>
        </p:spPr>
      </p:pic>
    </p:spTree>
    <p:extLst>
      <p:ext uri="{BB962C8B-B14F-4D97-AF65-F5344CB8AC3E}">
        <p14:creationId xmlns:p14="http://schemas.microsoft.com/office/powerpoint/2010/main" val="8792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519</TotalTime>
  <Words>237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Tw Cen MT</vt:lpstr>
      <vt:lpstr>Circuit</vt:lpstr>
      <vt:lpstr>K-means clustering using spark in a Hadoop cluster </vt:lpstr>
      <vt:lpstr>Hadoop in a nutshell</vt:lpstr>
      <vt:lpstr>Spark in a nutshell</vt:lpstr>
      <vt:lpstr>Building my own Hadoop cluster</vt:lpstr>
      <vt:lpstr>K-means clustering</vt:lpstr>
      <vt:lpstr>Luteo protein dataset</vt:lpstr>
      <vt:lpstr>Clustering the luteo dataset</vt:lpstr>
      <vt:lpstr>K-means: spark vs local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 clustering using spark in a Hadoop cluster </dc:title>
  <dc:creator>Varderes Barsegyan</dc:creator>
  <cp:lastModifiedBy>Varderes Barsegyan</cp:lastModifiedBy>
  <cp:revision>23</cp:revision>
  <cp:lastPrinted>2017-05-17T01:51:59Z</cp:lastPrinted>
  <dcterms:created xsi:type="dcterms:W3CDTF">2017-05-15T17:54:27Z</dcterms:created>
  <dcterms:modified xsi:type="dcterms:W3CDTF">2017-05-17T01:52:47Z</dcterms:modified>
</cp:coreProperties>
</file>