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6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74" name="Straight Connector 7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F0DC4-46C6-44E1-B8D3-2FFF21497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062" y="1028432"/>
            <a:ext cx="9607786" cy="1756835"/>
          </a:xfrm>
        </p:spPr>
        <p:txBody>
          <a:bodyPr>
            <a:normAutofit/>
          </a:bodyPr>
          <a:lstStyle/>
          <a:p>
            <a:r>
              <a:rPr lang="en-US" dirty="0"/>
              <a:t>Density-based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BD7D4-FA74-49DC-B513-886613137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6174" y="3384034"/>
            <a:ext cx="4461366" cy="19823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DBSCAN</a:t>
            </a:r>
          </a:p>
          <a:p>
            <a:r>
              <a:rPr lang="en-US" dirty="0">
                <a:solidFill>
                  <a:schemeClr val="bg1"/>
                </a:solidFill>
              </a:rPr>
              <a:t>	HDBSCAN</a:t>
            </a:r>
          </a:p>
          <a:p>
            <a:r>
              <a:rPr lang="en-US" dirty="0">
                <a:solidFill>
                  <a:schemeClr val="bg1"/>
                </a:solidFill>
              </a:rPr>
              <a:t>SUBCLU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3BE58CE-F821-4B13-9529-6BE826A3411A}"/>
              </a:ext>
            </a:extLst>
          </p:cNvPr>
          <p:cNvSpPr txBox="1">
            <a:spLocks/>
          </p:cNvSpPr>
          <p:nvPr/>
        </p:nvSpPr>
        <p:spPr>
          <a:xfrm>
            <a:off x="861709" y="2872196"/>
            <a:ext cx="4461366" cy="424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Varderes Barsegyan</a:t>
            </a:r>
          </a:p>
        </p:txBody>
      </p:sp>
    </p:spTree>
    <p:extLst>
      <p:ext uri="{BB962C8B-B14F-4D97-AF65-F5344CB8AC3E}">
        <p14:creationId xmlns:p14="http://schemas.microsoft.com/office/powerpoint/2010/main" val="140867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29F8-F1FB-44D5-B0E3-9D1A7331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challenges</a:t>
            </a:r>
            <a:br>
              <a:rPr lang="en-US" dirty="0"/>
            </a:br>
            <a:r>
              <a:rPr lang="en-US" sz="1050" dirty="0"/>
              <a:t>(Jain 2010)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7E36-B83F-47D0-9EFC-F9F8B6D0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6421438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 cluster?</a:t>
            </a:r>
          </a:p>
          <a:p>
            <a:r>
              <a:rPr lang="en-US" dirty="0">
                <a:solidFill>
                  <a:schemeClr val="tx1"/>
                </a:solidFill>
              </a:rPr>
              <a:t>What features should used?</a:t>
            </a:r>
          </a:p>
          <a:p>
            <a:r>
              <a:rPr lang="en-US" dirty="0">
                <a:solidFill>
                  <a:schemeClr val="tx1"/>
                </a:solidFill>
              </a:rPr>
              <a:t>Should the data be normalized?</a:t>
            </a:r>
          </a:p>
          <a:p>
            <a:r>
              <a:rPr lang="en-US" dirty="0">
                <a:solidFill>
                  <a:schemeClr val="tx1"/>
                </a:solidFill>
              </a:rPr>
              <a:t>How do we define similarity?</a:t>
            </a:r>
          </a:p>
          <a:p>
            <a:r>
              <a:rPr lang="en-US" dirty="0">
                <a:solidFill>
                  <a:schemeClr val="tx1"/>
                </a:solidFill>
              </a:rPr>
              <a:t>How can clusters are there?</a:t>
            </a:r>
          </a:p>
          <a:p>
            <a:r>
              <a:rPr lang="en-US" dirty="0">
                <a:solidFill>
                  <a:schemeClr val="tx1"/>
                </a:solidFill>
              </a:rPr>
              <a:t>How should we perform clustering?</a:t>
            </a:r>
          </a:p>
          <a:p>
            <a:r>
              <a:rPr lang="en-US" dirty="0">
                <a:solidFill>
                  <a:schemeClr val="tx1"/>
                </a:solidFill>
              </a:rPr>
              <a:t>Are the results valid?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Does the data contain any outliers?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E2A6BC2-79D6-40BC-9261-2D33EBF6F1AC}"/>
              </a:ext>
            </a:extLst>
          </p:cNvPr>
          <p:cNvSpPr/>
          <p:nvPr/>
        </p:nvSpPr>
        <p:spPr>
          <a:xfrm>
            <a:off x="5629276" y="685800"/>
            <a:ext cx="990600" cy="3114675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F92E4-AF61-46AA-9F47-5BFF6747965F}"/>
              </a:ext>
            </a:extLst>
          </p:cNvPr>
          <p:cNvSpPr txBox="1"/>
          <p:nvPr/>
        </p:nvSpPr>
        <p:spPr>
          <a:xfrm>
            <a:off x="6619876" y="1919971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 must consider all of these for our huge and complex datasets</a:t>
            </a:r>
          </a:p>
        </p:txBody>
      </p:sp>
    </p:spTree>
    <p:extLst>
      <p:ext uri="{BB962C8B-B14F-4D97-AF65-F5344CB8AC3E}">
        <p14:creationId xmlns:p14="http://schemas.microsoft.com/office/powerpoint/2010/main" val="38762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303F-4337-43FA-959A-5C87BBBB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6DBC-C3B7-4A84-AC85-82EC7F80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Given  representation of n objects, find k groups based on a </a:t>
            </a:r>
            <a:r>
              <a:rPr lang="en-US" b="1" dirty="0">
                <a:solidFill>
                  <a:schemeClr val="tx1"/>
                </a:solidFill>
              </a:rPr>
              <a:t>measure of similarity </a:t>
            </a:r>
            <a:r>
              <a:rPr lang="en-US" dirty="0" err="1">
                <a:solidFill>
                  <a:schemeClr val="tx1"/>
                </a:solidFill>
              </a:rPr>
              <a:t>s.t.</a:t>
            </a:r>
            <a:r>
              <a:rPr lang="en-US" dirty="0">
                <a:solidFill>
                  <a:schemeClr val="tx1"/>
                </a:solidFill>
              </a:rPr>
              <a:t> the similarities between objects in the same group are high while the similarities between the objects in different groups are low</a:t>
            </a:r>
          </a:p>
          <a:p>
            <a:r>
              <a:rPr lang="en-US" dirty="0">
                <a:solidFill>
                  <a:schemeClr val="tx1"/>
                </a:solidFill>
              </a:rPr>
              <a:t>Clusters can be defined by </a:t>
            </a:r>
            <a:r>
              <a:rPr lang="en-US" b="1" dirty="0">
                <a:solidFill>
                  <a:schemeClr val="tx1"/>
                </a:solidFill>
              </a:rPr>
              <a:t>shape, size, and density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Presence of noise (outliers) makes clustering much more difficult</a:t>
            </a:r>
          </a:p>
          <a:p>
            <a:r>
              <a:rPr lang="en-US" dirty="0">
                <a:solidFill>
                  <a:schemeClr val="tx1"/>
                </a:solidFill>
              </a:rPr>
              <a:t>Although clusters can be defined (compact or isolated), it is a subjective entity that is in the eye of the beholder</a:t>
            </a:r>
          </a:p>
          <a:p>
            <a:r>
              <a:rPr lang="en-US" dirty="0">
                <a:solidFill>
                  <a:schemeClr val="tx1"/>
                </a:solidFill>
              </a:rPr>
              <a:t>Although humans can visually cluster 1-3 dimensions, algorithms are needed for higher dimensional data (</a:t>
            </a:r>
            <a:r>
              <a:rPr lang="en-US" dirty="0" err="1">
                <a:solidFill>
                  <a:schemeClr val="tx1"/>
                </a:solidFill>
              </a:rPr>
              <a:t>luteo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345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FE33-E924-4162-8C62-DEB92EC1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no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ED50-BA34-4077-B4D1-AAD5580B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6897688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Requires 3 parameters; no way of figuring out exactly which values to choose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# of clusters, cluster initialization, and distance metric</a:t>
            </a:r>
          </a:p>
          <a:p>
            <a:r>
              <a:rPr lang="en-US" dirty="0">
                <a:solidFill>
                  <a:schemeClr val="tx1"/>
                </a:solidFill>
              </a:rPr>
              <a:t>Relies strongly on heuristics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Diminished repeatability</a:t>
            </a:r>
          </a:p>
          <a:p>
            <a:r>
              <a:rPr lang="en-US" dirty="0">
                <a:solidFill>
                  <a:schemeClr val="tx1"/>
                </a:solidFill>
              </a:rPr>
              <a:t>Euclidean metric is used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spherical cluster regions</a:t>
            </a:r>
          </a:p>
          <a:p>
            <a:r>
              <a:rPr lang="en-US" dirty="0">
                <a:solidFill>
                  <a:schemeClr val="tx1"/>
                </a:solidFill>
              </a:rPr>
              <a:t>Different distance metrics have succeeded but only in specific domains</a:t>
            </a:r>
          </a:p>
        </p:txBody>
      </p:sp>
      <p:pic>
        <p:nvPicPr>
          <p:cNvPr id="2050" name="Picture 2" descr="https://www.mathworks.com/matlabcentral/mlc-downloads/downloads/submissions/24616/versions/14/screenshot.jpg">
            <a:extLst>
              <a:ext uri="{FF2B5EF4-FFF2-40B4-BE49-F238E27FC236}">
                <a16:creationId xmlns:a16="http://schemas.microsoft.com/office/drawing/2014/main" id="{31A68CE0-09C9-49E3-86A2-C974495FC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5630" r="9734" b="12333"/>
          <a:stretch/>
        </p:blipFill>
        <p:spPr bwMode="auto">
          <a:xfrm>
            <a:off x="8058150" y="685800"/>
            <a:ext cx="3609975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1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A4F3-DC54-4FEB-B09E-15661299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DBSCAN</a:t>
            </a:r>
            <a:br>
              <a:rPr lang="en-US" dirty="0"/>
            </a:br>
            <a:r>
              <a:rPr lang="en-US" sz="1400" dirty="0"/>
              <a:t>Density-based </a:t>
            </a:r>
            <a:r>
              <a:rPr lang="en-US" sz="1400" dirty="0" err="1"/>
              <a:t>sPatial</a:t>
            </a:r>
            <a:r>
              <a:rPr lang="en-US" sz="1400" dirty="0"/>
              <a:t> Clustering of applications with noise</a:t>
            </a:r>
            <a:br>
              <a:rPr lang="en-US" sz="1200" dirty="0"/>
            </a:br>
            <a:r>
              <a:rPr lang="en-US" sz="1000" dirty="0"/>
              <a:t>(</a:t>
            </a:r>
            <a:r>
              <a:rPr lang="en-US" sz="1000" dirty="0" err="1"/>
              <a:t>kriegel</a:t>
            </a:r>
            <a:r>
              <a:rPr lang="en-US" sz="1000" dirty="0"/>
              <a:t> et al. 1996)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FF61-1A53-4E7E-9A05-D34920C9F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61976"/>
            <a:ext cx="8534400" cy="42291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Clusters can be defined as high-density regions in feature space</a:t>
            </a:r>
          </a:p>
          <a:p>
            <a:r>
              <a:rPr lang="en-US" dirty="0">
                <a:solidFill>
                  <a:schemeClr val="tx1"/>
                </a:solidFill>
              </a:rPr>
              <a:t>Searches for connected dense regions in the space by estimating density</a:t>
            </a:r>
          </a:p>
          <a:p>
            <a:r>
              <a:rPr lang="en-US" dirty="0">
                <a:solidFill>
                  <a:schemeClr val="tx1"/>
                </a:solidFill>
              </a:rPr>
              <a:t>Two input parameters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Neighborhood(ε) size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Minimum number of points(m) in a neighborhood</a:t>
            </a:r>
          </a:p>
          <a:p>
            <a:r>
              <a:rPr lang="en-US" dirty="0">
                <a:solidFill>
                  <a:schemeClr val="tx1"/>
                </a:solidFill>
              </a:rPr>
              <a:t>Classifies data points in three ways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Core point</a:t>
            </a:r>
            <a:r>
              <a:rPr lang="en-US" dirty="0">
                <a:solidFill>
                  <a:schemeClr val="tx1"/>
                </a:solidFill>
              </a:rPr>
              <a:t>: at least an m number of points are within ε of the point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Boundary point</a:t>
            </a:r>
            <a:r>
              <a:rPr lang="en-US" dirty="0">
                <a:solidFill>
                  <a:schemeClr val="tx1"/>
                </a:solidFill>
              </a:rPr>
              <a:t>: reachable by a core point but does not satisfy the above condition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Outlier</a:t>
            </a:r>
            <a:r>
              <a:rPr lang="en-US" dirty="0">
                <a:solidFill>
                  <a:schemeClr val="tx1"/>
                </a:solidFill>
              </a:rPr>
              <a:t>: neither a core point nor reachable by one</a:t>
            </a:r>
          </a:p>
          <a:p>
            <a:r>
              <a:rPr lang="en-US" dirty="0">
                <a:solidFill>
                  <a:schemeClr val="tx1"/>
                </a:solidFill>
              </a:rPr>
              <a:t>Most attractive feature: can find arbitrarily-shaped clusters</a:t>
            </a:r>
          </a:p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Performs poorly with high-dimensional data: high-density regions become difficult to detect due to sparsity of points in higher dimensions (addressed by SUBCLU algorithm)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Cannot distinguish clusters of varying densities (addressed by HDBSCAN algorithm)</a:t>
            </a:r>
          </a:p>
          <a:p>
            <a:endParaRPr lang="en-US" dirty="0"/>
          </a:p>
        </p:txBody>
      </p:sp>
      <p:pic>
        <p:nvPicPr>
          <p:cNvPr id="3078" name="Picture 6" descr="https://upload.wikimedia.org/wikipedia/commons/thumb/a/af/DBSCAN-Illustration.svg/200px-DBSCAN-Illustration.svg.png">
            <a:extLst>
              <a:ext uri="{FF2B5EF4-FFF2-40B4-BE49-F238E27FC236}">
                <a16:creationId xmlns:a16="http://schemas.microsoft.com/office/drawing/2014/main" id="{2FB52D4F-DF1D-4682-B3A9-CD36AC72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487" y="390525"/>
            <a:ext cx="2332037" cy="167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1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19BD-513D-4FB2-828B-0C6DB3C1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DEMO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E79E1CCD-EB4F-421F-9097-C7EC9CEDD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16806" r="25625" b="17501"/>
          <a:stretch/>
        </p:blipFill>
        <p:spPr>
          <a:xfrm>
            <a:off x="3989387" y="738197"/>
            <a:ext cx="4351533" cy="37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58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1308</TotalTime>
  <Words>358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Density-based clustering</vt:lpstr>
      <vt:lpstr>Fundamental challenges (Jain 2010)</vt:lpstr>
      <vt:lpstr>Clustering in a nutshell</vt:lpstr>
      <vt:lpstr>K-means no more</vt:lpstr>
      <vt:lpstr>DBSCAN Density-based sPatial Clustering of applications with noise (kriegel et al. 1996)</vt:lpstr>
      <vt:lpstr>DBSCAN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Varderes Barsegyan</dc:creator>
  <cp:lastModifiedBy>Varderes Barsegyan</cp:lastModifiedBy>
  <cp:revision>28</cp:revision>
  <dcterms:created xsi:type="dcterms:W3CDTF">2017-06-25T19:54:37Z</dcterms:created>
  <dcterms:modified xsi:type="dcterms:W3CDTF">2017-06-26T17:43:23Z</dcterms:modified>
</cp:coreProperties>
</file>