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74" name="Straight Connector 7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F0DC4-46C6-44E1-B8D3-2FFF2149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62" y="1028432"/>
            <a:ext cx="9607786" cy="1756835"/>
          </a:xfrm>
        </p:spPr>
        <p:txBody>
          <a:bodyPr>
            <a:normAutofit/>
          </a:bodyPr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BD7D4-FA74-49DC-B513-88661313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174" y="3384034"/>
            <a:ext cx="4461366" cy="19823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DBSCAN</a:t>
            </a:r>
          </a:p>
          <a:p>
            <a:r>
              <a:rPr lang="en-US" dirty="0">
                <a:solidFill>
                  <a:schemeClr val="bg1"/>
                </a:solidFill>
              </a:rPr>
              <a:t>	HDBSCAN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SUBCLU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BE58CE-F821-4B13-9529-6BE826A3411A}"/>
              </a:ext>
            </a:extLst>
          </p:cNvPr>
          <p:cNvSpPr txBox="1">
            <a:spLocks/>
          </p:cNvSpPr>
          <p:nvPr/>
        </p:nvSpPr>
        <p:spPr>
          <a:xfrm>
            <a:off x="861709" y="2872196"/>
            <a:ext cx="4461366" cy="424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Varderes Barsegyan</a:t>
            </a:r>
          </a:p>
        </p:txBody>
      </p:sp>
    </p:spTree>
    <p:extLst>
      <p:ext uri="{BB962C8B-B14F-4D97-AF65-F5344CB8AC3E}">
        <p14:creationId xmlns:p14="http://schemas.microsoft.com/office/powerpoint/2010/main" val="14086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0F1B-F580-4822-B07E-A178C3E4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121E-9240-4777-8869-89B85CC3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may contain: 1 person">
            <a:extLst>
              <a:ext uri="{FF2B5EF4-FFF2-40B4-BE49-F238E27FC236}">
                <a16:creationId xmlns:a16="http://schemas.microsoft.com/office/drawing/2014/main" id="{64151647-C838-4D81-B3D0-CD6C6BFB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2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45B-3214-4798-ADC2-F8781B34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cluster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762B0-743B-42A0-987A-27A6863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043728" cy="4179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Given minimum spanning tree, convert tree into hierarchy of connected components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Sort edges of tree by distance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 through the edges and create a new merged cluster for each edge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merging clusters using a disjoint set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43D89-E6AB-4CA9-82BB-5CF6FEDB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40" y="685800"/>
            <a:ext cx="56864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C425-956B-47BB-BB28-0914D17A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Condense cluster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016F-8C29-49EB-908B-CECEB7BC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8792"/>
            <a:ext cx="5285267" cy="46582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Condense cluster hierarchy into smaller tree</a:t>
            </a:r>
          </a:p>
          <a:p>
            <a:r>
              <a:rPr lang="en-US" dirty="0">
                <a:solidFill>
                  <a:schemeClr val="tx1"/>
                </a:solidFill>
              </a:rPr>
              <a:t>Since we have a minimum cluster size input, we walk through the hierarchy and at each split check if one of the new clusters created has fewer points than the minimum cluster size</a:t>
            </a:r>
          </a:p>
          <a:p>
            <a:r>
              <a:rPr lang="en-US" dirty="0">
                <a:solidFill>
                  <a:schemeClr val="tx1"/>
                </a:solidFill>
              </a:rPr>
              <a:t>If after splitting we have at least the required number of points for each cluster, then we consider this a “true” split and let that persist in the tree</a:t>
            </a:r>
          </a:p>
          <a:p>
            <a:r>
              <a:rPr lang="en-US" dirty="0">
                <a:solidFill>
                  <a:schemeClr val="tx1"/>
                </a:solidFill>
              </a:rPr>
              <a:t>Otherwise remove the points from the subtree, and store the distance from the parent to the removed subtree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237D4-3958-41A8-8E97-74D7FBF0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66025"/>
            <a:ext cx="5369942" cy="37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916F-FB93-413F-9A31-7267D7C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Extract the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9C0A-6499-4BAF-A9C2-873A1688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506297" cy="433477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Choose clusters that have the greatest area in the condensed tree</a:t>
            </a:r>
          </a:p>
          <a:p>
            <a:r>
              <a:rPr lang="en-US" dirty="0">
                <a:solidFill>
                  <a:schemeClr val="tx1"/>
                </a:solidFill>
              </a:rPr>
              <a:t>Constraint: if you select a cluster then you cannot select any descendent cluster</a:t>
            </a:r>
          </a:p>
          <a:p>
            <a:r>
              <a:rPr lang="en-US" dirty="0">
                <a:solidFill>
                  <a:schemeClr val="tx1"/>
                </a:solidFill>
              </a:rPr>
              <a:t>For each cluster compute the stability: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Inverse of the distance at which the points break away from their parent clusters and form their own cluster, and so on…</a:t>
            </a:r>
          </a:p>
          <a:p>
            <a:r>
              <a:rPr lang="en-US" dirty="0">
                <a:solidFill>
                  <a:schemeClr val="tx1"/>
                </a:solidFill>
              </a:rPr>
              <a:t>Start from leaf nodes and work up the tree</a:t>
            </a:r>
          </a:p>
          <a:p>
            <a:r>
              <a:rPr lang="en-US" dirty="0">
                <a:solidFill>
                  <a:schemeClr val="tx1"/>
                </a:solidFill>
              </a:rPr>
              <a:t>If the sum of the stabilities of the child clusters is greater than their parent, then the parent cluster stability is the sum of its children’s</a:t>
            </a:r>
          </a:p>
          <a:p>
            <a:r>
              <a:rPr lang="en-US" dirty="0">
                <a:solidFill>
                  <a:schemeClr val="tx1"/>
                </a:solidFill>
              </a:rPr>
              <a:t>If the sum of the stabilities of the parent is greater than its children’s, then we declare the parent as a final cluster and disregard its children</a:t>
            </a:r>
          </a:p>
          <a:p>
            <a:r>
              <a:rPr lang="en-US" dirty="0">
                <a:solidFill>
                  <a:schemeClr val="tx1"/>
                </a:solidFill>
              </a:rPr>
              <a:t>This results in selecting clusters with the “largest area”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2CBA8-B41E-47F4-8999-154F72380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61" r="1972" b="12969"/>
          <a:stretch/>
        </p:blipFill>
        <p:spPr>
          <a:xfrm>
            <a:off x="5141826" y="1762298"/>
            <a:ext cx="1641362" cy="266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21382D-C3AA-4A87-9EDC-A8CE0AE0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3"/>
          <a:stretch/>
        </p:blipFill>
        <p:spPr>
          <a:xfrm>
            <a:off x="7315200" y="1260301"/>
            <a:ext cx="4577121" cy="3227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D7944-8136-4073-863A-BD5C7153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962" y="1260301"/>
            <a:ext cx="4616774" cy="32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7724729-B8C7-4B39-A9F6-5D2FD25D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7" t="8194" r="8876" b="8889"/>
          <a:stretch/>
        </p:blipFill>
        <p:spPr>
          <a:xfrm>
            <a:off x="0" y="0"/>
            <a:ext cx="12192000" cy="6991953"/>
          </a:xfrm>
        </p:spPr>
      </p:pic>
    </p:spTree>
    <p:extLst>
      <p:ext uri="{BB962C8B-B14F-4D97-AF65-F5344CB8AC3E}">
        <p14:creationId xmlns:p14="http://schemas.microsoft.com/office/powerpoint/2010/main" val="292076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D9BD-E348-4449-97DF-9432E551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2045E9-55D2-4D95-8591-6222EC977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50" t="8624" r="8592" b="9278"/>
          <a:stretch/>
        </p:blipFill>
        <p:spPr>
          <a:xfrm>
            <a:off x="-116378" y="0"/>
            <a:ext cx="12486550" cy="6858000"/>
          </a:xfrm>
        </p:spPr>
      </p:pic>
    </p:spTree>
    <p:extLst>
      <p:ext uri="{BB962C8B-B14F-4D97-AF65-F5344CB8AC3E}">
        <p14:creationId xmlns:p14="http://schemas.microsoft.com/office/powerpoint/2010/main" val="49304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29F8-F1FB-44D5-B0E3-9D1A7331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challenges</a:t>
            </a:r>
            <a:br>
              <a:rPr lang="en-US" dirty="0"/>
            </a:br>
            <a:r>
              <a:rPr lang="en-US" sz="1050" dirty="0"/>
              <a:t>(Jain 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7E36-B83F-47D0-9EFC-F9F8B6D0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421438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cluster?</a:t>
            </a:r>
          </a:p>
          <a:p>
            <a:r>
              <a:rPr lang="en-US">
                <a:solidFill>
                  <a:schemeClr val="tx1"/>
                </a:solidFill>
              </a:rPr>
              <a:t>Which features should be </a:t>
            </a:r>
            <a:r>
              <a:rPr lang="en-US" dirty="0">
                <a:solidFill>
                  <a:schemeClr val="tx1"/>
                </a:solidFill>
              </a:rPr>
              <a:t>used?</a:t>
            </a:r>
          </a:p>
          <a:p>
            <a:r>
              <a:rPr lang="en-US" dirty="0">
                <a:solidFill>
                  <a:schemeClr val="tx1"/>
                </a:solidFill>
              </a:rPr>
              <a:t>Should the data be normalized?</a:t>
            </a:r>
          </a:p>
          <a:p>
            <a:r>
              <a:rPr lang="en-US" dirty="0">
                <a:solidFill>
                  <a:schemeClr val="tx1"/>
                </a:solidFill>
              </a:rPr>
              <a:t>How do we define similarity?</a:t>
            </a:r>
          </a:p>
          <a:p>
            <a:r>
              <a:rPr lang="en-US" dirty="0">
                <a:solidFill>
                  <a:schemeClr val="tx1"/>
                </a:solidFill>
              </a:rPr>
              <a:t>How many clusters are there?</a:t>
            </a:r>
          </a:p>
          <a:p>
            <a:r>
              <a:rPr lang="en-US" dirty="0">
                <a:solidFill>
                  <a:schemeClr val="tx1"/>
                </a:solidFill>
              </a:rPr>
              <a:t>How should we perform clustering?</a:t>
            </a:r>
          </a:p>
          <a:p>
            <a:r>
              <a:rPr lang="en-US" dirty="0">
                <a:solidFill>
                  <a:schemeClr val="tx1"/>
                </a:solidFill>
              </a:rPr>
              <a:t>Are the results valid?</a:t>
            </a:r>
          </a:p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Does the data contain any outliers?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E2A6BC2-79D6-40BC-9261-2D33EBF6F1AC}"/>
              </a:ext>
            </a:extLst>
          </p:cNvPr>
          <p:cNvSpPr/>
          <p:nvPr/>
        </p:nvSpPr>
        <p:spPr>
          <a:xfrm>
            <a:off x="5629276" y="685800"/>
            <a:ext cx="990600" cy="3114675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F92E4-AF61-46AA-9F47-5BFF6747965F}"/>
              </a:ext>
            </a:extLst>
          </p:cNvPr>
          <p:cNvSpPr txBox="1"/>
          <p:nvPr/>
        </p:nvSpPr>
        <p:spPr>
          <a:xfrm>
            <a:off x="6619876" y="1919971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must consider all of these for our huge and complex datasets</a:t>
            </a:r>
          </a:p>
        </p:txBody>
      </p:sp>
    </p:spTree>
    <p:extLst>
      <p:ext uri="{BB962C8B-B14F-4D97-AF65-F5344CB8AC3E}">
        <p14:creationId xmlns:p14="http://schemas.microsoft.com/office/powerpoint/2010/main" val="38762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303F-4337-43FA-959A-5C87BBBB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6DBC-C3B7-4A84-AC85-82EC7F80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38175"/>
            <a:ext cx="9698038" cy="417195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Given  representation of n objects, find k groups based on a </a:t>
            </a:r>
            <a:r>
              <a:rPr lang="en-US" sz="2200" b="1" dirty="0">
                <a:solidFill>
                  <a:schemeClr val="tx1"/>
                </a:solidFill>
              </a:rPr>
              <a:t>measure of similarity </a:t>
            </a:r>
            <a:r>
              <a:rPr lang="en-US" sz="2200" dirty="0" err="1">
                <a:solidFill>
                  <a:schemeClr val="tx1"/>
                </a:solidFill>
              </a:rPr>
              <a:t>s.t.</a:t>
            </a:r>
            <a:r>
              <a:rPr lang="en-US" sz="2200" dirty="0">
                <a:solidFill>
                  <a:schemeClr val="tx1"/>
                </a:solidFill>
              </a:rPr>
              <a:t> the similarities between objects in the same group are high while the similarities between the objects in different groups are low</a:t>
            </a:r>
          </a:p>
          <a:p>
            <a:r>
              <a:rPr lang="en-US" sz="2200" dirty="0">
                <a:solidFill>
                  <a:schemeClr val="tx1"/>
                </a:solidFill>
              </a:rPr>
              <a:t>Clusters can be defined by </a:t>
            </a:r>
            <a:r>
              <a:rPr lang="en-US" sz="2200" b="1" dirty="0">
                <a:solidFill>
                  <a:schemeClr val="tx1"/>
                </a:solidFill>
              </a:rPr>
              <a:t>shape, size, and density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Presence of noise (outliers) makes clustering much more difficult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Although clusters can be defined (compact or isolated), it is a subjective entity that is in the eye of the beholder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Although humans can visually cluster 1-3 dimensions, algorithms are needed for higher dimensional data (</a:t>
            </a:r>
            <a:r>
              <a:rPr lang="en-US" sz="2200" dirty="0" err="1">
                <a:solidFill>
                  <a:schemeClr val="tx1"/>
                </a:solidFill>
              </a:rPr>
              <a:t>luteo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4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FE33-E924-4162-8C62-DEB92EC1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no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ED50-BA34-4077-B4D1-AAD5580B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6897688" cy="40767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Requires 3 parameters; no way of figuring out exactly which values to choose for them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# of clusters, cluster initialization, and distance metric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Relies strongly on heuristics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Diminished repeatability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Euclidean metric is used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Only spherical cluster regions are found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Different distance metrics have succeeded but only in specific domains</a:t>
            </a:r>
          </a:p>
        </p:txBody>
      </p:sp>
      <p:pic>
        <p:nvPicPr>
          <p:cNvPr id="2050" name="Picture 2" descr="https://www.mathworks.com/matlabcentral/mlc-downloads/downloads/submissions/24616/versions/14/screenshot.jpg">
            <a:extLst>
              <a:ext uri="{FF2B5EF4-FFF2-40B4-BE49-F238E27FC236}">
                <a16:creationId xmlns:a16="http://schemas.microsoft.com/office/drawing/2014/main" id="{31A68CE0-09C9-49E3-86A2-C974495FC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5630" r="9734" b="12333"/>
          <a:stretch/>
        </p:blipFill>
        <p:spPr bwMode="auto">
          <a:xfrm>
            <a:off x="8058150" y="685800"/>
            <a:ext cx="3609975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A4F3-DC54-4FEB-B09E-1566129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</a:t>
            </a:r>
            <a:br>
              <a:rPr lang="en-US" dirty="0"/>
            </a:br>
            <a:r>
              <a:rPr lang="en-US" sz="1400" dirty="0"/>
              <a:t>Density-based spatial Clustering of applications with noise</a:t>
            </a:r>
            <a:br>
              <a:rPr lang="en-US" sz="1200" dirty="0"/>
            </a:br>
            <a:r>
              <a:rPr lang="en-US" sz="1000" dirty="0"/>
              <a:t>(</a:t>
            </a:r>
            <a:r>
              <a:rPr lang="en-US" sz="1000" dirty="0" err="1"/>
              <a:t>kriegel</a:t>
            </a:r>
            <a:r>
              <a:rPr lang="en-US" sz="1000" dirty="0"/>
              <a:t> et al. 1996)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FF61-1A53-4E7E-9A05-D34920C9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66725"/>
            <a:ext cx="11279189" cy="4324351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Clusters can be defined as high-density regions in feature space</a:t>
            </a:r>
          </a:p>
          <a:p>
            <a:r>
              <a:rPr lang="en-US" sz="2900" dirty="0">
                <a:solidFill>
                  <a:schemeClr val="tx1"/>
                </a:solidFill>
              </a:rPr>
              <a:t>Searches for connected dense regions in the space by estimating density</a:t>
            </a:r>
          </a:p>
          <a:p>
            <a:r>
              <a:rPr lang="en-US" sz="2900" dirty="0">
                <a:solidFill>
                  <a:schemeClr val="tx1"/>
                </a:solidFill>
              </a:rPr>
              <a:t>Two input parameters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Neighborhood(ε) size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Minimum number of points(m) in a neighborhood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Core point</a:t>
            </a:r>
            <a:r>
              <a:rPr lang="en-US" sz="2800" dirty="0">
                <a:solidFill>
                  <a:schemeClr val="tx1"/>
                </a:solidFill>
              </a:rPr>
              <a:t>: at least an m number of points are within ε of the point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Boundary point</a:t>
            </a:r>
            <a:r>
              <a:rPr lang="en-US" sz="2800" dirty="0">
                <a:solidFill>
                  <a:schemeClr val="tx1"/>
                </a:solidFill>
              </a:rPr>
              <a:t>: reachable by a core point but does not satisfy the above condition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Outlier</a:t>
            </a:r>
            <a:r>
              <a:rPr lang="en-US" sz="2800" dirty="0">
                <a:solidFill>
                  <a:schemeClr val="tx1"/>
                </a:solidFill>
              </a:rPr>
              <a:t>: neither a core point nor reachable by one</a:t>
            </a:r>
          </a:p>
          <a:p>
            <a:r>
              <a:rPr lang="en-US" sz="2900" dirty="0">
                <a:solidFill>
                  <a:schemeClr val="tx1"/>
                </a:solidFill>
              </a:rPr>
              <a:t>Most attractive feature: can find arbitrarily-shaped clusters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Performs poorly with high-dimensional data: high-density regions become difficult to detect due to sparsity of points in higher dimensions (addressed by SUBCLU algorithm)</a:t>
            </a:r>
          </a:p>
          <a:p>
            <a:r>
              <a:rPr lang="en-US" sz="2800" dirty="0">
                <a:solidFill>
                  <a:schemeClr val="tx1"/>
                </a:solidFill>
              </a:rPr>
              <a:t>Cannot distinguish clusters of varying densities (addressed by HDBSCAN algorithm)</a:t>
            </a:r>
          </a:p>
        </p:txBody>
      </p:sp>
      <p:pic>
        <p:nvPicPr>
          <p:cNvPr id="3078" name="Picture 6" descr="https://upload.wikimedia.org/wikipedia/commons/thumb/a/af/DBSCAN-Illustration.svg/200px-DBSCAN-Illustration.svg.png">
            <a:extLst>
              <a:ext uri="{FF2B5EF4-FFF2-40B4-BE49-F238E27FC236}">
                <a16:creationId xmlns:a16="http://schemas.microsoft.com/office/drawing/2014/main" id="{2FB52D4F-DF1D-4682-B3A9-CD36AC72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37" y="466725"/>
            <a:ext cx="2332037" cy="167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19BD-513D-4FB2-828B-0C6DB3C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DEMO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79E1CCD-EB4F-421F-9097-C7EC9CEDD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16806" r="25625" b="17501"/>
          <a:stretch/>
        </p:blipFill>
        <p:spPr>
          <a:xfrm>
            <a:off x="3989387" y="738197"/>
            <a:ext cx="4351533" cy="37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59E0-8942-4C81-B5E2-2E2F4E87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HDBSCAN</a:t>
            </a:r>
            <a:br>
              <a:rPr lang="en-US" dirty="0"/>
            </a:br>
            <a:r>
              <a:rPr lang="en-US" sz="1400" dirty="0"/>
              <a:t>hierarchical density-based spatial Clustering of applications with noise</a:t>
            </a:r>
            <a:br>
              <a:rPr lang="en-US" sz="3200" dirty="0"/>
            </a:br>
            <a:r>
              <a:rPr lang="en-US" sz="1000" dirty="0"/>
              <a:t>(</a:t>
            </a:r>
            <a:r>
              <a:rPr lang="en-US" sz="1000" dirty="0" err="1"/>
              <a:t>Campello</a:t>
            </a:r>
            <a:r>
              <a:rPr lang="en-US" sz="1000" dirty="0"/>
              <a:t> et al. 2015)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C8FA-14E4-47B7-8132-FFA94F9A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15728" cy="40069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Extends DBSCAN by converting it into a hierarchical clustering algorithm</a:t>
            </a:r>
          </a:p>
          <a:p>
            <a:r>
              <a:rPr lang="en-US" dirty="0">
                <a:solidFill>
                  <a:schemeClr val="tx1"/>
                </a:solidFill>
              </a:rPr>
              <a:t>Only 1 input parameter: minimum number of points in a cluster</a:t>
            </a:r>
          </a:p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Transform space according to the density/sparsity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Build the minimum spanning tree of the distance weighted graph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Construct a cluster hierarchy of connected components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Condense the cluster hierarchy based on minimum cluster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Extract the stable clusters from the condensed tree</a:t>
            </a:r>
          </a:p>
        </p:txBody>
      </p:sp>
    </p:spTree>
    <p:extLst>
      <p:ext uri="{BB962C8B-B14F-4D97-AF65-F5344CB8AC3E}">
        <p14:creationId xmlns:p14="http://schemas.microsoft.com/office/powerpoint/2010/main" val="12180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EFC2-43B2-44FA-B92E-7C699E58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/>
              <a:t>Step 1: transom the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0F33-69FC-4C07-8B1B-B9EA531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118966" cy="4214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Identify low density (sea) and high density (land) points</a:t>
            </a:r>
          </a:p>
          <a:p>
            <a:r>
              <a:rPr lang="en-US" dirty="0">
                <a:solidFill>
                  <a:schemeClr val="tx1"/>
                </a:solidFill>
              </a:rPr>
              <a:t>Lower the sea level by making sea points more distant from each other and land points</a:t>
            </a:r>
          </a:p>
          <a:p>
            <a:r>
              <a:rPr lang="en-US" dirty="0">
                <a:solidFill>
                  <a:schemeClr val="tx1"/>
                </a:solidFill>
              </a:rPr>
              <a:t>Estimate density by calculating </a:t>
            </a:r>
            <a:r>
              <a:rPr lang="en-US" b="1" dirty="0">
                <a:solidFill>
                  <a:schemeClr val="tx1"/>
                </a:solidFill>
              </a:rPr>
              <a:t>core distance </a:t>
            </a:r>
            <a:r>
              <a:rPr lang="en-US" dirty="0">
                <a:solidFill>
                  <a:schemeClr val="tx1"/>
                </a:solidFill>
              </a:rPr>
              <a:t>of points and </a:t>
            </a:r>
            <a:r>
              <a:rPr lang="en-US" b="1" dirty="0">
                <a:solidFill>
                  <a:schemeClr val="tx1"/>
                </a:solidFill>
              </a:rPr>
              <a:t>mutual reachability distance (MRD) </a:t>
            </a:r>
            <a:r>
              <a:rPr lang="en-US" dirty="0">
                <a:solidFill>
                  <a:schemeClr val="tx1"/>
                </a:solidFill>
              </a:rPr>
              <a:t>between points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Core distance: </a:t>
            </a:r>
            <a:r>
              <a:rPr lang="en-US" dirty="0">
                <a:solidFill>
                  <a:schemeClr val="tx1"/>
                </a:solidFill>
              </a:rPr>
              <a:t>distance to the kth nearest neighbor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MRD: </a:t>
            </a:r>
          </a:p>
          <a:p>
            <a:r>
              <a:rPr lang="en-US" dirty="0">
                <a:solidFill>
                  <a:schemeClr val="tx1"/>
                </a:solidFill>
              </a:rPr>
              <a:t>Thus dense points (low core distance) remain the same distance from each other; sparser points are pushed away to at least their core distance away from any other point (lowers sea level)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8EE72-6AB4-48DE-BFF2-A522FBB00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13649" r="1594" b="13604"/>
          <a:stretch/>
        </p:blipFill>
        <p:spPr>
          <a:xfrm>
            <a:off x="2152996" y="3133744"/>
            <a:ext cx="5459054" cy="324196"/>
          </a:xfrm>
          <a:prstGeom prst="rect">
            <a:avLst/>
          </a:prstGeom>
        </p:spPr>
      </p:pic>
      <p:sp>
        <p:nvSpPr>
          <p:cNvPr id="6" name="AutoShape 2" descr="Diagram demonstrating mutual reachability distance">
            <a:extLst>
              <a:ext uri="{FF2B5EF4-FFF2-40B4-BE49-F238E27FC236}">
                <a16:creationId xmlns:a16="http://schemas.microsoft.com/office/drawing/2014/main" id="{5C7E8D0B-D02E-44EF-8AEA-E5BC43732E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B1759-EB22-421C-92CA-6D93BC914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58" t="11893" r="18254" b="13826"/>
          <a:stretch/>
        </p:blipFill>
        <p:spPr>
          <a:xfrm>
            <a:off x="8911243" y="284584"/>
            <a:ext cx="2676495" cy="1946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4DF53-BF34-47CC-B201-AAD9575CF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7" t="12930" r="18076" b="15419"/>
          <a:stretch/>
        </p:blipFill>
        <p:spPr>
          <a:xfrm>
            <a:off x="8911243" y="2494574"/>
            <a:ext cx="2676495" cy="186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11CF5-0AFC-42B1-AC40-D13CF96A1E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84" t="13967" r="18833" b="17254"/>
          <a:stretch/>
        </p:blipFill>
        <p:spPr>
          <a:xfrm>
            <a:off x="8911244" y="4627184"/>
            <a:ext cx="2679065" cy="18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E452E-AA0B-46D7-BB35-CD787B68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62" y="1001513"/>
            <a:ext cx="5002502" cy="3485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15FF2-2B1B-443E-95D8-EA3EF889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Build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9502-8C44-4DA6-9D80-F81A2972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906369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Consider data as a weighted graph with the data points as vertices and MRD as edge weights</a:t>
            </a:r>
          </a:p>
          <a:p>
            <a:r>
              <a:rPr lang="en-US" dirty="0">
                <a:solidFill>
                  <a:schemeClr val="tx1"/>
                </a:solidFill>
              </a:rPr>
              <a:t>Find the minimum spanning tree of this graph</a:t>
            </a:r>
          </a:p>
          <a:p>
            <a:r>
              <a:rPr lang="en-US" dirty="0">
                <a:solidFill>
                  <a:schemeClr val="tx1"/>
                </a:solidFill>
              </a:rPr>
              <a:t>Single-linkage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629E-CAEA-4DFE-8947-D35CEFC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81" y="1001512"/>
            <a:ext cx="4773883" cy="34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2278</TotalTime>
  <Words>836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Density-based clustering</vt:lpstr>
      <vt:lpstr>Fundamental challenges (Jain 2010)</vt:lpstr>
      <vt:lpstr>Clustering in a nutshell</vt:lpstr>
      <vt:lpstr>K-means no more</vt:lpstr>
      <vt:lpstr>DBSCAN Density-based spatial Clustering of applications with noise (kriegel et al. 1996)</vt:lpstr>
      <vt:lpstr>DBSCAN DEMO</vt:lpstr>
      <vt:lpstr>HDBSCAN hierarchical density-based spatial Clustering of applications with noise (Campello et al. 2015)</vt:lpstr>
      <vt:lpstr>Step 1: transom the space</vt:lpstr>
      <vt:lpstr>Step 2: Build minimum spanning tree</vt:lpstr>
      <vt:lpstr>PowerPoint Presentation</vt:lpstr>
      <vt:lpstr>Step 3: Build cluster hierarchy</vt:lpstr>
      <vt:lpstr>Step 4: Condense cluster tree</vt:lpstr>
      <vt:lpstr>Step 5: Extract the clusters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Varderes Barsegyan</dc:creator>
  <cp:lastModifiedBy>Varderes Barsegyan</cp:lastModifiedBy>
  <cp:revision>81</cp:revision>
  <dcterms:created xsi:type="dcterms:W3CDTF">2017-06-25T19:54:37Z</dcterms:created>
  <dcterms:modified xsi:type="dcterms:W3CDTF">2017-06-28T20:50:25Z</dcterms:modified>
</cp:coreProperties>
</file>