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2" y="14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naftaliharris.com/blog/visualizing-dbscan-clusterin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9" name="Group 72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93200" y="8468"/>
            <a:ext cx="5795625" cy="5874808"/>
            <a:chOff x="6108170" y="8467"/>
            <a:chExt cx="6080656" cy="6163733"/>
          </a:xfrm>
        </p:grpSpPr>
        <p:cxnSp>
          <p:nvCxnSpPr>
            <p:cNvPr id="74" name="Straight Connector 73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F0DC4-46C6-44E1-B8D3-2FFF21497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8062" y="1028432"/>
            <a:ext cx="9607786" cy="1756835"/>
          </a:xfrm>
        </p:spPr>
        <p:txBody>
          <a:bodyPr>
            <a:normAutofit/>
          </a:bodyPr>
          <a:lstStyle/>
          <a:p>
            <a:r>
              <a:rPr lang="en-US" dirty="0"/>
              <a:t>Density-based 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7BD7D4-FA74-49DC-B513-886613137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56174" y="3384034"/>
            <a:ext cx="4461366" cy="19823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		DBSCAN</a:t>
            </a:r>
          </a:p>
          <a:p>
            <a:r>
              <a:rPr lang="en-US" dirty="0">
                <a:solidFill>
                  <a:schemeClr val="bg1"/>
                </a:solidFill>
              </a:rPr>
              <a:t>	HDBSCAN</a:t>
            </a:r>
          </a:p>
          <a:p>
            <a:r>
              <a:rPr lang="en-US" dirty="0">
                <a:solidFill>
                  <a:schemeClr val="bg1"/>
                </a:solidFill>
              </a:rPr>
              <a:t>SUBCLU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D3BE58CE-F821-4B13-9529-6BE826A3411A}"/>
              </a:ext>
            </a:extLst>
          </p:cNvPr>
          <p:cNvSpPr txBox="1">
            <a:spLocks/>
          </p:cNvSpPr>
          <p:nvPr/>
        </p:nvSpPr>
        <p:spPr>
          <a:xfrm>
            <a:off x="861709" y="2872196"/>
            <a:ext cx="4461366" cy="4249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Varderes Barsegyan</a:t>
            </a:r>
          </a:p>
        </p:txBody>
      </p:sp>
    </p:spTree>
    <p:extLst>
      <p:ext uri="{BB962C8B-B14F-4D97-AF65-F5344CB8AC3E}">
        <p14:creationId xmlns:p14="http://schemas.microsoft.com/office/powerpoint/2010/main" val="1408673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E445B-3214-4798-ADC2-F8781B349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cluster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762B0-743B-42A0-987A-27A68639A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5043728" cy="4179498"/>
          </a:xfrm>
        </p:spPr>
        <p:txBody>
          <a:bodyPr/>
          <a:lstStyle/>
          <a:p>
            <a:r>
              <a:rPr lang="en-US" dirty="0"/>
              <a:t>Given minimum spanning tree, convert tree into hierarchy of connected components</a:t>
            </a:r>
          </a:p>
          <a:p>
            <a:pPr lvl="1"/>
            <a:r>
              <a:rPr lang="en-US" dirty="0"/>
              <a:t>Sort edges of tree by distance</a:t>
            </a:r>
          </a:p>
          <a:p>
            <a:pPr lvl="1"/>
            <a:r>
              <a:rPr lang="en-US" dirty="0"/>
              <a:t>Iterate through the edges and create a new merged cluster for each edge</a:t>
            </a:r>
          </a:p>
          <a:p>
            <a:pPr lvl="1"/>
            <a:r>
              <a:rPr lang="en-US" dirty="0"/>
              <a:t>Identify merging clusters using a disjoint set data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843D89-E6AB-4CA9-82BB-5CF6FEDBA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940" y="685800"/>
            <a:ext cx="568642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491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EC425-956B-47BB-BB28-0914D17A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Condense cluster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F016F-8C29-49EB-908B-CECEB7BC2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478766"/>
            <a:ext cx="5285267" cy="4369279"/>
          </a:xfrm>
        </p:spPr>
        <p:txBody>
          <a:bodyPr>
            <a:normAutofit/>
          </a:bodyPr>
          <a:lstStyle/>
          <a:p>
            <a:r>
              <a:rPr lang="en-US" dirty="0"/>
              <a:t>Condense cluster hierarchy into smaller tree</a:t>
            </a:r>
          </a:p>
          <a:p>
            <a:r>
              <a:rPr lang="en-US" dirty="0"/>
              <a:t>Since we have a minimum cluster size input, we walk through the hierarchy and at each split check if one of the new clusters created has fewer points than the minimum cluster size</a:t>
            </a:r>
          </a:p>
          <a:p>
            <a:r>
              <a:rPr lang="en-US" dirty="0"/>
              <a:t>If after splitting we have at least the required number of points for each cluster, then we consider this a “true” split and let that persist in the tree</a:t>
            </a:r>
          </a:p>
          <a:p>
            <a:r>
              <a:rPr lang="en-US" dirty="0"/>
              <a:t>Otherwise we remove it from the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B237D4-3958-41A8-8E97-74D7FBF06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766025"/>
            <a:ext cx="5369942" cy="379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338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1916F-FB93-413F-9A31-7267D7C4E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</a:t>
            </a:r>
            <a:r>
              <a:rPr lang="en-US"/>
              <a:t>the clusters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69C0A-6499-4BAF-A9C2-873A16885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74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A29F8-F1FB-44D5-B0E3-9D1A7331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challenges</a:t>
            </a:r>
            <a:br>
              <a:rPr lang="en-US" dirty="0"/>
            </a:br>
            <a:r>
              <a:rPr lang="en-US" sz="1050" dirty="0"/>
              <a:t>(Jain 2010)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B7E36-B83F-47D0-9EFC-F9F8B6D03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6421438" cy="361526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What is a cluster?</a:t>
            </a:r>
          </a:p>
          <a:p>
            <a:r>
              <a:rPr lang="en-US" dirty="0">
                <a:solidFill>
                  <a:schemeClr val="tx1"/>
                </a:solidFill>
              </a:rPr>
              <a:t>What features should used?</a:t>
            </a:r>
          </a:p>
          <a:p>
            <a:r>
              <a:rPr lang="en-US" dirty="0">
                <a:solidFill>
                  <a:schemeClr val="tx1"/>
                </a:solidFill>
              </a:rPr>
              <a:t>Should the data be normalized?</a:t>
            </a:r>
          </a:p>
          <a:p>
            <a:r>
              <a:rPr lang="en-US" dirty="0">
                <a:solidFill>
                  <a:schemeClr val="tx1"/>
                </a:solidFill>
              </a:rPr>
              <a:t>How do we define similarity?</a:t>
            </a:r>
          </a:p>
          <a:p>
            <a:r>
              <a:rPr lang="en-US" dirty="0">
                <a:solidFill>
                  <a:schemeClr val="tx1"/>
                </a:solidFill>
              </a:rPr>
              <a:t>How can clusters are there?</a:t>
            </a:r>
          </a:p>
          <a:p>
            <a:r>
              <a:rPr lang="en-US" dirty="0">
                <a:solidFill>
                  <a:schemeClr val="tx1"/>
                </a:solidFill>
              </a:rPr>
              <a:t>How should we perform clustering?</a:t>
            </a:r>
          </a:p>
          <a:p>
            <a:r>
              <a:rPr lang="en-US" dirty="0">
                <a:solidFill>
                  <a:schemeClr val="tx1"/>
                </a:solidFill>
              </a:rPr>
              <a:t>Are the results valid?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Does the data contain any outliers?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2E2A6BC2-79D6-40BC-9261-2D33EBF6F1AC}"/>
              </a:ext>
            </a:extLst>
          </p:cNvPr>
          <p:cNvSpPr/>
          <p:nvPr/>
        </p:nvSpPr>
        <p:spPr>
          <a:xfrm>
            <a:off x="5629276" y="685800"/>
            <a:ext cx="990600" cy="3114675"/>
          </a:xfrm>
          <a:prstGeom prst="rightBrac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DF92E4-AF61-46AA-9F47-5BFF6747965F}"/>
              </a:ext>
            </a:extLst>
          </p:cNvPr>
          <p:cNvSpPr txBox="1"/>
          <p:nvPr/>
        </p:nvSpPr>
        <p:spPr>
          <a:xfrm>
            <a:off x="6619876" y="1919971"/>
            <a:ext cx="3905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 must consider all of these for our huge and complex datasets</a:t>
            </a:r>
          </a:p>
        </p:txBody>
      </p:sp>
    </p:spTree>
    <p:extLst>
      <p:ext uri="{BB962C8B-B14F-4D97-AF65-F5344CB8AC3E}">
        <p14:creationId xmlns:p14="http://schemas.microsoft.com/office/powerpoint/2010/main" val="3876259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3303F-4337-43FA-959A-5C87BBBBB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in a nutshell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36DBC-C3B7-4A84-AC85-82EC7F802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Given  representation of n objects, find k groups based on a </a:t>
            </a:r>
            <a:r>
              <a:rPr lang="en-US" b="1" dirty="0">
                <a:solidFill>
                  <a:schemeClr val="tx1"/>
                </a:solidFill>
              </a:rPr>
              <a:t>measure of similarity </a:t>
            </a:r>
            <a:r>
              <a:rPr lang="en-US" dirty="0" err="1">
                <a:solidFill>
                  <a:schemeClr val="tx1"/>
                </a:solidFill>
              </a:rPr>
              <a:t>s.t.</a:t>
            </a:r>
            <a:r>
              <a:rPr lang="en-US" dirty="0">
                <a:solidFill>
                  <a:schemeClr val="tx1"/>
                </a:solidFill>
              </a:rPr>
              <a:t> the similarities between objects in the same group are high while the similarities between the objects in different groups are low</a:t>
            </a:r>
          </a:p>
          <a:p>
            <a:r>
              <a:rPr lang="en-US" dirty="0">
                <a:solidFill>
                  <a:schemeClr val="tx1"/>
                </a:solidFill>
              </a:rPr>
              <a:t>Clusters can be defined by </a:t>
            </a:r>
            <a:r>
              <a:rPr lang="en-US" b="1" dirty="0">
                <a:solidFill>
                  <a:schemeClr val="tx1"/>
                </a:solidFill>
              </a:rPr>
              <a:t>shape, size, and density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Presence of noise (outliers) makes clustering much more difficult</a:t>
            </a:r>
          </a:p>
          <a:p>
            <a:r>
              <a:rPr lang="en-US" dirty="0">
                <a:solidFill>
                  <a:schemeClr val="tx1"/>
                </a:solidFill>
              </a:rPr>
              <a:t>Although clusters can be defined (compact or isolated), it is a subjective entity that is in the eye of the beholder</a:t>
            </a:r>
          </a:p>
          <a:p>
            <a:r>
              <a:rPr lang="en-US" dirty="0">
                <a:solidFill>
                  <a:schemeClr val="tx1"/>
                </a:solidFill>
              </a:rPr>
              <a:t>Although humans can visually cluster 1-3 dimensions, algorithms are needed for higher dimensional data (</a:t>
            </a:r>
            <a:r>
              <a:rPr lang="en-US" dirty="0" err="1">
                <a:solidFill>
                  <a:schemeClr val="tx1"/>
                </a:solidFill>
              </a:rPr>
              <a:t>luteo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73455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3FE33-E924-4162-8C62-DEB92EC1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no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BED50-BA34-4077-B4D1-AAD5580B0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6897688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Requires 3 parameters; no way of figuring out exactly which values to choose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# of clusters, cluster initialization, and distance metric</a:t>
            </a:r>
          </a:p>
          <a:p>
            <a:r>
              <a:rPr lang="en-US" dirty="0">
                <a:solidFill>
                  <a:schemeClr val="tx1"/>
                </a:solidFill>
              </a:rPr>
              <a:t>Relies strongly on heuristics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Diminished repeatability</a:t>
            </a:r>
          </a:p>
          <a:p>
            <a:r>
              <a:rPr lang="en-US" dirty="0">
                <a:solidFill>
                  <a:schemeClr val="tx1"/>
                </a:solidFill>
              </a:rPr>
              <a:t>Euclidean metric is used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Only spherical cluster regions</a:t>
            </a:r>
          </a:p>
          <a:p>
            <a:r>
              <a:rPr lang="en-US" dirty="0">
                <a:solidFill>
                  <a:schemeClr val="tx1"/>
                </a:solidFill>
              </a:rPr>
              <a:t>Different distance metrics have succeeded but only in specific domains</a:t>
            </a:r>
          </a:p>
        </p:txBody>
      </p:sp>
      <p:pic>
        <p:nvPicPr>
          <p:cNvPr id="2050" name="Picture 2" descr="https://www.mathworks.com/matlabcentral/mlc-downloads/downloads/submissions/24616/versions/14/screenshot.jpg">
            <a:extLst>
              <a:ext uri="{FF2B5EF4-FFF2-40B4-BE49-F238E27FC236}">
                <a16:creationId xmlns:a16="http://schemas.microsoft.com/office/drawing/2014/main" id="{31A68CE0-09C9-49E3-86A2-C974495FC4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5" t="5630" r="9734" b="12333"/>
          <a:stretch/>
        </p:blipFill>
        <p:spPr bwMode="auto">
          <a:xfrm>
            <a:off x="8058150" y="685800"/>
            <a:ext cx="3609975" cy="291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818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0A4F3-DC54-4FEB-B09E-15661299B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DBSCAN</a:t>
            </a:r>
            <a:br>
              <a:rPr lang="en-US" dirty="0"/>
            </a:br>
            <a:r>
              <a:rPr lang="en-US" sz="1400" dirty="0"/>
              <a:t>Density-based spatial Clustering of applications with noise</a:t>
            </a:r>
            <a:br>
              <a:rPr lang="en-US" sz="1200" dirty="0"/>
            </a:br>
            <a:r>
              <a:rPr lang="en-US" sz="1000" dirty="0"/>
              <a:t>(</a:t>
            </a:r>
            <a:r>
              <a:rPr lang="en-US" sz="1000" dirty="0" err="1"/>
              <a:t>kriegel</a:t>
            </a:r>
            <a:r>
              <a:rPr lang="en-US" sz="1000" dirty="0"/>
              <a:t> et al. 1996)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FFF61-1A53-4E7E-9A05-D34920C9F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561976"/>
            <a:ext cx="8534400" cy="422910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Clusters can be defined as high-density regions in feature space</a:t>
            </a:r>
          </a:p>
          <a:p>
            <a:r>
              <a:rPr lang="en-US" dirty="0">
                <a:solidFill>
                  <a:schemeClr val="tx1"/>
                </a:solidFill>
              </a:rPr>
              <a:t>Searches for connected dense regions in the space by estimating density</a:t>
            </a:r>
          </a:p>
          <a:p>
            <a:r>
              <a:rPr lang="en-US" dirty="0">
                <a:solidFill>
                  <a:schemeClr val="tx1"/>
                </a:solidFill>
              </a:rPr>
              <a:t>Two input parameters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Neighborhood(ε) size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Minimum number of points(m) in a neighborhood</a:t>
            </a:r>
          </a:p>
          <a:p>
            <a:r>
              <a:rPr lang="en-US" dirty="0">
                <a:solidFill>
                  <a:schemeClr val="tx1"/>
                </a:solidFill>
              </a:rPr>
              <a:t>Classifies data points in three ways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Core point</a:t>
            </a:r>
            <a:r>
              <a:rPr lang="en-US" dirty="0">
                <a:solidFill>
                  <a:schemeClr val="tx1"/>
                </a:solidFill>
              </a:rPr>
              <a:t>: at least an m number of points are within ε of the point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Boundary point</a:t>
            </a:r>
            <a:r>
              <a:rPr lang="en-US" dirty="0">
                <a:solidFill>
                  <a:schemeClr val="tx1"/>
                </a:solidFill>
              </a:rPr>
              <a:t>: reachable by a core point but does not satisfy the above condition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Outlier</a:t>
            </a:r>
            <a:r>
              <a:rPr lang="en-US" dirty="0">
                <a:solidFill>
                  <a:schemeClr val="tx1"/>
                </a:solidFill>
              </a:rPr>
              <a:t>: neither a core point nor reachable by one</a:t>
            </a:r>
          </a:p>
          <a:p>
            <a:r>
              <a:rPr lang="en-US" dirty="0">
                <a:solidFill>
                  <a:schemeClr val="tx1"/>
                </a:solidFill>
              </a:rPr>
              <a:t>Most attractive feature: can find arbitrarily-shaped clusters</a:t>
            </a:r>
          </a:p>
          <a:p>
            <a:r>
              <a:rPr lang="en-US" dirty="0">
                <a:solidFill>
                  <a:schemeClr val="tx1"/>
                </a:solidFill>
              </a:rPr>
              <a:t>Limitations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Performs poorly with high-dimensional data: high-density regions become difficult to detect due to sparsity of points in higher dimensions (addressed by SUBCLU algorithm)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Cannot distinguish clusters of varying densities (addressed by HDBSCAN algorithm)</a:t>
            </a:r>
          </a:p>
          <a:p>
            <a:endParaRPr lang="en-US" dirty="0"/>
          </a:p>
        </p:txBody>
      </p:sp>
      <p:pic>
        <p:nvPicPr>
          <p:cNvPr id="3078" name="Picture 6" descr="https://upload.wikimedia.org/wikipedia/commons/thumb/a/af/DBSCAN-Illustration.svg/200px-DBSCAN-Illustration.svg.png">
            <a:extLst>
              <a:ext uri="{FF2B5EF4-FFF2-40B4-BE49-F238E27FC236}">
                <a16:creationId xmlns:a16="http://schemas.microsoft.com/office/drawing/2014/main" id="{2FB52D4F-DF1D-4682-B3A9-CD36AC726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487" y="390525"/>
            <a:ext cx="2332037" cy="1679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17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819BD-513D-4FB2-828B-0C6DB3C12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DEMO</a:t>
            </a:r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E79E1CCD-EB4F-421F-9097-C7EC9CEDD6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84" t="16806" r="25625" b="17501"/>
          <a:stretch/>
        </p:blipFill>
        <p:spPr>
          <a:xfrm>
            <a:off x="3989387" y="738197"/>
            <a:ext cx="4351533" cy="374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435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859E0-8942-4C81-B5E2-2E2F4E873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HDBSCAN</a:t>
            </a:r>
            <a:br>
              <a:rPr lang="en-US" dirty="0"/>
            </a:br>
            <a:r>
              <a:rPr lang="en-US" sz="1400" dirty="0"/>
              <a:t>hierarchical density-based spatial Clustering of applications with noise</a:t>
            </a:r>
            <a:br>
              <a:rPr lang="en-US" sz="3200" dirty="0"/>
            </a:br>
            <a:r>
              <a:rPr lang="en-US" sz="1000" dirty="0"/>
              <a:t>(</a:t>
            </a:r>
            <a:r>
              <a:rPr lang="en-US" sz="1000" dirty="0" err="1"/>
              <a:t>Campello</a:t>
            </a:r>
            <a:r>
              <a:rPr lang="en-US" sz="1000" dirty="0"/>
              <a:t> et al. 2015)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8C8FA-14E4-47B7-8132-FFA94F9A0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9615728" cy="400697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Extends DBSCAN by converting it into a hierarchical clustering algorithm</a:t>
            </a:r>
          </a:p>
          <a:p>
            <a:r>
              <a:rPr lang="en-US" dirty="0">
                <a:solidFill>
                  <a:schemeClr val="tx1"/>
                </a:solidFill>
              </a:rPr>
              <a:t>Only 1 parameter: minimum cluster size</a:t>
            </a:r>
          </a:p>
          <a:p>
            <a:r>
              <a:rPr lang="en-US" dirty="0">
                <a:solidFill>
                  <a:schemeClr val="tx1"/>
                </a:solidFill>
              </a:rPr>
              <a:t>Steps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Transform space according to the density/sparsity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Build the minimum spanning tree of the distance weighted graph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Construct a cluster hierarchy of connected components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Condense the cluster hierarchy based on minimum cluster size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Extract the stable clusters from the condensed tree</a:t>
            </a:r>
          </a:p>
        </p:txBody>
      </p:sp>
    </p:spTree>
    <p:extLst>
      <p:ext uri="{BB962C8B-B14F-4D97-AF65-F5344CB8AC3E}">
        <p14:creationId xmlns:p14="http://schemas.microsoft.com/office/powerpoint/2010/main" val="1218009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AEFC2-43B2-44FA-B92E-7C699E583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en-US"/>
              <a:t>Step 1: transom the space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60F33-69FC-4C07-8B1B-B9EA531DB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118966" cy="42140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Identify low density (sea) and high density (land) points</a:t>
            </a:r>
          </a:p>
          <a:p>
            <a:r>
              <a:rPr lang="en-US" dirty="0">
                <a:solidFill>
                  <a:schemeClr val="tx1"/>
                </a:solidFill>
              </a:rPr>
              <a:t>Lower the sea level by making sea points more distant from each other and land points</a:t>
            </a:r>
          </a:p>
          <a:p>
            <a:r>
              <a:rPr lang="en-US" dirty="0">
                <a:solidFill>
                  <a:schemeClr val="tx1"/>
                </a:solidFill>
              </a:rPr>
              <a:t>Estimate density by calculating </a:t>
            </a:r>
            <a:r>
              <a:rPr lang="en-US" b="1" dirty="0">
                <a:solidFill>
                  <a:schemeClr val="tx1"/>
                </a:solidFill>
              </a:rPr>
              <a:t>core distance </a:t>
            </a:r>
            <a:r>
              <a:rPr lang="en-US" dirty="0">
                <a:solidFill>
                  <a:schemeClr val="tx1"/>
                </a:solidFill>
              </a:rPr>
              <a:t>of points and </a:t>
            </a:r>
            <a:r>
              <a:rPr lang="en-US" b="1" dirty="0">
                <a:solidFill>
                  <a:schemeClr val="tx1"/>
                </a:solidFill>
              </a:rPr>
              <a:t>mutual reachability distance (MRD) </a:t>
            </a:r>
            <a:r>
              <a:rPr lang="en-US" dirty="0">
                <a:solidFill>
                  <a:schemeClr val="tx1"/>
                </a:solidFill>
              </a:rPr>
              <a:t>between points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Core distance: </a:t>
            </a:r>
            <a:r>
              <a:rPr lang="en-US" dirty="0">
                <a:solidFill>
                  <a:schemeClr val="tx1"/>
                </a:solidFill>
              </a:rPr>
              <a:t>distance to the kth nearest neighbor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MRD: </a:t>
            </a:r>
          </a:p>
          <a:p>
            <a:r>
              <a:rPr lang="en-US" dirty="0">
                <a:solidFill>
                  <a:schemeClr val="tx1"/>
                </a:solidFill>
              </a:rPr>
              <a:t>Thus dense points (low core distance) remain the same distance from each other; sparser points are pushed away to at least their core distance away from any other point (lowers sea level)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D8EE72-6AB4-48DE-BFF2-A522FBB001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9" t="13649" r="1594" b="13604"/>
          <a:stretch/>
        </p:blipFill>
        <p:spPr>
          <a:xfrm>
            <a:off x="2152996" y="3133744"/>
            <a:ext cx="5459054" cy="324196"/>
          </a:xfrm>
          <a:prstGeom prst="rect">
            <a:avLst/>
          </a:prstGeom>
        </p:spPr>
      </p:pic>
      <p:sp>
        <p:nvSpPr>
          <p:cNvPr id="6" name="AutoShape 2" descr="Diagram demonstrating mutual reachability distance">
            <a:extLst>
              <a:ext uri="{FF2B5EF4-FFF2-40B4-BE49-F238E27FC236}">
                <a16:creationId xmlns:a16="http://schemas.microsoft.com/office/drawing/2014/main" id="{5C7E8D0B-D02E-44EF-8AEA-E5BC43732E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7B1759-EB22-421C-92CA-6D93BC9140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58" t="11893" r="18254" b="13826"/>
          <a:stretch/>
        </p:blipFill>
        <p:spPr>
          <a:xfrm>
            <a:off x="8911243" y="284584"/>
            <a:ext cx="2676495" cy="19462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34DF53-BF34-47CC-B201-AAD9575CF9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617" t="12930" r="18076" b="15419"/>
          <a:stretch/>
        </p:blipFill>
        <p:spPr>
          <a:xfrm>
            <a:off x="8911243" y="2494574"/>
            <a:ext cx="2676495" cy="18688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311CF5-0AFC-42B1-AC40-D13CF96A1E2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384" t="13967" r="18833" b="17254"/>
          <a:stretch/>
        </p:blipFill>
        <p:spPr>
          <a:xfrm>
            <a:off x="8911244" y="4627184"/>
            <a:ext cx="2679065" cy="188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452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15FF2-2B1B-443E-95D8-EA3EF889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minimum spanning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E9502-8C44-4DA6-9D80-F81A2972D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5906369" cy="3615267"/>
          </a:xfrm>
        </p:spPr>
        <p:txBody>
          <a:bodyPr/>
          <a:lstStyle/>
          <a:p>
            <a:r>
              <a:rPr lang="en-US" dirty="0"/>
              <a:t>Consider data as a weighted graph with the data points as vertices and MRD as edge weights</a:t>
            </a:r>
          </a:p>
          <a:p>
            <a:r>
              <a:rPr lang="en-US" dirty="0"/>
              <a:t>Find the minimum spanning tree of this graph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08629E-CAEA-4DFE-8947-D35CEFCCA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581" y="1001512"/>
            <a:ext cx="4773883" cy="348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89677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1567</TotalTime>
  <Words>676</Words>
  <Application>Microsoft Office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Slice</vt:lpstr>
      <vt:lpstr>Density-based clustering</vt:lpstr>
      <vt:lpstr>Fundamental challenges (Jain 2010)</vt:lpstr>
      <vt:lpstr>Clustering in a nutshell</vt:lpstr>
      <vt:lpstr>K-means no more</vt:lpstr>
      <vt:lpstr>DBSCAN Density-based spatial Clustering of applications with noise (kriegel et al. 1996)</vt:lpstr>
      <vt:lpstr>DBSCAN DEMO</vt:lpstr>
      <vt:lpstr>HDBSCAN hierarchical density-based spatial Clustering of applications with noise (Campello et al. 2015)</vt:lpstr>
      <vt:lpstr>Step 1: transom the space</vt:lpstr>
      <vt:lpstr>Build minimum spanning tree</vt:lpstr>
      <vt:lpstr>Build cluster hierarchy</vt:lpstr>
      <vt:lpstr>Condense cluster tree</vt:lpstr>
      <vt:lpstr>Extract the clusters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Varderes Barsegyan</dc:creator>
  <cp:lastModifiedBy>Varderes Barsegyan</cp:lastModifiedBy>
  <cp:revision>52</cp:revision>
  <dcterms:created xsi:type="dcterms:W3CDTF">2017-06-25T19:54:37Z</dcterms:created>
  <dcterms:modified xsi:type="dcterms:W3CDTF">2017-06-27T22:55:37Z</dcterms:modified>
</cp:coreProperties>
</file>