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5" r:id="rId3"/>
    <p:sldId id="348" r:id="rId4"/>
    <p:sldId id="349" r:id="rId5"/>
    <p:sldId id="347" r:id="rId6"/>
    <p:sldId id="339" r:id="rId7"/>
    <p:sldId id="340" r:id="rId8"/>
    <p:sldId id="351" r:id="rId9"/>
    <p:sldId id="343" r:id="rId10"/>
    <p:sldId id="353" r:id="rId11"/>
    <p:sldId id="355" r:id="rId12"/>
    <p:sldId id="356" r:id="rId13"/>
    <p:sldId id="327" r:id="rId14"/>
    <p:sldId id="357" r:id="rId15"/>
    <p:sldId id="360" r:id="rId16"/>
    <p:sldId id="318" r:id="rId17"/>
    <p:sldId id="358" r:id="rId18"/>
    <p:sldId id="359" r:id="rId19"/>
    <p:sldId id="361" r:id="rId20"/>
    <p:sldId id="362" r:id="rId21"/>
    <p:sldId id="303" r:id="rId22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130"/>
    <a:srgbClr val="E05008"/>
    <a:srgbClr val="FDC6B5"/>
    <a:srgbClr val="38B038"/>
    <a:srgbClr val="333399"/>
    <a:srgbClr val="990099"/>
    <a:srgbClr val="AC203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6661" autoAdjust="0"/>
  </p:normalViewPr>
  <p:slideViewPr>
    <p:cSldViewPr showGuides="1">
      <p:cViewPr varScale="1">
        <p:scale>
          <a:sx n="71" d="100"/>
          <a:sy n="71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303887-DE9E-4CA8-9A4E-8EF46F727B5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469149C3-F930-49E4-9165-C60708C8F46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8A328-2C3B-4368-A50E-E254CA0F388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955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0A36-7801-45DD-B2F2-3C694E18C8C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9167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4FA43-C809-499C-8640-389C1EB696E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9036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9E576-29E1-4B9B-85BD-04F2BFAAEE4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5182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71697-F3AD-49D7-AEB1-7270349E964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205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40D08-BD77-41F7-89BB-DE089F2C48C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70554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4314F-E6B1-4369-B44F-020BF5993CE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2797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0242-E36C-44DA-90A5-DA68F499849A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15187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3F827-1935-4282-A532-EF7BD2FC1BC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2662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7C995-AF8B-424F-8A2C-67D4B004679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4118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BBE2E-D865-476E-9195-9DD98B9B2B4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482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BB0E-0061-4185-BB00-D43C4102DC9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134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F0EC9CE-EFCF-4A1E-800A-751B519DC3E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090" r:id="rId12"/>
    <p:sldLayoutId id="214748410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TPN°7: El tipo abstracto de datos </a:t>
            </a:r>
            <a:br>
              <a:rPr lang="es-AR" altLang="en-US" sz="3200" smtClean="0"/>
            </a:br>
            <a:r>
              <a:rPr lang="es-AR" altLang="en-US" sz="3200" smtClean="0"/>
              <a:t>ÁRBOL BINARIO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pSp>
        <p:nvGrpSpPr>
          <p:cNvPr id="64688" name="Group 176"/>
          <p:cNvGrpSpPr>
            <a:grpSpLocks/>
          </p:cNvGrpSpPr>
          <p:nvPr/>
        </p:nvGrpSpPr>
        <p:grpSpPr bwMode="auto">
          <a:xfrm>
            <a:off x="2620963" y="1857375"/>
            <a:ext cx="863600" cy="963613"/>
            <a:chOff x="567" y="1706"/>
            <a:chExt cx="544" cy="607"/>
          </a:xfrm>
        </p:grpSpPr>
        <p:sp>
          <p:nvSpPr>
            <p:cNvPr id="25619" name="Text Box 168"/>
            <p:cNvSpPr txBox="1">
              <a:spLocks noChangeArrowheads="1"/>
            </p:cNvSpPr>
            <p:nvPr/>
          </p:nvSpPr>
          <p:spPr bwMode="auto">
            <a:xfrm>
              <a:off x="687" y="1924"/>
              <a:ext cx="20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20" name="Line 169"/>
            <p:cNvSpPr>
              <a:spLocks noChangeShapeType="1"/>
            </p:cNvSpPr>
            <p:nvPr/>
          </p:nvSpPr>
          <p:spPr bwMode="auto">
            <a:xfrm>
              <a:off x="789" y="2033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70"/>
            <p:cNvSpPr>
              <a:spLocks noChangeShapeType="1"/>
            </p:cNvSpPr>
            <p:nvPr/>
          </p:nvSpPr>
          <p:spPr bwMode="auto">
            <a:xfrm>
              <a:off x="995" y="2033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71"/>
            <p:cNvSpPr>
              <a:spLocks noChangeShapeType="1"/>
            </p:cNvSpPr>
            <p:nvPr/>
          </p:nvSpPr>
          <p:spPr bwMode="auto">
            <a:xfrm>
              <a:off x="870" y="2259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172"/>
            <p:cNvSpPr>
              <a:spLocks noChangeShapeType="1"/>
            </p:cNvSpPr>
            <p:nvPr/>
          </p:nvSpPr>
          <p:spPr bwMode="auto">
            <a:xfrm>
              <a:off x="941" y="2313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173"/>
            <p:cNvSpPr>
              <a:spLocks noChangeShapeType="1"/>
            </p:cNvSpPr>
            <p:nvPr/>
          </p:nvSpPr>
          <p:spPr bwMode="auto">
            <a:xfrm>
              <a:off x="911" y="228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174"/>
            <p:cNvSpPr txBox="1">
              <a:spLocks noChangeArrowheads="1"/>
            </p:cNvSpPr>
            <p:nvPr/>
          </p:nvSpPr>
          <p:spPr bwMode="auto">
            <a:xfrm>
              <a:off x="567" y="170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T</a:t>
              </a:r>
              <a:endParaRPr lang="es-ES" altLang="en-US" sz="2000"/>
            </a:p>
          </p:txBody>
        </p:sp>
      </p:grpSp>
      <p:sp>
        <p:nvSpPr>
          <p:cNvPr id="64687" name="Text Box 175"/>
          <p:cNvSpPr txBox="1">
            <a:spLocks noChangeArrowheads="1"/>
          </p:cNvSpPr>
          <p:nvPr/>
        </p:nvSpPr>
        <p:spPr bwMode="auto">
          <a:xfrm>
            <a:off x="258763" y="1751013"/>
            <a:ext cx="1982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ABVACIO: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AB</a:t>
            </a:r>
            <a:endParaRPr lang="en-US" altLang="en-US" sz="1800"/>
          </a:p>
        </p:txBody>
      </p:sp>
      <p:sp>
        <p:nvSpPr>
          <p:cNvPr id="64689" name="Rectangle 177"/>
          <p:cNvSpPr>
            <a:spLocks noChangeArrowheads="1"/>
          </p:cNvSpPr>
          <p:nvPr/>
        </p:nvSpPr>
        <p:spPr bwMode="auto">
          <a:xfrm>
            <a:off x="246063" y="2146300"/>
            <a:ext cx="2303462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ABVACIO();</a:t>
            </a:r>
          </a:p>
        </p:txBody>
      </p:sp>
      <p:sp>
        <p:nvSpPr>
          <p:cNvPr id="64690" name="Rectangle 178"/>
          <p:cNvSpPr>
            <a:spLocks noChangeArrowheads="1"/>
          </p:cNvSpPr>
          <p:nvPr/>
        </p:nvSpPr>
        <p:spPr bwMode="auto">
          <a:xfrm>
            <a:off x="244475" y="4400550"/>
            <a:ext cx="3024188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bool ESABVACIO(AB T);</a:t>
            </a:r>
          </a:p>
        </p:txBody>
      </p:sp>
      <p:sp>
        <p:nvSpPr>
          <p:cNvPr id="64691" name="Text Box 179"/>
          <p:cNvSpPr txBox="1">
            <a:spLocks noChangeArrowheads="1"/>
          </p:cNvSpPr>
          <p:nvPr/>
        </p:nvSpPr>
        <p:spPr bwMode="auto">
          <a:xfrm>
            <a:off x="173038" y="4041775"/>
            <a:ext cx="292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ESABVACIO: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BOOL</a:t>
            </a:r>
            <a:endParaRPr lang="en-US" altLang="en-US" sz="1800"/>
          </a:p>
        </p:txBody>
      </p:sp>
      <p:sp>
        <p:nvSpPr>
          <p:cNvPr id="64692" name="Rectangle 180"/>
          <p:cNvSpPr>
            <a:spLocks noChangeArrowheads="1"/>
          </p:cNvSpPr>
          <p:nvPr/>
        </p:nvSpPr>
        <p:spPr bwMode="auto">
          <a:xfrm>
            <a:off x="5359400" y="2998788"/>
            <a:ext cx="2541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IZQUIERDO: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AB</a:t>
            </a:r>
            <a:endParaRPr lang="es-AR" altLang="en-US" sz="1800"/>
          </a:p>
        </p:txBody>
      </p:sp>
      <p:sp>
        <p:nvSpPr>
          <p:cNvPr id="64693" name="Rectangle 181"/>
          <p:cNvSpPr>
            <a:spLocks noChangeArrowheads="1"/>
          </p:cNvSpPr>
          <p:nvPr/>
        </p:nvSpPr>
        <p:spPr bwMode="auto">
          <a:xfrm>
            <a:off x="5432425" y="3359150"/>
            <a:ext cx="2736850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IZQUIERDO(AB T);</a:t>
            </a:r>
          </a:p>
        </p:txBody>
      </p:sp>
      <p:sp>
        <p:nvSpPr>
          <p:cNvPr id="64694" name="Rectangle 182"/>
          <p:cNvSpPr>
            <a:spLocks noChangeArrowheads="1"/>
          </p:cNvSpPr>
          <p:nvPr/>
        </p:nvSpPr>
        <p:spPr bwMode="auto">
          <a:xfrm>
            <a:off x="5360988" y="4149725"/>
            <a:ext cx="3455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RAIZ: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ITEM U {indefinido}</a:t>
            </a:r>
            <a:endParaRPr lang="es-AR" altLang="en-US" sz="1800"/>
          </a:p>
        </p:txBody>
      </p:sp>
      <p:sp>
        <p:nvSpPr>
          <p:cNvPr id="64695" name="Rectangle 183"/>
          <p:cNvSpPr>
            <a:spLocks noChangeArrowheads="1"/>
          </p:cNvSpPr>
          <p:nvPr/>
        </p:nvSpPr>
        <p:spPr bwMode="auto">
          <a:xfrm>
            <a:off x="5432425" y="4508500"/>
            <a:ext cx="2305050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item RAIZ(AB T);</a:t>
            </a:r>
          </a:p>
        </p:txBody>
      </p:sp>
      <p:sp>
        <p:nvSpPr>
          <p:cNvPr id="64696" name="Rectangle 184"/>
          <p:cNvSpPr>
            <a:spLocks noChangeArrowheads="1"/>
          </p:cNvSpPr>
          <p:nvPr/>
        </p:nvSpPr>
        <p:spPr bwMode="auto">
          <a:xfrm>
            <a:off x="5362575" y="5229225"/>
            <a:ext cx="241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DERECHO: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AB</a:t>
            </a:r>
            <a:endParaRPr lang="es-AR" altLang="en-US" sz="1800"/>
          </a:p>
        </p:txBody>
      </p:sp>
      <p:sp>
        <p:nvSpPr>
          <p:cNvPr id="64697" name="Rectangle 185"/>
          <p:cNvSpPr>
            <a:spLocks noChangeArrowheads="1"/>
          </p:cNvSpPr>
          <p:nvPr/>
        </p:nvSpPr>
        <p:spPr bwMode="auto">
          <a:xfrm>
            <a:off x="5435600" y="5589588"/>
            <a:ext cx="2736850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DERECHO(AB T);</a:t>
            </a:r>
          </a:p>
        </p:txBody>
      </p:sp>
      <p:sp>
        <p:nvSpPr>
          <p:cNvPr id="64698" name="Rectangle 186"/>
          <p:cNvSpPr>
            <a:spLocks noChangeArrowheads="1"/>
          </p:cNvSpPr>
          <p:nvPr/>
        </p:nvSpPr>
        <p:spPr bwMode="auto">
          <a:xfrm>
            <a:off x="244475" y="5518150"/>
            <a:ext cx="3960813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bool PERTENECE(AB T, item x);</a:t>
            </a:r>
          </a:p>
        </p:txBody>
      </p:sp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44475" y="5175250"/>
            <a:ext cx="3887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PERTENECE: AB X ITEM 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BOOL</a:t>
            </a:r>
            <a:endParaRPr lang="en-US" altLang="en-US" sz="1800"/>
          </a:p>
        </p:txBody>
      </p:sp>
      <p:sp>
        <p:nvSpPr>
          <p:cNvPr id="64702" name="Rectangle 190"/>
          <p:cNvSpPr>
            <a:spLocks noChangeArrowheads="1"/>
          </p:cNvSpPr>
          <p:nvPr/>
        </p:nvSpPr>
        <p:spPr bwMode="auto">
          <a:xfrm>
            <a:off x="244475" y="2878138"/>
            <a:ext cx="3875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ARMARAB: AB X ITEM X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 AB</a:t>
            </a:r>
            <a:endParaRPr lang="es-AR" altLang="en-US" sz="1800"/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244475" y="3251200"/>
            <a:ext cx="4248150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ARMARAB(AB I, item r, AB D);</a:t>
            </a:r>
          </a:p>
        </p:txBody>
      </p:sp>
      <p:sp>
        <p:nvSpPr>
          <p:cNvPr id="25618" name="Text Box 192"/>
          <p:cNvSpPr txBox="1">
            <a:spLocks noChangeArrowheads="1"/>
          </p:cNvSpPr>
          <p:nvPr/>
        </p:nvSpPr>
        <p:spPr bwMode="auto">
          <a:xfrm>
            <a:off x="4492625" y="836613"/>
            <a:ext cx="4327525" cy="20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87" grpId="0"/>
      <p:bldP spid="64689" grpId="0" animBg="1"/>
      <p:bldP spid="64690" grpId="0" animBg="1"/>
      <p:bldP spid="64691" grpId="0"/>
      <p:bldP spid="64692" grpId="0"/>
      <p:bldP spid="64693" grpId="0" animBg="1"/>
      <p:bldP spid="64694" grpId="0"/>
      <p:bldP spid="64695" grpId="0" animBg="1"/>
      <p:bldP spid="64696" grpId="0"/>
      <p:bldP spid="64697" grpId="0" animBg="1"/>
      <p:bldP spid="64698" grpId="0" animBg="1"/>
      <p:bldP spid="64699" grpId="0"/>
      <p:bldP spid="64702" grpId="0"/>
      <p:bldP spid="647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67711" name="Group 127"/>
          <p:cNvGraphicFramePr>
            <a:graphicFrameLocks noGrp="1"/>
          </p:cNvGraphicFramePr>
          <p:nvPr>
            <p:ph idx="4294967295"/>
          </p:nvPr>
        </p:nvGraphicFramePr>
        <p:xfrm>
          <a:off x="323850" y="3152775"/>
          <a:ext cx="8435975" cy="3587750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398982323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1511787278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7075705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51122357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3098653545"/>
                    </a:ext>
                  </a:extLst>
                </a:gridCol>
              </a:tblGrid>
              <a:tr h="5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ÁRBOL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ESABVACIO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IZQUIERDO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RAIZ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DERECHO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24140"/>
                  </a:ext>
                </a:extLst>
              </a:tr>
              <a:tr h="10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46069"/>
                  </a:ext>
                </a:extLst>
              </a:tr>
              <a:tr h="2054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234367"/>
                  </a:ext>
                </a:extLst>
              </a:tr>
            </a:tbl>
          </a:graphicData>
        </a:graphic>
      </p:graphicFrame>
      <p:grpSp>
        <p:nvGrpSpPr>
          <p:cNvPr id="26653" name="Group 54"/>
          <p:cNvGrpSpPr>
            <a:grpSpLocks/>
          </p:cNvGrpSpPr>
          <p:nvPr/>
        </p:nvGrpSpPr>
        <p:grpSpPr bwMode="auto">
          <a:xfrm>
            <a:off x="971550" y="3649663"/>
            <a:ext cx="863600" cy="963612"/>
            <a:chOff x="567" y="1706"/>
            <a:chExt cx="544" cy="607"/>
          </a:xfrm>
        </p:grpSpPr>
        <p:sp>
          <p:nvSpPr>
            <p:cNvPr id="26677" name="Text Box 55"/>
            <p:cNvSpPr txBox="1">
              <a:spLocks noChangeArrowheads="1"/>
            </p:cNvSpPr>
            <p:nvPr/>
          </p:nvSpPr>
          <p:spPr bwMode="auto">
            <a:xfrm>
              <a:off x="687" y="1924"/>
              <a:ext cx="20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8" name="Line 56"/>
            <p:cNvSpPr>
              <a:spLocks noChangeShapeType="1"/>
            </p:cNvSpPr>
            <p:nvPr/>
          </p:nvSpPr>
          <p:spPr bwMode="auto">
            <a:xfrm>
              <a:off x="789" y="2033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57"/>
            <p:cNvSpPr>
              <a:spLocks noChangeShapeType="1"/>
            </p:cNvSpPr>
            <p:nvPr/>
          </p:nvSpPr>
          <p:spPr bwMode="auto">
            <a:xfrm>
              <a:off x="995" y="2033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58"/>
            <p:cNvSpPr>
              <a:spLocks noChangeShapeType="1"/>
            </p:cNvSpPr>
            <p:nvPr/>
          </p:nvSpPr>
          <p:spPr bwMode="auto">
            <a:xfrm>
              <a:off x="870" y="2259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59"/>
            <p:cNvSpPr>
              <a:spLocks noChangeShapeType="1"/>
            </p:cNvSpPr>
            <p:nvPr/>
          </p:nvSpPr>
          <p:spPr bwMode="auto">
            <a:xfrm>
              <a:off x="941" y="2313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Line 60"/>
            <p:cNvSpPr>
              <a:spLocks noChangeShapeType="1"/>
            </p:cNvSpPr>
            <p:nvPr/>
          </p:nvSpPr>
          <p:spPr bwMode="auto">
            <a:xfrm>
              <a:off x="911" y="228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Text Box 61"/>
            <p:cNvSpPr txBox="1">
              <a:spLocks noChangeArrowheads="1"/>
            </p:cNvSpPr>
            <p:nvPr/>
          </p:nvSpPr>
          <p:spPr bwMode="auto">
            <a:xfrm>
              <a:off x="567" y="170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T</a:t>
              </a:r>
            </a:p>
          </p:txBody>
        </p:sp>
      </p:grpSp>
      <p:sp>
        <p:nvSpPr>
          <p:cNvPr id="67690" name="Text Box 106"/>
          <p:cNvSpPr txBox="1">
            <a:spLocks noChangeArrowheads="1"/>
          </p:cNvSpPr>
          <p:nvPr/>
        </p:nvSpPr>
        <p:spPr bwMode="auto">
          <a:xfrm>
            <a:off x="3208338" y="404812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True</a:t>
            </a:r>
          </a:p>
        </p:txBody>
      </p:sp>
      <p:sp>
        <p:nvSpPr>
          <p:cNvPr id="67691" name="Text Box 107"/>
          <p:cNvSpPr txBox="1">
            <a:spLocks noChangeArrowheads="1"/>
          </p:cNvSpPr>
          <p:nvPr/>
        </p:nvSpPr>
        <p:spPr bwMode="auto">
          <a:xfrm>
            <a:off x="3222625" y="5540375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False</a:t>
            </a:r>
          </a:p>
        </p:txBody>
      </p:sp>
      <p:sp>
        <p:nvSpPr>
          <p:cNvPr id="67692" name="Text Box 108"/>
          <p:cNvSpPr txBox="1">
            <a:spLocks noChangeArrowheads="1"/>
          </p:cNvSpPr>
          <p:nvPr/>
        </p:nvSpPr>
        <p:spPr bwMode="auto">
          <a:xfrm>
            <a:off x="4527550" y="3867150"/>
            <a:ext cx="13763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NULL /</a:t>
            </a:r>
            <a:r>
              <a:rPr lang="es-ES" altLang="en-US" sz="1800">
                <a:latin typeface="Consolas" panose="020B0609020204030204" pitchFamily="49" charset="0"/>
              </a:rPr>
              <a:t> ABVACIO()</a:t>
            </a:r>
            <a:endParaRPr lang="es-AR" altLang="en-US" sz="1800"/>
          </a:p>
        </p:txBody>
      </p:sp>
      <p:sp>
        <p:nvSpPr>
          <p:cNvPr id="67693" name="Text Box 109"/>
          <p:cNvSpPr txBox="1">
            <a:spLocks noChangeArrowheads="1"/>
          </p:cNvSpPr>
          <p:nvPr/>
        </p:nvSpPr>
        <p:spPr bwMode="auto">
          <a:xfrm>
            <a:off x="4727575" y="6254750"/>
            <a:ext cx="82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&gt;izq</a:t>
            </a:r>
          </a:p>
        </p:txBody>
      </p:sp>
      <p:sp>
        <p:nvSpPr>
          <p:cNvPr id="67694" name="Text Box 110"/>
          <p:cNvSpPr txBox="1">
            <a:spLocks noChangeArrowheads="1"/>
          </p:cNvSpPr>
          <p:nvPr/>
        </p:nvSpPr>
        <p:spPr bwMode="auto">
          <a:xfrm>
            <a:off x="6251575" y="6248400"/>
            <a:ext cx="90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&gt;raiz</a:t>
            </a:r>
          </a:p>
        </p:txBody>
      </p:sp>
      <p:sp>
        <p:nvSpPr>
          <p:cNvPr id="67695" name="Text Box 111"/>
          <p:cNvSpPr txBox="1">
            <a:spLocks noChangeArrowheads="1"/>
          </p:cNvSpPr>
          <p:nvPr/>
        </p:nvSpPr>
        <p:spPr bwMode="auto">
          <a:xfrm>
            <a:off x="7534275" y="62499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&gt;der</a:t>
            </a:r>
          </a:p>
        </p:txBody>
      </p: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6096000" y="4022725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indefinido</a:t>
            </a:r>
          </a:p>
        </p:txBody>
      </p:sp>
      <p:sp>
        <p:nvSpPr>
          <p:cNvPr id="67697" name="Text Box 113"/>
          <p:cNvSpPr txBox="1">
            <a:spLocks noChangeArrowheads="1"/>
          </p:cNvSpPr>
          <p:nvPr/>
        </p:nvSpPr>
        <p:spPr bwMode="auto">
          <a:xfrm>
            <a:off x="7380288" y="3860800"/>
            <a:ext cx="14049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NULL /</a:t>
            </a:r>
            <a:r>
              <a:rPr lang="es-ES" altLang="en-US" sz="1800">
                <a:latin typeface="Consolas" panose="020B0609020204030204" pitchFamily="49" charset="0"/>
              </a:rPr>
              <a:t> ABVACIO()</a:t>
            </a:r>
            <a:endParaRPr lang="es-AR" altLang="en-US" sz="1800"/>
          </a:p>
        </p:txBody>
      </p:sp>
      <p:sp>
        <p:nvSpPr>
          <p:cNvPr id="67698" name="AutoShape 114"/>
          <p:cNvSpPr>
            <a:spLocks noChangeArrowheads="1"/>
          </p:cNvSpPr>
          <p:nvPr/>
        </p:nvSpPr>
        <p:spPr bwMode="auto">
          <a:xfrm>
            <a:off x="4656138" y="5324475"/>
            <a:ext cx="936625" cy="647700"/>
          </a:xfrm>
          <a:prstGeom prst="triangle">
            <a:avLst>
              <a:gd name="adj" fmla="val 50000"/>
            </a:avLst>
          </a:prstGeom>
          <a:solidFill>
            <a:srgbClr val="00B05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700" name="AutoShape 116"/>
          <p:cNvSpPr>
            <a:spLocks noChangeArrowheads="1"/>
          </p:cNvSpPr>
          <p:nvPr/>
        </p:nvSpPr>
        <p:spPr bwMode="auto">
          <a:xfrm>
            <a:off x="7570788" y="53133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EA8C9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701" name="Text Box 117"/>
          <p:cNvSpPr txBox="1">
            <a:spLocks noChangeArrowheads="1"/>
          </p:cNvSpPr>
          <p:nvPr/>
        </p:nvSpPr>
        <p:spPr bwMode="auto">
          <a:xfrm>
            <a:off x="6467475" y="53911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  <a:endParaRPr lang="en-US" altLang="en-US" sz="1800" b="1"/>
          </a:p>
        </p:txBody>
      </p:sp>
      <p:grpSp>
        <p:nvGrpSpPr>
          <p:cNvPr id="26665" name="Group 121"/>
          <p:cNvGrpSpPr>
            <a:grpSpLocks/>
          </p:cNvGrpSpPr>
          <p:nvPr/>
        </p:nvGrpSpPr>
        <p:grpSpPr bwMode="auto">
          <a:xfrm>
            <a:off x="468313" y="4657725"/>
            <a:ext cx="2274887" cy="1841500"/>
            <a:chOff x="340" y="2341"/>
            <a:chExt cx="1433" cy="1160"/>
          </a:xfrm>
        </p:grpSpPr>
        <p:sp>
          <p:nvSpPr>
            <p:cNvPr id="26667" name="Line 63"/>
            <p:cNvSpPr>
              <a:spLocks noChangeShapeType="1"/>
            </p:cNvSpPr>
            <p:nvPr/>
          </p:nvSpPr>
          <p:spPr bwMode="auto">
            <a:xfrm flipH="1">
              <a:off x="630" y="2820"/>
              <a:ext cx="454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64"/>
            <p:cNvSpPr>
              <a:spLocks noChangeShapeType="1"/>
            </p:cNvSpPr>
            <p:nvPr/>
          </p:nvSpPr>
          <p:spPr bwMode="auto">
            <a:xfrm>
              <a:off x="993" y="2785"/>
              <a:ext cx="49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9" name="Group 65"/>
            <p:cNvGrpSpPr>
              <a:grpSpLocks/>
            </p:cNvGrpSpPr>
            <p:nvPr/>
          </p:nvGrpSpPr>
          <p:grpSpPr bwMode="auto">
            <a:xfrm>
              <a:off x="884" y="2659"/>
              <a:ext cx="363" cy="343"/>
              <a:chOff x="4221" y="6997"/>
              <a:chExt cx="720" cy="720"/>
            </a:xfrm>
          </p:grpSpPr>
          <p:sp>
            <p:nvSpPr>
              <p:cNvPr id="26675" name="Oval 66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76" name="Text Box 67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sp>
          <p:nvSpPr>
            <p:cNvPr id="26670" name="AutoShape 68"/>
            <p:cNvSpPr>
              <a:spLocks noChangeArrowheads="1"/>
            </p:cNvSpPr>
            <p:nvPr/>
          </p:nvSpPr>
          <p:spPr bwMode="auto">
            <a:xfrm>
              <a:off x="340" y="3085"/>
              <a:ext cx="590" cy="408"/>
            </a:xfrm>
            <a:prstGeom prst="triangle">
              <a:avLst>
                <a:gd name="adj" fmla="val 50000"/>
              </a:avLst>
            </a:prstGeom>
            <a:solidFill>
              <a:srgbClr val="00B050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1" name="AutoShape 69"/>
            <p:cNvSpPr>
              <a:spLocks noChangeArrowheads="1"/>
            </p:cNvSpPr>
            <p:nvPr/>
          </p:nvSpPr>
          <p:spPr bwMode="auto">
            <a:xfrm>
              <a:off x="1183" y="3093"/>
              <a:ext cx="590" cy="408"/>
            </a:xfrm>
            <a:prstGeom prst="triangle">
              <a:avLst>
                <a:gd name="adj" fmla="val 50000"/>
              </a:avLst>
            </a:prstGeom>
            <a:solidFill>
              <a:srgbClr val="EA8C9C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2" name="Text Box 73"/>
            <p:cNvSpPr txBox="1">
              <a:spLocks noChangeArrowheads="1"/>
            </p:cNvSpPr>
            <p:nvPr/>
          </p:nvSpPr>
          <p:spPr bwMode="auto">
            <a:xfrm>
              <a:off x="340" y="234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T</a:t>
              </a:r>
            </a:p>
          </p:txBody>
        </p:sp>
        <p:sp>
          <p:nvSpPr>
            <p:cNvPr id="26673" name="Line 74"/>
            <p:cNvSpPr>
              <a:spLocks noChangeShapeType="1"/>
            </p:cNvSpPr>
            <p:nvPr/>
          </p:nvSpPr>
          <p:spPr bwMode="auto">
            <a:xfrm>
              <a:off x="612" y="2569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Rectangle 120"/>
            <p:cNvSpPr>
              <a:spLocks noChangeArrowheads="1"/>
            </p:cNvSpPr>
            <p:nvPr/>
          </p:nvSpPr>
          <p:spPr bwMode="auto">
            <a:xfrm>
              <a:off x="522" y="2478"/>
              <a:ext cx="181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6666" name="Text Box 128"/>
          <p:cNvSpPr txBox="1">
            <a:spLocks noChangeArrowheads="1"/>
          </p:cNvSpPr>
          <p:nvPr/>
        </p:nvSpPr>
        <p:spPr bwMode="auto">
          <a:xfrm>
            <a:off x="4427538" y="765175"/>
            <a:ext cx="4321175" cy="20240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" grpId="0"/>
      <p:bldP spid="67691" grpId="0"/>
      <p:bldP spid="67692" grpId="0"/>
      <p:bldP spid="67693" grpId="0"/>
      <p:bldP spid="67694" grpId="0"/>
      <p:bldP spid="67695" grpId="0"/>
      <p:bldP spid="67696" grpId="0"/>
      <p:bldP spid="67697" grpId="0"/>
      <p:bldP spid="677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n-US" sz="36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600" smtClean="0">
                <a:cs typeface="Times New Roman" panose="02020603050405020304" pitchFamily="18" charset="0"/>
              </a:rPr>
              <a:t>IMPLEMENTACION</a:t>
            </a:r>
            <a:endParaRPr lang="es-AR" altLang="en-US" sz="3600" smtClean="0">
              <a:cs typeface="Times New Roman" panose="02020603050405020304" pitchFamily="18" charset="0"/>
            </a:endParaRPr>
          </a:p>
        </p:txBody>
      </p:sp>
      <p:sp>
        <p:nvSpPr>
          <p:cNvPr id="27651" name="AutoShape 166"/>
          <p:cNvSpPr>
            <a:spLocks noChangeArrowheads="1"/>
          </p:cNvSpPr>
          <p:nvPr/>
        </p:nvSpPr>
        <p:spPr bwMode="auto">
          <a:xfrm>
            <a:off x="1187450" y="48688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2" name="AutoShape 167"/>
          <p:cNvSpPr>
            <a:spLocks noChangeArrowheads="1"/>
          </p:cNvSpPr>
          <p:nvPr/>
        </p:nvSpPr>
        <p:spPr bwMode="auto">
          <a:xfrm>
            <a:off x="2339975" y="48688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AC203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</p:txBody>
      </p:sp>
      <p:sp>
        <p:nvSpPr>
          <p:cNvPr id="27653" name="Rectangle 170"/>
          <p:cNvSpPr>
            <a:spLocks noChangeArrowheads="1"/>
          </p:cNvSpPr>
          <p:nvPr/>
        </p:nvSpPr>
        <p:spPr bwMode="auto">
          <a:xfrm>
            <a:off x="179388" y="1773238"/>
            <a:ext cx="4248150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ARMARAB(AB I, item r, AB D);</a:t>
            </a:r>
          </a:p>
        </p:txBody>
      </p:sp>
      <p:sp>
        <p:nvSpPr>
          <p:cNvPr id="69803" name="Text Box 171"/>
          <p:cNvSpPr txBox="1">
            <a:spLocks noChangeArrowheads="1"/>
          </p:cNvSpPr>
          <p:nvPr/>
        </p:nvSpPr>
        <p:spPr bwMode="auto">
          <a:xfrm>
            <a:off x="4067175" y="2565400"/>
            <a:ext cx="49688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PASOS: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Crear dinámicamente un nuevo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Agregar el valor de la Raiz al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el puntero izq del nuevo nodo al árbol 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el puntero der del nuevo nodo al árbol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s-AR" altLang="en-US" sz="1600"/>
              <a:t>Retornar el nuevo nodo</a:t>
            </a:r>
          </a:p>
        </p:txBody>
      </p:sp>
      <p:sp>
        <p:nvSpPr>
          <p:cNvPr id="69804" name="Rectangle 172"/>
          <p:cNvSpPr>
            <a:spLocks noChangeArrowheads="1"/>
          </p:cNvSpPr>
          <p:nvPr/>
        </p:nvSpPr>
        <p:spPr bwMode="auto">
          <a:xfrm>
            <a:off x="1747838" y="3813175"/>
            <a:ext cx="939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5" name="Line 173"/>
          <p:cNvSpPr>
            <a:spLocks noChangeShapeType="1"/>
          </p:cNvSpPr>
          <p:nvPr/>
        </p:nvSpPr>
        <p:spPr bwMode="auto">
          <a:xfrm>
            <a:off x="2217738" y="38131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1747838" y="3795713"/>
            <a:ext cx="469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7" name="Text Box 175"/>
          <p:cNvSpPr txBox="1">
            <a:spLocks noChangeArrowheads="1"/>
          </p:cNvSpPr>
          <p:nvPr/>
        </p:nvSpPr>
        <p:spPr bwMode="auto">
          <a:xfrm>
            <a:off x="2181225" y="3786188"/>
            <a:ext cx="5476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8" name="Line 176"/>
          <p:cNvSpPr>
            <a:spLocks noChangeShapeType="1"/>
          </p:cNvSpPr>
          <p:nvPr/>
        </p:nvSpPr>
        <p:spPr bwMode="auto">
          <a:xfrm flipH="1">
            <a:off x="1763713" y="4076700"/>
            <a:ext cx="219075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09" name="Line 177"/>
          <p:cNvSpPr>
            <a:spLocks noChangeShapeType="1"/>
          </p:cNvSpPr>
          <p:nvPr/>
        </p:nvSpPr>
        <p:spPr bwMode="auto">
          <a:xfrm>
            <a:off x="2411413" y="4005263"/>
            <a:ext cx="358775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747838" y="3470275"/>
            <a:ext cx="939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11" name="Text Box 179"/>
          <p:cNvSpPr txBox="1">
            <a:spLocks noChangeArrowheads="1"/>
          </p:cNvSpPr>
          <p:nvPr/>
        </p:nvSpPr>
        <p:spPr bwMode="auto">
          <a:xfrm>
            <a:off x="1763713" y="3470275"/>
            <a:ext cx="865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r</a:t>
            </a:r>
          </a:p>
        </p:txBody>
      </p:sp>
      <p:sp>
        <p:nvSpPr>
          <p:cNvPr id="69812" name="Text Box 180"/>
          <p:cNvSpPr txBox="1">
            <a:spLocks noChangeArrowheads="1"/>
          </p:cNvSpPr>
          <p:nvPr/>
        </p:nvSpPr>
        <p:spPr bwMode="auto">
          <a:xfrm>
            <a:off x="1404938" y="3140075"/>
            <a:ext cx="1511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nuevo</a:t>
            </a:r>
          </a:p>
        </p:txBody>
      </p:sp>
      <p:grpSp>
        <p:nvGrpSpPr>
          <p:cNvPr id="27664" name="Group 188"/>
          <p:cNvGrpSpPr>
            <a:grpSpLocks/>
          </p:cNvGrpSpPr>
          <p:nvPr/>
        </p:nvGrpSpPr>
        <p:grpSpPr bwMode="auto">
          <a:xfrm>
            <a:off x="2987675" y="4437063"/>
            <a:ext cx="720725" cy="647700"/>
            <a:chOff x="1882" y="1684"/>
            <a:chExt cx="454" cy="408"/>
          </a:xfrm>
        </p:grpSpPr>
        <p:sp>
          <p:nvSpPr>
            <p:cNvPr id="27677" name="Rectangle 183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8" name="Text Box 184"/>
            <p:cNvSpPr txBox="1">
              <a:spLocks noChangeArrowheads="1"/>
            </p:cNvSpPr>
            <p:nvPr/>
          </p:nvSpPr>
          <p:spPr bwMode="auto">
            <a:xfrm>
              <a:off x="2076" y="168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D</a:t>
              </a:r>
            </a:p>
          </p:txBody>
        </p:sp>
        <p:sp>
          <p:nvSpPr>
            <p:cNvPr id="27679" name="Freeform 185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5" name="Group 187"/>
          <p:cNvGrpSpPr>
            <a:grpSpLocks/>
          </p:cNvGrpSpPr>
          <p:nvPr/>
        </p:nvGrpSpPr>
        <p:grpSpPr bwMode="auto">
          <a:xfrm>
            <a:off x="612775" y="4364038"/>
            <a:ext cx="719138" cy="685800"/>
            <a:chOff x="431" y="1842"/>
            <a:chExt cx="453" cy="432"/>
          </a:xfrm>
        </p:grpSpPr>
        <p:sp>
          <p:nvSpPr>
            <p:cNvPr id="27674" name="Rectangle 127"/>
            <p:cNvSpPr>
              <a:spLocks noChangeArrowheads="1"/>
            </p:cNvSpPr>
            <p:nvPr/>
          </p:nvSpPr>
          <p:spPr bwMode="auto">
            <a:xfrm>
              <a:off x="431" y="2069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5" name="Text Box 128"/>
            <p:cNvSpPr txBox="1">
              <a:spLocks noChangeArrowheads="1"/>
            </p:cNvSpPr>
            <p:nvPr/>
          </p:nvSpPr>
          <p:spPr bwMode="auto">
            <a:xfrm>
              <a:off x="431" y="18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I</a:t>
              </a:r>
            </a:p>
          </p:txBody>
        </p:sp>
        <p:sp>
          <p:nvSpPr>
            <p:cNvPr id="27676" name="Freeform 186"/>
            <p:cNvSpPr>
              <a:spLocks/>
            </p:cNvSpPr>
            <p:nvPr/>
          </p:nvSpPr>
          <p:spPr bwMode="auto">
            <a:xfrm>
              <a:off x="521" y="2115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821" name="Line 189"/>
          <p:cNvSpPr>
            <a:spLocks noChangeShapeType="1"/>
          </p:cNvSpPr>
          <p:nvPr/>
        </p:nvSpPr>
        <p:spPr bwMode="auto">
          <a:xfrm flipH="1">
            <a:off x="1690688" y="4076700"/>
            <a:ext cx="3603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22" name="Line 190"/>
          <p:cNvSpPr>
            <a:spLocks noChangeShapeType="1"/>
          </p:cNvSpPr>
          <p:nvPr/>
        </p:nvSpPr>
        <p:spPr bwMode="auto">
          <a:xfrm>
            <a:off x="2411413" y="4005263"/>
            <a:ext cx="28733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23" name="Rectangle 191"/>
          <p:cNvSpPr>
            <a:spLocks noChangeArrowheads="1"/>
          </p:cNvSpPr>
          <p:nvPr/>
        </p:nvSpPr>
        <p:spPr bwMode="auto">
          <a:xfrm>
            <a:off x="4427538" y="4292600"/>
            <a:ext cx="4176712" cy="22987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30196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void 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...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AB I,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item 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AB T =  ARMARAB(I, r, 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9824" name="Group 192"/>
          <p:cNvGrpSpPr>
            <a:grpSpLocks/>
          </p:cNvGrpSpPr>
          <p:nvPr/>
        </p:nvGrpSpPr>
        <p:grpSpPr bwMode="auto">
          <a:xfrm>
            <a:off x="2555875" y="2708275"/>
            <a:ext cx="720725" cy="647700"/>
            <a:chOff x="1882" y="1684"/>
            <a:chExt cx="454" cy="408"/>
          </a:xfrm>
        </p:grpSpPr>
        <p:sp>
          <p:nvSpPr>
            <p:cNvPr id="27671" name="Rectangle 193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2" name="Text Box 194"/>
            <p:cNvSpPr txBox="1">
              <a:spLocks noChangeArrowheads="1"/>
            </p:cNvSpPr>
            <p:nvPr/>
          </p:nvSpPr>
          <p:spPr bwMode="auto">
            <a:xfrm>
              <a:off x="2076" y="168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T</a:t>
              </a:r>
            </a:p>
          </p:txBody>
        </p:sp>
        <p:sp>
          <p:nvSpPr>
            <p:cNvPr id="27673" name="Freeform 195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0" name="Text Box 196"/>
          <p:cNvSpPr txBox="1">
            <a:spLocks noChangeArrowheads="1"/>
          </p:cNvSpPr>
          <p:nvPr/>
        </p:nvSpPr>
        <p:spPr bwMode="auto">
          <a:xfrm>
            <a:off x="4630738" y="404813"/>
            <a:ext cx="4262437" cy="20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06" grpId="0"/>
      <p:bldP spid="69807" grpId="0"/>
      <p:bldP spid="69811" grpId="0"/>
      <p:bldP spid="69812" grpId="0"/>
      <p:bldP spid="698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000" smtClean="0"/>
              <a:t>TAD AB(ITEM) </a:t>
            </a:r>
            <a:br>
              <a:rPr lang="es-ES" altLang="en-US" sz="4000" smtClean="0"/>
            </a:br>
            <a:r>
              <a:rPr lang="es-ES" altLang="en-US" sz="4000" smtClean="0"/>
              <a:t>Aplicación Árbol de Expresión</a:t>
            </a: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116013" y="2052638"/>
            <a:ext cx="7213600" cy="650875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/>
              <a:t>Los </a:t>
            </a:r>
            <a:r>
              <a:rPr lang="es-MX" altLang="en-US" sz="1800" b="1">
                <a:solidFill>
                  <a:srgbClr val="CC0000"/>
                </a:solidFill>
              </a:rPr>
              <a:t>árboles binarios de expresiones</a:t>
            </a:r>
            <a:r>
              <a:rPr lang="es-MX" altLang="en-US" sz="1800" b="1"/>
              <a:t> </a:t>
            </a:r>
            <a:r>
              <a:rPr lang="es-MX" altLang="en-US" sz="1800"/>
              <a:t>retienen de manera natural la precedencia y la asociatividad de los operadores aritméticos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84188" y="4287838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 a * ( b + c ) / d =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39750" y="3357563"/>
            <a:ext cx="1755775" cy="376237"/>
          </a:xfrm>
          <a:prstGeom prst="rect">
            <a:avLst/>
          </a:prstGeom>
          <a:solidFill>
            <a:srgbClr val="E2D13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Expresión Infija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365500" y="4287838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 a b c + * d / =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233738" y="3357563"/>
            <a:ext cx="1958975" cy="376237"/>
          </a:xfrm>
          <a:prstGeom prst="rect">
            <a:avLst/>
          </a:prstGeom>
          <a:solidFill>
            <a:srgbClr val="9900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Expresión Posfija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300788" y="3357563"/>
            <a:ext cx="2124075" cy="376237"/>
          </a:xfrm>
          <a:prstGeom prst="rect">
            <a:avLst/>
          </a:prstGeom>
          <a:solidFill>
            <a:srgbClr val="AC203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Árbol de Expresión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2484438" y="4292600"/>
            <a:ext cx="576262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5435600" y="4292600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8725" name="Group 53"/>
          <p:cNvGrpSpPr>
            <a:grpSpLocks/>
          </p:cNvGrpSpPr>
          <p:nvPr/>
        </p:nvGrpSpPr>
        <p:grpSpPr bwMode="auto">
          <a:xfrm>
            <a:off x="6227763" y="3933825"/>
            <a:ext cx="1897062" cy="1871663"/>
            <a:chOff x="3943" y="2478"/>
            <a:chExt cx="1195" cy="1179"/>
          </a:xfrm>
        </p:grpSpPr>
        <p:sp>
          <p:nvSpPr>
            <p:cNvPr id="2" name="Line 17"/>
            <p:cNvSpPr>
              <a:spLocks noChangeShapeType="1"/>
            </p:cNvSpPr>
            <p:nvPr/>
          </p:nvSpPr>
          <p:spPr bwMode="auto">
            <a:xfrm flipH="1">
              <a:off x="4013" y="2867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18"/>
            <p:cNvSpPr>
              <a:spLocks noChangeShapeType="1"/>
            </p:cNvSpPr>
            <p:nvPr/>
          </p:nvSpPr>
          <p:spPr bwMode="auto">
            <a:xfrm flipH="1">
              <a:off x="4149" y="3277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4292" y="2867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21"/>
            <p:cNvSpPr>
              <a:spLocks noChangeShapeType="1"/>
            </p:cNvSpPr>
            <p:nvPr/>
          </p:nvSpPr>
          <p:spPr bwMode="auto">
            <a:xfrm flipH="1">
              <a:off x="4360" y="2614"/>
              <a:ext cx="265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9" name="Group 22"/>
            <p:cNvGrpSpPr>
              <a:grpSpLocks/>
            </p:cNvGrpSpPr>
            <p:nvPr/>
          </p:nvGrpSpPr>
          <p:grpSpPr bwMode="auto">
            <a:xfrm>
              <a:off x="4125" y="2677"/>
              <a:ext cx="280" cy="253"/>
              <a:chOff x="4221" y="6997"/>
              <a:chExt cx="720" cy="720"/>
            </a:xfrm>
          </p:grpSpPr>
          <p:sp>
            <p:nvSpPr>
              <p:cNvPr id="28710" name="Oval 23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11" name="Text Box 24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*</a:t>
                </a:r>
                <a:endParaRPr lang="es-AR" altLang="en-US" sz="1800"/>
              </a:p>
            </p:txBody>
          </p:sp>
        </p:grpSp>
        <p:grpSp>
          <p:nvGrpSpPr>
            <p:cNvPr id="28690" name="Group 31"/>
            <p:cNvGrpSpPr>
              <a:grpSpLocks/>
            </p:cNvGrpSpPr>
            <p:nvPr/>
          </p:nvGrpSpPr>
          <p:grpSpPr bwMode="auto">
            <a:xfrm>
              <a:off x="3943" y="3057"/>
              <a:ext cx="280" cy="253"/>
              <a:chOff x="4221" y="6997"/>
              <a:chExt cx="720" cy="720"/>
            </a:xfrm>
          </p:grpSpPr>
          <p:sp>
            <p:nvSpPr>
              <p:cNvPr id="28708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09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8691" name="Group 34"/>
            <p:cNvGrpSpPr>
              <a:grpSpLocks/>
            </p:cNvGrpSpPr>
            <p:nvPr/>
          </p:nvGrpSpPr>
          <p:grpSpPr bwMode="auto">
            <a:xfrm>
              <a:off x="4079" y="3403"/>
              <a:ext cx="280" cy="254"/>
              <a:chOff x="4221" y="6997"/>
              <a:chExt cx="720" cy="720"/>
            </a:xfrm>
          </p:grpSpPr>
          <p:sp>
            <p:nvSpPr>
              <p:cNvPr id="28706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07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sp>
          <p:nvSpPr>
            <p:cNvPr id="28692" name="Line 37"/>
            <p:cNvSpPr>
              <a:spLocks noChangeShapeType="1"/>
            </p:cNvSpPr>
            <p:nvPr/>
          </p:nvSpPr>
          <p:spPr bwMode="auto">
            <a:xfrm>
              <a:off x="4465" y="3248"/>
              <a:ext cx="194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38"/>
            <p:cNvSpPr>
              <a:spLocks noChangeShapeType="1"/>
            </p:cNvSpPr>
            <p:nvPr/>
          </p:nvSpPr>
          <p:spPr bwMode="auto">
            <a:xfrm>
              <a:off x="4542" y="2523"/>
              <a:ext cx="363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4" name="Group 39"/>
            <p:cNvGrpSpPr>
              <a:grpSpLocks/>
            </p:cNvGrpSpPr>
            <p:nvPr/>
          </p:nvGrpSpPr>
          <p:grpSpPr bwMode="auto">
            <a:xfrm>
              <a:off x="4286" y="3067"/>
              <a:ext cx="280" cy="253"/>
              <a:chOff x="4221" y="6997"/>
              <a:chExt cx="720" cy="720"/>
            </a:xfrm>
          </p:grpSpPr>
          <p:sp>
            <p:nvSpPr>
              <p:cNvPr id="28704" name="Oval 40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05" name="Text Box 41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+</a:t>
                </a:r>
                <a:endParaRPr lang="es-AR" altLang="en-US" sz="1800"/>
              </a:p>
            </p:txBody>
          </p:sp>
        </p:grpSp>
        <p:grpSp>
          <p:nvGrpSpPr>
            <p:cNvPr id="28695" name="Group 42"/>
            <p:cNvGrpSpPr>
              <a:grpSpLocks/>
            </p:cNvGrpSpPr>
            <p:nvPr/>
          </p:nvGrpSpPr>
          <p:grpSpPr bwMode="auto">
            <a:xfrm>
              <a:off x="4505" y="3404"/>
              <a:ext cx="280" cy="253"/>
              <a:chOff x="4221" y="6997"/>
              <a:chExt cx="720" cy="720"/>
            </a:xfrm>
          </p:grpSpPr>
          <p:sp>
            <p:nvSpPr>
              <p:cNvPr id="28702" name="Oval 43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03" name="Text Box 44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  <p:grpSp>
          <p:nvGrpSpPr>
            <p:cNvPr id="28696" name="Group 45"/>
            <p:cNvGrpSpPr>
              <a:grpSpLocks/>
            </p:cNvGrpSpPr>
            <p:nvPr/>
          </p:nvGrpSpPr>
          <p:grpSpPr bwMode="auto">
            <a:xfrm>
              <a:off x="4494" y="2478"/>
              <a:ext cx="279" cy="253"/>
              <a:chOff x="4221" y="6997"/>
              <a:chExt cx="720" cy="720"/>
            </a:xfrm>
          </p:grpSpPr>
          <p:sp>
            <p:nvSpPr>
              <p:cNvPr id="28700" name="Oval 46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01" name="Text Box 47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/</a:t>
                </a:r>
                <a:endParaRPr lang="es-AR" altLang="en-US" sz="1800"/>
              </a:p>
            </p:txBody>
          </p:sp>
        </p:grpSp>
        <p:grpSp>
          <p:nvGrpSpPr>
            <p:cNvPr id="28697" name="Group 48"/>
            <p:cNvGrpSpPr>
              <a:grpSpLocks/>
            </p:cNvGrpSpPr>
            <p:nvPr/>
          </p:nvGrpSpPr>
          <p:grpSpPr bwMode="auto">
            <a:xfrm>
              <a:off x="4859" y="2705"/>
              <a:ext cx="279" cy="253"/>
              <a:chOff x="4221" y="6997"/>
              <a:chExt cx="720" cy="720"/>
            </a:xfrm>
          </p:grpSpPr>
          <p:sp>
            <p:nvSpPr>
              <p:cNvPr id="28698" name="Oval 4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699" name="Text Box 5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</p:grp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755650" y="5373688"/>
            <a:ext cx="2736850" cy="925512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rgbClr val="CC0000"/>
                </a:solidFill>
              </a:rPr>
              <a:t>OBS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rgbClr val="CC0000"/>
                </a:solidFill>
              </a:rPr>
              <a:t>Solo trabajaremos con operadores de orden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1" grpId="0" animBg="1"/>
      <p:bldP spid="28682" grpId="0"/>
      <p:bldP spid="28683" grpId="0" animBg="1"/>
      <p:bldP spid="28684" grpId="0" animBg="1"/>
      <p:bldP spid="287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 idx="4294967295"/>
          </p:nvPr>
        </p:nvSpPr>
        <p:spPr>
          <a:xfrm>
            <a:off x="107950" y="333375"/>
            <a:ext cx="8229600" cy="1371600"/>
          </a:xfrm>
        </p:spPr>
        <p:txBody>
          <a:bodyPr/>
          <a:lstStyle/>
          <a:p>
            <a:pPr eaLnBrk="1" hangingPunct="1"/>
            <a:r>
              <a:rPr lang="es-ES" altLang="en-US" sz="4000" smtClean="0"/>
              <a:t>TAD AB(ITEM) </a:t>
            </a:r>
            <a:br>
              <a:rPr lang="es-ES" altLang="en-US" sz="4000" smtClean="0"/>
            </a:br>
            <a:r>
              <a:rPr lang="es-ES" altLang="en-US" sz="4000" smtClean="0"/>
              <a:t>Aplicación Árbol de Expresión</a:t>
            </a:r>
          </a:p>
        </p:txBody>
      </p:sp>
      <p:grpSp>
        <p:nvGrpSpPr>
          <p:cNvPr id="29699" name="Group 70"/>
          <p:cNvGrpSpPr>
            <a:grpSpLocks/>
          </p:cNvGrpSpPr>
          <p:nvPr/>
        </p:nvGrpSpPr>
        <p:grpSpPr bwMode="auto">
          <a:xfrm>
            <a:off x="42863" y="3213100"/>
            <a:ext cx="684212" cy="2447925"/>
            <a:chOff x="567" y="1888"/>
            <a:chExt cx="499" cy="1542"/>
          </a:xfrm>
        </p:grpSpPr>
        <p:sp>
          <p:nvSpPr>
            <p:cNvPr id="29932" name="Rectangle 68"/>
            <p:cNvSpPr>
              <a:spLocks noChangeArrowheads="1"/>
            </p:cNvSpPr>
            <p:nvPr/>
          </p:nvSpPr>
          <p:spPr bwMode="auto">
            <a:xfrm>
              <a:off x="567" y="2069"/>
              <a:ext cx="49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933" name="Rectangle 69"/>
            <p:cNvSpPr>
              <a:spLocks noChangeArrowheads="1"/>
            </p:cNvSpPr>
            <p:nvPr/>
          </p:nvSpPr>
          <p:spPr bwMode="auto">
            <a:xfrm>
              <a:off x="567" y="1888"/>
              <a:ext cx="499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700" name="Group 71"/>
          <p:cNvGrpSpPr>
            <a:grpSpLocks/>
          </p:cNvGrpSpPr>
          <p:nvPr/>
        </p:nvGrpSpPr>
        <p:grpSpPr bwMode="auto">
          <a:xfrm>
            <a:off x="827088" y="3213100"/>
            <a:ext cx="649287" cy="2447925"/>
            <a:chOff x="567" y="1888"/>
            <a:chExt cx="499" cy="1542"/>
          </a:xfrm>
        </p:grpSpPr>
        <p:sp>
          <p:nvSpPr>
            <p:cNvPr id="29930" name="Rectangle 72"/>
            <p:cNvSpPr>
              <a:spLocks noChangeArrowheads="1"/>
            </p:cNvSpPr>
            <p:nvPr/>
          </p:nvSpPr>
          <p:spPr bwMode="auto">
            <a:xfrm>
              <a:off x="567" y="2069"/>
              <a:ext cx="49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931" name="Rectangle 73"/>
            <p:cNvSpPr>
              <a:spLocks noChangeArrowheads="1"/>
            </p:cNvSpPr>
            <p:nvPr/>
          </p:nvSpPr>
          <p:spPr bwMode="auto">
            <a:xfrm>
              <a:off x="567" y="1888"/>
              <a:ext cx="499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701" name="Group 74"/>
          <p:cNvGrpSpPr>
            <a:grpSpLocks/>
          </p:cNvGrpSpPr>
          <p:nvPr/>
        </p:nvGrpSpPr>
        <p:grpSpPr bwMode="auto">
          <a:xfrm>
            <a:off x="1547813" y="3213100"/>
            <a:ext cx="647700" cy="2447925"/>
            <a:chOff x="567" y="1888"/>
            <a:chExt cx="499" cy="1542"/>
          </a:xfrm>
        </p:grpSpPr>
        <p:sp>
          <p:nvSpPr>
            <p:cNvPr id="29928" name="Rectangle 75"/>
            <p:cNvSpPr>
              <a:spLocks noChangeArrowheads="1"/>
            </p:cNvSpPr>
            <p:nvPr/>
          </p:nvSpPr>
          <p:spPr bwMode="auto">
            <a:xfrm>
              <a:off x="567" y="2069"/>
              <a:ext cx="49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929" name="Rectangle 76"/>
            <p:cNvSpPr>
              <a:spLocks noChangeArrowheads="1"/>
            </p:cNvSpPr>
            <p:nvPr/>
          </p:nvSpPr>
          <p:spPr bwMode="auto">
            <a:xfrm>
              <a:off x="567" y="1888"/>
              <a:ext cx="499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702" name="Group 77"/>
          <p:cNvGrpSpPr>
            <a:grpSpLocks/>
          </p:cNvGrpSpPr>
          <p:nvPr/>
        </p:nvGrpSpPr>
        <p:grpSpPr bwMode="auto">
          <a:xfrm>
            <a:off x="2268538" y="3213100"/>
            <a:ext cx="1150937" cy="2447925"/>
            <a:chOff x="567" y="1888"/>
            <a:chExt cx="499" cy="1542"/>
          </a:xfrm>
        </p:grpSpPr>
        <p:sp>
          <p:nvSpPr>
            <p:cNvPr id="29926" name="Rectangle 78"/>
            <p:cNvSpPr>
              <a:spLocks noChangeArrowheads="1"/>
            </p:cNvSpPr>
            <p:nvPr/>
          </p:nvSpPr>
          <p:spPr bwMode="auto">
            <a:xfrm>
              <a:off x="567" y="2069"/>
              <a:ext cx="49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927" name="Rectangle 79"/>
            <p:cNvSpPr>
              <a:spLocks noChangeArrowheads="1"/>
            </p:cNvSpPr>
            <p:nvPr/>
          </p:nvSpPr>
          <p:spPr bwMode="auto">
            <a:xfrm>
              <a:off x="567" y="1888"/>
              <a:ext cx="499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79388" y="2852738"/>
            <a:ext cx="882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 a          b         c             +                    *                        d                          /                 =</a:t>
            </a:r>
          </a:p>
        </p:txBody>
      </p:sp>
      <p:grpSp>
        <p:nvGrpSpPr>
          <p:cNvPr id="70830" name="Group 174"/>
          <p:cNvGrpSpPr>
            <a:grpSpLocks/>
          </p:cNvGrpSpPr>
          <p:nvPr/>
        </p:nvGrpSpPr>
        <p:grpSpPr bwMode="auto">
          <a:xfrm>
            <a:off x="2281238" y="4076700"/>
            <a:ext cx="1143000" cy="949325"/>
            <a:chOff x="4241" y="3585"/>
            <a:chExt cx="720" cy="598"/>
          </a:xfrm>
        </p:grpSpPr>
        <p:sp>
          <p:nvSpPr>
            <p:cNvPr id="29915" name="Line 82"/>
            <p:cNvSpPr>
              <a:spLocks noChangeShapeType="1"/>
            </p:cNvSpPr>
            <p:nvPr/>
          </p:nvSpPr>
          <p:spPr bwMode="auto">
            <a:xfrm flipH="1">
              <a:off x="4325" y="3795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16" name="Group 91"/>
            <p:cNvGrpSpPr>
              <a:grpSpLocks/>
            </p:cNvGrpSpPr>
            <p:nvPr/>
          </p:nvGrpSpPr>
          <p:grpSpPr bwMode="auto">
            <a:xfrm>
              <a:off x="4241" y="3929"/>
              <a:ext cx="280" cy="254"/>
              <a:chOff x="4221" y="6997"/>
              <a:chExt cx="720" cy="720"/>
            </a:xfrm>
          </p:grpSpPr>
          <p:sp>
            <p:nvSpPr>
              <p:cNvPr id="29924" name="Oval 9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925" name="Text Box 9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sp>
          <p:nvSpPr>
            <p:cNvPr id="29917" name="Line 94"/>
            <p:cNvSpPr>
              <a:spLocks noChangeShapeType="1"/>
            </p:cNvSpPr>
            <p:nvPr/>
          </p:nvSpPr>
          <p:spPr bwMode="auto">
            <a:xfrm>
              <a:off x="4641" y="3766"/>
              <a:ext cx="194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18" name="Group 96"/>
            <p:cNvGrpSpPr>
              <a:grpSpLocks/>
            </p:cNvGrpSpPr>
            <p:nvPr/>
          </p:nvGrpSpPr>
          <p:grpSpPr bwMode="auto">
            <a:xfrm>
              <a:off x="4462" y="3585"/>
              <a:ext cx="280" cy="253"/>
              <a:chOff x="4221" y="6997"/>
              <a:chExt cx="720" cy="720"/>
            </a:xfrm>
          </p:grpSpPr>
          <p:sp>
            <p:nvSpPr>
              <p:cNvPr id="29922" name="Oval 97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923" name="Text Box 98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+</a:t>
                </a:r>
                <a:endParaRPr lang="es-AR" altLang="en-US" sz="1800"/>
              </a:p>
            </p:txBody>
          </p:sp>
        </p:grpSp>
        <p:grpSp>
          <p:nvGrpSpPr>
            <p:cNvPr id="29919" name="Group 99"/>
            <p:cNvGrpSpPr>
              <a:grpSpLocks/>
            </p:cNvGrpSpPr>
            <p:nvPr/>
          </p:nvGrpSpPr>
          <p:grpSpPr bwMode="auto">
            <a:xfrm>
              <a:off x="4681" y="3922"/>
              <a:ext cx="280" cy="253"/>
              <a:chOff x="4221" y="6997"/>
              <a:chExt cx="720" cy="720"/>
            </a:xfrm>
          </p:grpSpPr>
          <p:sp>
            <p:nvSpPr>
              <p:cNvPr id="29920" name="Oval 100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921" name="Text Box 101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70766" name="Group 110"/>
          <p:cNvGrpSpPr>
            <a:grpSpLocks/>
          </p:cNvGrpSpPr>
          <p:nvPr/>
        </p:nvGrpSpPr>
        <p:grpSpPr bwMode="auto">
          <a:xfrm>
            <a:off x="150813" y="5084763"/>
            <a:ext cx="444500" cy="503237"/>
            <a:chOff x="657" y="3612"/>
            <a:chExt cx="280" cy="317"/>
          </a:xfrm>
        </p:grpSpPr>
        <p:sp>
          <p:nvSpPr>
            <p:cNvPr id="29910" name="Line 108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" name="Line 109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12" name="Group 88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913" name="Oval 8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914" name="Text Box 9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70767" name="Group 111"/>
          <p:cNvGrpSpPr>
            <a:grpSpLocks/>
          </p:cNvGrpSpPr>
          <p:nvPr/>
        </p:nvGrpSpPr>
        <p:grpSpPr bwMode="auto">
          <a:xfrm>
            <a:off x="928688" y="4508500"/>
            <a:ext cx="444500" cy="503238"/>
            <a:chOff x="657" y="3612"/>
            <a:chExt cx="280" cy="317"/>
          </a:xfrm>
        </p:grpSpPr>
        <p:sp>
          <p:nvSpPr>
            <p:cNvPr id="29905" name="Line 112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" name="Line 113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7" name="Group 114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908" name="Oval 1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909" name="Text Box 1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</p:grpSp>
      <p:grpSp>
        <p:nvGrpSpPr>
          <p:cNvPr id="70773" name="Group 117"/>
          <p:cNvGrpSpPr>
            <a:grpSpLocks/>
          </p:cNvGrpSpPr>
          <p:nvPr/>
        </p:nvGrpSpPr>
        <p:grpSpPr bwMode="auto">
          <a:xfrm>
            <a:off x="-180975" y="2060575"/>
            <a:ext cx="1263650" cy="1281113"/>
            <a:chOff x="587" y="1280"/>
            <a:chExt cx="796" cy="807"/>
          </a:xfrm>
        </p:grpSpPr>
        <p:sp>
          <p:nvSpPr>
            <p:cNvPr id="29903" name="Oval 118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904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  <p:grpSp>
        <p:nvGrpSpPr>
          <p:cNvPr id="70776" name="Group 120"/>
          <p:cNvGrpSpPr>
            <a:grpSpLocks/>
          </p:cNvGrpSpPr>
          <p:nvPr/>
        </p:nvGrpSpPr>
        <p:grpSpPr bwMode="auto">
          <a:xfrm>
            <a:off x="539750" y="2060575"/>
            <a:ext cx="1263650" cy="1281113"/>
            <a:chOff x="587" y="1280"/>
            <a:chExt cx="796" cy="807"/>
          </a:xfrm>
        </p:grpSpPr>
        <p:sp>
          <p:nvSpPr>
            <p:cNvPr id="29901" name="Oval 121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902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  <p:grpSp>
        <p:nvGrpSpPr>
          <p:cNvPr id="70782" name="Group 126"/>
          <p:cNvGrpSpPr>
            <a:grpSpLocks/>
          </p:cNvGrpSpPr>
          <p:nvPr/>
        </p:nvGrpSpPr>
        <p:grpSpPr bwMode="auto">
          <a:xfrm>
            <a:off x="915988" y="5084763"/>
            <a:ext cx="444500" cy="503237"/>
            <a:chOff x="657" y="3612"/>
            <a:chExt cx="280" cy="317"/>
          </a:xfrm>
        </p:grpSpPr>
        <p:sp>
          <p:nvSpPr>
            <p:cNvPr id="29896" name="Line 127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7" name="Line 128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98" name="Group 129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99" name="Oval 130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900" name="Text Box 131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70788" name="Group 132"/>
          <p:cNvGrpSpPr>
            <a:grpSpLocks/>
          </p:cNvGrpSpPr>
          <p:nvPr/>
        </p:nvGrpSpPr>
        <p:grpSpPr bwMode="auto">
          <a:xfrm>
            <a:off x="1258888" y="2060575"/>
            <a:ext cx="1263650" cy="1281113"/>
            <a:chOff x="587" y="1280"/>
            <a:chExt cx="796" cy="807"/>
          </a:xfrm>
        </p:grpSpPr>
        <p:sp>
          <p:nvSpPr>
            <p:cNvPr id="29894" name="Oval 133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95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  <p:grpSp>
        <p:nvGrpSpPr>
          <p:cNvPr id="70791" name="Group 135"/>
          <p:cNvGrpSpPr>
            <a:grpSpLocks/>
          </p:cNvGrpSpPr>
          <p:nvPr/>
        </p:nvGrpSpPr>
        <p:grpSpPr bwMode="auto">
          <a:xfrm>
            <a:off x="1620838" y="4510088"/>
            <a:ext cx="444500" cy="503237"/>
            <a:chOff x="657" y="3612"/>
            <a:chExt cx="280" cy="317"/>
          </a:xfrm>
        </p:grpSpPr>
        <p:sp>
          <p:nvSpPr>
            <p:cNvPr id="29889" name="Line 136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0" name="Line 137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91" name="Group 138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92" name="Oval 13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93" name="Text Box 14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</p:grpSp>
      <p:grpSp>
        <p:nvGrpSpPr>
          <p:cNvPr id="70797" name="Group 141"/>
          <p:cNvGrpSpPr>
            <a:grpSpLocks/>
          </p:cNvGrpSpPr>
          <p:nvPr/>
        </p:nvGrpSpPr>
        <p:grpSpPr bwMode="auto">
          <a:xfrm>
            <a:off x="1620838" y="5084763"/>
            <a:ext cx="444500" cy="503237"/>
            <a:chOff x="657" y="3612"/>
            <a:chExt cx="280" cy="317"/>
          </a:xfrm>
        </p:grpSpPr>
        <p:sp>
          <p:nvSpPr>
            <p:cNvPr id="29884" name="Line 142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5" name="Line 143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86" name="Group 144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87" name="Oval 14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88" name="Text Box 14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70803" name="Group 147"/>
          <p:cNvGrpSpPr>
            <a:grpSpLocks/>
          </p:cNvGrpSpPr>
          <p:nvPr/>
        </p:nvGrpSpPr>
        <p:grpSpPr bwMode="auto">
          <a:xfrm>
            <a:off x="1647825" y="3860800"/>
            <a:ext cx="444500" cy="503238"/>
            <a:chOff x="657" y="3612"/>
            <a:chExt cx="280" cy="317"/>
          </a:xfrm>
        </p:grpSpPr>
        <p:sp>
          <p:nvSpPr>
            <p:cNvPr id="29879" name="Line 148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0" name="Line 149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81" name="Group 150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82" name="Oval 15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83" name="Text Box 15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70809" name="Group 153"/>
          <p:cNvGrpSpPr>
            <a:grpSpLocks/>
          </p:cNvGrpSpPr>
          <p:nvPr/>
        </p:nvGrpSpPr>
        <p:grpSpPr bwMode="auto">
          <a:xfrm>
            <a:off x="2195513" y="2060575"/>
            <a:ext cx="1263650" cy="1281113"/>
            <a:chOff x="587" y="1280"/>
            <a:chExt cx="796" cy="807"/>
          </a:xfrm>
        </p:grpSpPr>
        <p:sp>
          <p:nvSpPr>
            <p:cNvPr id="29877" name="Oval 154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78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  <p:grpSp>
        <p:nvGrpSpPr>
          <p:cNvPr id="70812" name="Group 156"/>
          <p:cNvGrpSpPr>
            <a:grpSpLocks/>
          </p:cNvGrpSpPr>
          <p:nvPr/>
        </p:nvGrpSpPr>
        <p:grpSpPr bwMode="auto">
          <a:xfrm>
            <a:off x="2628900" y="4508500"/>
            <a:ext cx="444500" cy="503238"/>
            <a:chOff x="657" y="3612"/>
            <a:chExt cx="280" cy="317"/>
          </a:xfrm>
        </p:grpSpPr>
        <p:sp>
          <p:nvSpPr>
            <p:cNvPr id="29872" name="Line 157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3" name="Line 158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74" name="Group 159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75" name="Oval 160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76" name="Text Box 161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</p:grpSp>
      <p:grpSp>
        <p:nvGrpSpPr>
          <p:cNvPr id="70818" name="Group 162"/>
          <p:cNvGrpSpPr>
            <a:grpSpLocks/>
          </p:cNvGrpSpPr>
          <p:nvPr/>
        </p:nvGrpSpPr>
        <p:grpSpPr bwMode="auto">
          <a:xfrm>
            <a:off x="2628900" y="5084763"/>
            <a:ext cx="444500" cy="503237"/>
            <a:chOff x="657" y="3612"/>
            <a:chExt cx="280" cy="317"/>
          </a:xfrm>
        </p:grpSpPr>
        <p:sp>
          <p:nvSpPr>
            <p:cNvPr id="29867" name="Line 163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8" name="Line 164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69" name="Group 165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70" name="Oval 166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71" name="Text Box 167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70824" name="Group 168"/>
          <p:cNvGrpSpPr>
            <a:grpSpLocks/>
          </p:cNvGrpSpPr>
          <p:nvPr/>
        </p:nvGrpSpPr>
        <p:grpSpPr bwMode="auto">
          <a:xfrm>
            <a:off x="2628900" y="3860800"/>
            <a:ext cx="444500" cy="503238"/>
            <a:chOff x="657" y="3612"/>
            <a:chExt cx="280" cy="317"/>
          </a:xfrm>
        </p:grpSpPr>
        <p:sp>
          <p:nvSpPr>
            <p:cNvPr id="29862" name="Line 169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Line 170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64" name="Group 171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65" name="Oval 17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66" name="Text Box 17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29718" name="Group 175"/>
          <p:cNvGrpSpPr>
            <a:grpSpLocks/>
          </p:cNvGrpSpPr>
          <p:nvPr/>
        </p:nvGrpSpPr>
        <p:grpSpPr bwMode="auto">
          <a:xfrm>
            <a:off x="3492500" y="3213100"/>
            <a:ext cx="1584325" cy="2447925"/>
            <a:chOff x="567" y="1888"/>
            <a:chExt cx="499" cy="1542"/>
          </a:xfrm>
        </p:grpSpPr>
        <p:sp>
          <p:nvSpPr>
            <p:cNvPr id="29860" name="Rectangle 176"/>
            <p:cNvSpPr>
              <a:spLocks noChangeArrowheads="1"/>
            </p:cNvSpPr>
            <p:nvPr/>
          </p:nvSpPr>
          <p:spPr bwMode="auto">
            <a:xfrm>
              <a:off x="567" y="2069"/>
              <a:ext cx="49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61" name="Rectangle 177"/>
            <p:cNvSpPr>
              <a:spLocks noChangeArrowheads="1"/>
            </p:cNvSpPr>
            <p:nvPr/>
          </p:nvSpPr>
          <p:spPr bwMode="auto">
            <a:xfrm>
              <a:off x="567" y="1888"/>
              <a:ext cx="499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0834" name="Group 178"/>
          <p:cNvGrpSpPr>
            <a:grpSpLocks/>
          </p:cNvGrpSpPr>
          <p:nvPr/>
        </p:nvGrpSpPr>
        <p:grpSpPr bwMode="auto">
          <a:xfrm>
            <a:off x="3563938" y="2003425"/>
            <a:ext cx="1263650" cy="1281113"/>
            <a:chOff x="587" y="1280"/>
            <a:chExt cx="796" cy="807"/>
          </a:xfrm>
        </p:grpSpPr>
        <p:sp>
          <p:nvSpPr>
            <p:cNvPr id="29858" name="Oval 179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59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  <p:grpSp>
        <p:nvGrpSpPr>
          <p:cNvPr id="70837" name="Group 181"/>
          <p:cNvGrpSpPr>
            <a:grpSpLocks/>
          </p:cNvGrpSpPr>
          <p:nvPr/>
        </p:nvGrpSpPr>
        <p:grpSpPr bwMode="auto">
          <a:xfrm>
            <a:off x="3708400" y="4005263"/>
            <a:ext cx="1143000" cy="949325"/>
            <a:chOff x="4241" y="3585"/>
            <a:chExt cx="720" cy="598"/>
          </a:xfrm>
        </p:grpSpPr>
        <p:sp>
          <p:nvSpPr>
            <p:cNvPr id="29847" name="Line 182"/>
            <p:cNvSpPr>
              <a:spLocks noChangeShapeType="1"/>
            </p:cNvSpPr>
            <p:nvPr/>
          </p:nvSpPr>
          <p:spPr bwMode="auto">
            <a:xfrm flipH="1">
              <a:off x="4325" y="3795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48" name="Group 183"/>
            <p:cNvGrpSpPr>
              <a:grpSpLocks/>
            </p:cNvGrpSpPr>
            <p:nvPr/>
          </p:nvGrpSpPr>
          <p:grpSpPr bwMode="auto">
            <a:xfrm>
              <a:off x="4241" y="3929"/>
              <a:ext cx="280" cy="254"/>
              <a:chOff x="4221" y="6997"/>
              <a:chExt cx="720" cy="720"/>
            </a:xfrm>
          </p:grpSpPr>
          <p:sp>
            <p:nvSpPr>
              <p:cNvPr id="29856" name="Oval 18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57" name="Text Box 18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sp>
          <p:nvSpPr>
            <p:cNvPr id="29849" name="Line 186"/>
            <p:cNvSpPr>
              <a:spLocks noChangeShapeType="1"/>
            </p:cNvSpPr>
            <p:nvPr/>
          </p:nvSpPr>
          <p:spPr bwMode="auto">
            <a:xfrm>
              <a:off x="4641" y="3766"/>
              <a:ext cx="194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50" name="Group 187"/>
            <p:cNvGrpSpPr>
              <a:grpSpLocks/>
            </p:cNvGrpSpPr>
            <p:nvPr/>
          </p:nvGrpSpPr>
          <p:grpSpPr bwMode="auto">
            <a:xfrm>
              <a:off x="4462" y="3585"/>
              <a:ext cx="280" cy="253"/>
              <a:chOff x="4221" y="6997"/>
              <a:chExt cx="720" cy="720"/>
            </a:xfrm>
          </p:grpSpPr>
          <p:sp>
            <p:nvSpPr>
              <p:cNvPr id="29854" name="Oval 18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55" name="Text Box 18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+</a:t>
                </a:r>
                <a:endParaRPr lang="es-AR" altLang="en-US" sz="1800"/>
              </a:p>
            </p:txBody>
          </p:sp>
        </p:grpSp>
        <p:grpSp>
          <p:nvGrpSpPr>
            <p:cNvPr id="29851" name="Group 190"/>
            <p:cNvGrpSpPr>
              <a:grpSpLocks/>
            </p:cNvGrpSpPr>
            <p:nvPr/>
          </p:nvGrpSpPr>
          <p:grpSpPr bwMode="auto">
            <a:xfrm>
              <a:off x="4681" y="3922"/>
              <a:ext cx="280" cy="253"/>
              <a:chOff x="4221" y="6997"/>
              <a:chExt cx="720" cy="720"/>
            </a:xfrm>
          </p:grpSpPr>
          <p:sp>
            <p:nvSpPr>
              <p:cNvPr id="29852" name="Oval 19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53" name="Text Box 19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70849" name="Group 193"/>
          <p:cNvGrpSpPr>
            <a:grpSpLocks/>
          </p:cNvGrpSpPr>
          <p:nvPr/>
        </p:nvGrpSpPr>
        <p:grpSpPr bwMode="auto">
          <a:xfrm>
            <a:off x="4068763" y="5013325"/>
            <a:ext cx="444500" cy="503238"/>
            <a:chOff x="657" y="3612"/>
            <a:chExt cx="280" cy="317"/>
          </a:xfrm>
        </p:grpSpPr>
        <p:sp>
          <p:nvSpPr>
            <p:cNvPr id="29842" name="Line 194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3" name="Line 195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44" name="Group 196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45" name="Oval 197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46" name="Text Box 198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70983" name="Group 327"/>
          <p:cNvGrpSpPr>
            <a:grpSpLocks/>
          </p:cNvGrpSpPr>
          <p:nvPr/>
        </p:nvGrpSpPr>
        <p:grpSpPr bwMode="auto">
          <a:xfrm>
            <a:off x="3492500" y="3932238"/>
            <a:ext cx="1493838" cy="1525587"/>
            <a:chOff x="2835" y="3521"/>
            <a:chExt cx="941" cy="961"/>
          </a:xfrm>
        </p:grpSpPr>
        <p:sp>
          <p:nvSpPr>
            <p:cNvPr id="29822" name="Line 81"/>
            <p:cNvSpPr>
              <a:spLocks noChangeShapeType="1"/>
            </p:cNvSpPr>
            <p:nvPr/>
          </p:nvSpPr>
          <p:spPr bwMode="auto">
            <a:xfrm flipH="1">
              <a:off x="2965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Line 83"/>
            <p:cNvSpPr>
              <a:spLocks noChangeShapeType="1"/>
            </p:cNvSpPr>
            <p:nvPr/>
          </p:nvSpPr>
          <p:spPr bwMode="auto">
            <a:xfrm>
              <a:off x="3244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24" name="Group 85"/>
            <p:cNvGrpSpPr>
              <a:grpSpLocks/>
            </p:cNvGrpSpPr>
            <p:nvPr/>
          </p:nvGrpSpPr>
          <p:grpSpPr bwMode="auto">
            <a:xfrm>
              <a:off x="3077" y="3521"/>
              <a:ext cx="280" cy="253"/>
              <a:chOff x="4221" y="6997"/>
              <a:chExt cx="720" cy="720"/>
            </a:xfrm>
          </p:grpSpPr>
          <p:sp>
            <p:nvSpPr>
              <p:cNvPr id="29840" name="Oval 86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41" name="Text Box 87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*</a:t>
                </a:r>
                <a:endParaRPr lang="es-AR" altLang="en-US" sz="1800"/>
              </a:p>
            </p:txBody>
          </p:sp>
        </p:grpSp>
        <p:grpSp>
          <p:nvGrpSpPr>
            <p:cNvPr id="29825" name="Group 199"/>
            <p:cNvGrpSpPr>
              <a:grpSpLocks/>
            </p:cNvGrpSpPr>
            <p:nvPr/>
          </p:nvGrpSpPr>
          <p:grpSpPr bwMode="auto">
            <a:xfrm>
              <a:off x="3056" y="3884"/>
              <a:ext cx="720" cy="598"/>
              <a:chOff x="4241" y="3585"/>
              <a:chExt cx="720" cy="598"/>
            </a:xfrm>
          </p:grpSpPr>
          <p:sp>
            <p:nvSpPr>
              <p:cNvPr id="29829" name="Line 200"/>
              <p:cNvSpPr>
                <a:spLocks noChangeShapeType="1"/>
              </p:cNvSpPr>
              <p:nvPr/>
            </p:nvSpPr>
            <p:spPr bwMode="auto">
              <a:xfrm flipH="1">
                <a:off x="4325" y="3795"/>
                <a:ext cx="21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30" name="Group 201"/>
              <p:cNvGrpSpPr>
                <a:grpSpLocks/>
              </p:cNvGrpSpPr>
              <p:nvPr/>
            </p:nvGrpSpPr>
            <p:grpSpPr bwMode="auto">
              <a:xfrm>
                <a:off x="4241" y="3929"/>
                <a:ext cx="280" cy="254"/>
                <a:chOff x="4221" y="6997"/>
                <a:chExt cx="720" cy="720"/>
              </a:xfrm>
            </p:grpSpPr>
            <p:sp>
              <p:nvSpPr>
                <p:cNvPr id="29838" name="Oval 202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839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b</a:t>
                  </a:r>
                  <a:endParaRPr lang="es-AR" altLang="en-US" sz="1800"/>
                </a:p>
              </p:txBody>
            </p:sp>
          </p:grpSp>
          <p:sp>
            <p:nvSpPr>
              <p:cNvPr id="29831" name="Line 204"/>
              <p:cNvSpPr>
                <a:spLocks noChangeShapeType="1"/>
              </p:cNvSpPr>
              <p:nvPr/>
            </p:nvSpPr>
            <p:spPr bwMode="auto">
              <a:xfrm>
                <a:off x="4641" y="3766"/>
                <a:ext cx="194" cy="2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32" name="Group 205"/>
              <p:cNvGrpSpPr>
                <a:grpSpLocks/>
              </p:cNvGrpSpPr>
              <p:nvPr/>
            </p:nvGrpSpPr>
            <p:grpSpPr bwMode="auto">
              <a:xfrm>
                <a:off x="4462" y="3585"/>
                <a:ext cx="280" cy="253"/>
                <a:chOff x="4221" y="6997"/>
                <a:chExt cx="720" cy="720"/>
              </a:xfrm>
            </p:grpSpPr>
            <p:sp>
              <p:nvSpPr>
                <p:cNvPr id="29836" name="Oval 206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837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+</a:t>
                  </a:r>
                  <a:endParaRPr lang="es-AR" altLang="en-US" sz="1800"/>
                </a:p>
              </p:txBody>
            </p:sp>
          </p:grpSp>
          <p:grpSp>
            <p:nvGrpSpPr>
              <p:cNvPr id="29833" name="Group 208"/>
              <p:cNvGrpSpPr>
                <a:grpSpLocks/>
              </p:cNvGrpSpPr>
              <p:nvPr/>
            </p:nvGrpSpPr>
            <p:grpSpPr bwMode="auto">
              <a:xfrm>
                <a:off x="4681" y="3922"/>
                <a:ext cx="280" cy="253"/>
                <a:chOff x="4221" y="6997"/>
                <a:chExt cx="720" cy="720"/>
              </a:xfrm>
            </p:grpSpPr>
            <p:sp>
              <p:nvSpPr>
                <p:cNvPr id="29834" name="Oval 209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835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c</a:t>
                  </a:r>
                  <a:endParaRPr lang="es-AR" altLang="en-US" sz="1800"/>
                </a:p>
              </p:txBody>
            </p:sp>
          </p:grpSp>
        </p:grpSp>
        <p:grpSp>
          <p:nvGrpSpPr>
            <p:cNvPr id="29826" name="Group 214"/>
            <p:cNvGrpSpPr>
              <a:grpSpLocks/>
            </p:cNvGrpSpPr>
            <p:nvPr/>
          </p:nvGrpSpPr>
          <p:grpSpPr bwMode="auto">
            <a:xfrm>
              <a:off x="2835" y="3884"/>
              <a:ext cx="280" cy="253"/>
              <a:chOff x="4221" y="6997"/>
              <a:chExt cx="720" cy="720"/>
            </a:xfrm>
          </p:grpSpPr>
          <p:sp>
            <p:nvSpPr>
              <p:cNvPr id="29827" name="Oval 2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28" name="Text Box 2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29723" name="Group 242"/>
          <p:cNvGrpSpPr>
            <a:grpSpLocks/>
          </p:cNvGrpSpPr>
          <p:nvPr/>
        </p:nvGrpSpPr>
        <p:grpSpPr bwMode="auto">
          <a:xfrm>
            <a:off x="5148263" y="3213100"/>
            <a:ext cx="1584325" cy="2447925"/>
            <a:chOff x="567" y="1888"/>
            <a:chExt cx="499" cy="1542"/>
          </a:xfrm>
        </p:grpSpPr>
        <p:sp>
          <p:nvSpPr>
            <p:cNvPr id="29820" name="Rectangle 243"/>
            <p:cNvSpPr>
              <a:spLocks noChangeArrowheads="1"/>
            </p:cNvSpPr>
            <p:nvPr/>
          </p:nvSpPr>
          <p:spPr bwMode="auto">
            <a:xfrm>
              <a:off x="567" y="2069"/>
              <a:ext cx="49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21" name="Rectangle 244"/>
            <p:cNvSpPr>
              <a:spLocks noChangeArrowheads="1"/>
            </p:cNvSpPr>
            <p:nvPr/>
          </p:nvSpPr>
          <p:spPr bwMode="auto">
            <a:xfrm>
              <a:off x="567" y="1888"/>
              <a:ext cx="499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0901" name="Group 245"/>
          <p:cNvGrpSpPr>
            <a:grpSpLocks/>
          </p:cNvGrpSpPr>
          <p:nvPr/>
        </p:nvGrpSpPr>
        <p:grpSpPr bwMode="auto">
          <a:xfrm>
            <a:off x="5219700" y="1989138"/>
            <a:ext cx="1263650" cy="1281112"/>
            <a:chOff x="587" y="1280"/>
            <a:chExt cx="796" cy="807"/>
          </a:xfrm>
        </p:grpSpPr>
        <p:sp>
          <p:nvSpPr>
            <p:cNvPr id="29818" name="Oval 246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19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  <p:grpSp>
        <p:nvGrpSpPr>
          <p:cNvPr id="70904" name="Group 248"/>
          <p:cNvGrpSpPr>
            <a:grpSpLocks/>
          </p:cNvGrpSpPr>
          <p:nvPr/>
        </p:nvGrpSpPr>
        <p:grpSpPr bwMode="auto">
          <a:xfrm>
            <a:off x="5653088" y="3429000"/>
            <a:ext cx="444500" cy="503238"/>
            <a:chOff x="657" y="3612"/>
            <a:chExt cx="280" cy="317"/>
          </a:xfrm>
        </p:grpSpPr>
        <p:sp>
          <p:nvSpPr>
            <p:cNvPr id="29813" name="Line 249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Line 250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15" name="Group 251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16" name="Oval 25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17" name="Text Box 25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</p:grpSp>
      <p:grpSp>
        <p:nvGrpSpPr>
          <p:cNvPr id="29726" name="Group 254"/>
          <p:cNvGrpSpPr>
            <a:grpSpLocks/>
          </p:cNvGrpSpPr>
          <p:nvPr/>
        </p:nvGrpSpPr>
        <p:grpSpPr bwMode="auto">
          <a:xfrm>
            <a:off x="6804025" y="3213100"/>
            <a:ext cx="1728788" cy="2447925"/>
            <a:chOff x="567" y="1888"/>
            <a:chExt cx="499" cy="1542"/>
          </a:xfrm>
        </p:grpSpPr>
        <p:sp>
          <p:nvSpPr>
            <p:cNvPr id="29811" name="Rectangle 255"/>
            <p:cNvSpPr>
              <a:spLocks noChangeArrowheads="1"/>
            </p:cNvSpPr>
            <p:nvPr/>
          </p:nvSpPr>
          <p:spPr bwMode="auto">
            <a:xfrm>
              <a:off x="567" y="2069"/>
              <a:ext cx="49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12" name="Rectangle 256"/>
            <p:cNvSpPr>
              <a:spLocks noChangeArrowheads="1"/>
            </p:cNvSpPr>
            <p:nvPr/>
          </p:nvSpPr>
          <p:spPr bwMode="auto">
            <a:xfrm>
              <a:off x="567" y="1888"/>
              <a:ext cx="499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0937" name="Group 281"/>
          <p:cNvGrpSpPr>
            <a:grpSpLocks/>
          </p:cNvGrpSpPr>
          <p:nvPr/>
        </p:nvGrpSpPr>
        <p:grpSpPr bwMode="auto">
          <a:xfrm>
            <a:off x="7310438" y="3429000"/>
            <a:ext cx="444500" cy="503238"/>
            <a:chOff x="657" y="3612"/>
            <a:chExt cx="280" cy="317"/>
          </a:xfrm>
        </p:grpSpPr>
        <p:sp>
          <p:nvSpPr>
            <p:cNvPr id="29806" name="Line 282"/>
            <p:cNvSpPr>
              <a:spLocks noChangeShapeType="1"/>
            </p:cNvSpPr>
            <p:nvPr/>
          </p:nvSpPr>
          <p:spPr bwMode="auto">
            <a:xfrm>
              <a:off x="839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Line 283"/>
            <p:cNvSpPr>
              <a:spLocks noChangeShapeType="1"/>
            </p:cNvSpPr>
            <p:nvPr/>
          </p:nvSpPr>
          <p:spPr bwMode="auto">
            <a:xfrm flipH="1">
              <a:off x="657" y="3748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08" name="Group 284"/>
            <p:cNvGrpSpPr>
              <a:grpSpLocks/>
            </p:cNvGrpSpPr>
            <p:nvPr/>
          </p:nvGrpSpPr>
          <p:grpSpPr bwMode="auto">
            <a:xfrm>
              <a:off x="657" y="3612"/>
              <a:ext cx="280" cy="253"/>
              <a:chOff x="4221" y="6997"/>
              <a:chExt cx="720" cy="720"/>
            </a:xfrm>
          </p:grpSpPr>
          <p:sp>
            <p:nvSpPr>
              <p:cNvPr id="29809" name="Oval 28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10" name="Text Box 28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</p:grpSp>
      <p:grpSp>
        <p:nvGrpSpPr>
          <p:cNvPr id="70943" name="Group 287"/>
          <p:cNvGrpSpPr>
            <a:grpSpLocks/>
          </p:cNvGrpSpPr>
          <p:nvPr/>
        </p:nvGrpSpPr>
        <p:grpSpPr bwMode="auto">
          <a:xfrm>
            <a:off x="6980238" y="1989138"/>
            <a:ext cx="1263650" cy="1281112"/>
            <a:chOff x="587" y="1280"/>
            <a:chExt cx="796" cy="807"/>
          </a:xfrm>
        </p:grpSpPr>
        <p:sp>
          <p:nvSpPr>
            <p:cNvPr id="29804" name="Oval 288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805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  <p:grpSp>
        <p:nvGrpSpPr>
          <p:cNvPr id="70982" name="Group 326"/>
          <p:cNvGrpSpPr>
            <a:grpSpLocks/>
          </p:cNvGrpSpPr>
          <p:nvPr/>
        </p:nvGrpSpPr>
        <p:grpSpPr bwMode="auto">
          <a:xfrm>
            <a:off x="6804025" y="3644900"/>
            <a:ext cx="1597025" cy="1957388"/>
            <a:chOff x="3424" y="3249"/>
            <a:chExt cx="1006" cy="1233"/>
          </a:xfrm>
        </p:grpSpPr>
        <p:sp>
          <p:nvSpPr>
            <p:cNvPr id="29775" name="Line 258"/>
            <p:cNvSpPr>
              <a:spLocks noChangeShapeType="1"/>
            </p:cNvSpPr>
            <p:nvPr/>
          </p:nvSpPr>
          <p:spPr bwMode="auto">
            <a:xfrm flipH="1">
              <a:off x="3554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259"/>
            <p:cNvSpPr>
              <a:spLocks noChangeShapeType="1"/>
            </p:cNvSpPr>
            <p:nvPr/>
          </p:nvSpPr>
          <p:spPr bwMode="auto">
            <a:xfrm>
              <a:off x="3833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77" name="Group 260"/>
            <p:cNvGrpSpPr>
              <a:grpSpLocks/>
            </p:cNvGrpSpPr>
            <p:nvPr/>
          </p:nvGrpSpPr>
          <p:grpSpPr bwMode="auto">
            <a:xfrm>
              <a:off x="3666" y="3521"/>
              <a:ext cx="280" cy="253"/>
              <a:chOff x="4221" y="6997"/>
              <a:chExt cx="720" cy="720"/>
            </a:xfrm>
          </p:grpSpPr>
          <p:sp>
            <p:nvSpPr>
              <p:cNvPr id="29802" name="Oval 26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03" name="Text Box 26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*</a:t>
                </a:r>
                <a:endParaRPr lang="es-AR" altLang="en-US" sz="1800"/>
              </a:p>
            </p:txBody>
          </p:sp>
        </p:grpSp>
        <p:grpSp>
          <p:nvGrpSpPr>
            <p:cNvPr id="29778" name="Group 263"/>
            <p:cNvGrpSpPr>
              <a:grpSpLocks/>
            </p:cNvGrpSpPr>
            <p:nvPr/>
          </p:nvGrpSpPr>
          <p:grpSpPr bwMode="auto">
            <a:xfrm>
              <a:off x="3645" y="3884"/>
              <a:ext cx="720" cy="598"/>
              <a:chOff x="4241" y="3585"/>
              <a:chExt cx="720" cy="598"/>
            </a:xfrm>
          </p:grpSpPr>
          <p:sp>
            <p:nvSpPr>
              <p:cNvPr id="29791" name="Line 264"/>
              <p:cNvSpPr>
                <a:spLocks noChangeShapeType="1"/>
              </p:cNvSpPr>
              <p:nvPr/>
            </p:nvSpPr>
            <p:spPr bwMode="auto">
              <a:xfrm flipH="1">
                <a:off x="4325" y="3795"/>
                <a:ext cx="21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92" name="Group 265"/>
              <p:cNvGrpSpPr>
                <a:grpSpLocks/>
              </p:cNvGrpSpPr>
              <p:nvPr/>
            </p:nvGrpSpPr>
            <p:grpSpPr bwMode="auto">
              <a:xfrm>
                <a:off x="4241" y="3929"/>
                <a:ext cx="280" cy="254"/>
                <a:chOff x="4221" y="6997"/>
                <a:chExt cx="720" cy="720"/>
              </a:xfrm>
            </p:grpSpPr>
            <p:sp>
              <p:nvSpPr>
                <p:cNvPr id="29800" name="Oval 266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801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b</a:t>
                  </a:r>
                  <a:endParaRPr lang="es-AR" altLang="en-US" sz="1800"/>
                </a:p>
              </p:txBody>
            </p:sp>
          </p:grpSp>
          <p:sp>
            <p:nvSpPr>
              <p:cNvPr id="29793" name="Line 268"/>
              <p:cNvSpPr>
                <a:spLocks noChangeShapeType="1"/>
              </p:cNvSpPr>
              <p:nvPr/>
            </p:nvSpPr>
            <p:spPr bwMode="auto">
              <a:xfrm>
                <a:off x="4641" y="3766"/>
                <a:ext cx="194" cy="2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94" name="Group 269"/>
              <p:cNvGrpSpPr>
                <a:grpSpLocks/>
              </p:cNvGrpSpPr>
              <p:nvPr/>
            </p:nvGrpSpPr>
            <p:grpSpPr bwMode="auto">
              <a:xfrm>
                <a:off x="4462" y="3585"/>
                <a:ext cx="280" cy="253"/>
                <a:chOff x="4221" y="6997"/>
                <a:chExt cx="720" cy="720"/>
              </a:xfrm>
            </p:grpSpPr>
            <p:sp>
              <p:nvSpPr>
                <p:cNvPr id="29798" name="Oval 270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99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+</a:t>
                  </a:r>
                  <a:endParaRPr lang="es-AR" altLang="en-US" sz="1800"/>
                </a:p>
              </p:txBody>
            </p:sp>
          </p:grpSp>
          <p:grpSp>
            <p:nvGrpSpPr>
              <p:cNvPr id="29795" name="Group 272"/>
              <p:cNvGrpSpPr>
                <a:grpSpLocks/>
              </p:cNvGrpSpPr>
              <p:nvPr/>
            </p:nvGrpSpPr>
            <p:grpSpPr bwMode="auto">
              <a:xfrm>
                <a:off x="4681" y="3922"/>
                <a:ext cx="280" cy="253"/>
                <a:chOff x="4221" y="6997"/>
                <a:chExt cx="720" cy="720"/>
              </a:xfrm>
            </p:grpSpPr>
            <p:sp>
              <p:nvSpPr>
                <p:cNvPr id="29796" name="Oval 273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97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c</a:t>
                  </a:r>
                  <a:endParaRPr lang="es-AR" altLang="en-US" sz="1800"/>
                </a:p>
              </p:txBody>
            </p:sp>
          </p:grpSp>
        </p:grpSp>
        <p:grpSp>
          <p:nvGrpSpPr>
            <p:cNvPr id="29779" name="Group 278"/>
            <p:cNvGrpSpPr>
              <a:grpSpLocks/>
            </p:cNvGrpSpPr>
            <p:nvPr/>
          </p:nvGrpSpPr>
          <p:grpSpPr bwMode="auto">
            <a:xfrm>
              <a:off x="3424" y="3884"/>
              <a:ext cx="280" cy="253"/>
              <a:chOff x="4221" y="6997"/>
              <a:chExt cx="720" cy="720"/>
            </a:xfrm>
          </p:grpSpPr>
          <p:sp>
            <p:nvSpPr>
              <p:cNvPr id="29789" name="Oval 27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90" name="Text Box 28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9780" name="Group 317"/>
            <p:cNvGrpSpPr>
              <a:grpSpLocks/>
            </p:cNvGrpSpPr>
            <p:nvPr/>
          </p:nvGrpSpPr>
          <p:grpSpPr bwMode="auto">
            <a:xfrm>
              <a:off x="4150" y="3521"/>
              <a:ext cx="280" cy="253"/>
              <a:chOff x="4221" y="6997"/>
              <a:chExt cx="720" cy="720"/>
            </a:xfrm>
          </p:grpSpPr>
          <p:sp>
            <p:nvSpPr>
              <p:cNvPr id="29787" name="Oval 3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88" name="Text Box 3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29781" name="Group 320"/>
            <p:cNvGrpSpPr>
              <a:grpSpLocks/>
            </p:cNvGrpSpPr>
            <p:nvPr/>
          </p:nvGrpSpPr>
          <p:grpSpPr bwMode="auto">
            <a:xfrm>
              <a:off x="3923" y="3249"/>
              <a:ext cx="280" cy="317"/>
              <a:chOff x="657" y="3612"/>
              <a:chExt cx="280" cy="317"/>
            </a:xfrm>
          </p:grpSpPr>
          <p:sp>
            <p:nvSpPr>
              <p:cNvPr id="29782" name="Line 321"/>
              <p:cNvSpPr>
                <a:spLocks noChangeShapeType="1"/>
              </p:cNvSpPr>
              <p:nvPr/>
            </p:nvSpPr>
            <p:spPr bwMode="auto">
              <a:xfrm>
                <a:off x="839" y="3748"/>
                <a:ext cx="9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3" name="Line 322"/>
              <p:cNvSpPr>
                <a:spLocks noChangeShapeType="1"/>
              </p:cNvSpPr>
              <p:nvPr/>
            </p:nvSpPr>
            <p:spPr bwMode="auto">
              <a:xfrm flipH="1">
                <a:off x="657" y="3748"/>
                <a:ext cx="9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84" name="Group 323"/>
              <p:cNvGrpSpPr>
                <a:grpSpLocks/>
              </p:cNvGrpSpPr>
              <p:nvPr/>
            </p:nvGrpSpPr>
            <p:grpSpPr bwMode="auto">
              <a:xfrm>
                <a:off x="657" y="3612"/>
                <a:ext cx="280" cy="253"/>
                <a:chOff x="4221" y="6997"/>
                <a:chExt cx="720" cy="720"/>
              </a:xfrm>
            </p:grpSpPr>
            <p:sp>
              <p:nvSpPr>
                <p:cNvPr id="29785" name="Oval 324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86" name="Text Box 325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/</a:t>
                  </a:r>
                  <a:endParaRPr lang="es-AR" altLang="en-US" sz="1800"/>
                </a:p>
              </p:txBody>
            </p:sp>
          </p:grpSp>
        </p:grpSp>
      </p:grpSp>
      <p:grpSp>
        <p:nvGrpSpPr>
          <p:cNvPr id="70984" name="Group 328"/>
          <p:cNvGrpSpPr>
            <a:grpSpLocks/>
          </p:cNvGrpSpPr>
          <p:nvPr/>
        </p:nvGrpSpPr>
        <p:grpSpPr bwMode="auto">
          <a:xfrm>
            <a:off x="5219700" y="4076700"/>
            <a:ext cx="1493838" cy="1525588"/>
            <a:chOff x="2835" y="3521"/>
            <a:chExt cx="941" cy="961"/>
          </a:xfrm>
        </p:grpSpPr>
        <p:sp>
          <p:nvSpPr>
            <p:cNvPr id="29755" name="Line 329"/>
            <p:cNvSpPr>
              <a:spLocks noChangeShapeType="1"/>
            </p:cNvSpPr>
            <p:nvPr/>
          </p:nvSpPr>
          <p:spPr bwMode="auto">
            <a:xfrm flipH="1">
              <a:off x="2965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330"/>
            <p:cNvSpPr>
              <a:spLocks noChangeShapeType="1"/>
            </p:cNvSpPr>
            <p:nvPr/>
          </p:nvSpPr>
          <p:spPr bwMode="auto">
            <a:xfrm>
              <a:off x="3244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57" name="Group 331"/>
            <p:cNvGrpSpPr>
              <a:grpSpLocks/>
            </p:cNvGrpSpPr>
            <p:nvPr/>
          </p:nvGrpSpPr>
          <p:grpSpPr bwMode="auto">
            <a:xfrm>
              <a:off x="3077" y="3521"/>
              <a:ext cx="280" cy="253"/>
              <a:chOff x="4221" y="6997"/>
              <a:chExt cx="720" cy="720"/>
            </a:xfrm>
          </p:grpSpPr>
          <p:sp>
            <p:nvSpPr>
              <p:cNvPr id="29773" name="Oval 3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74" name="Text Box 3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*</a:t>
                </a:r>
                <a:endParaRPr lang="es-AR" altLang="en-US" sz="1800"/>
              </a:p>
            </p:txBody>
          </p:sp>
        </p:grpSp>
        <p:grpSp>
          <p:nvGrpSpPr>
            <p:cNvPr id="29758" name="Group 334"/>
            <p:cNvGrpSpPr>
              <a:grpSpLocks/>
            </p:cNvGrpSpPr>
            <p:nvPr/>
          </p:nvGrpSpPr>
          <p:grpSpPr bwMode="auto">
            <a:xfrm>
              <a:off x="3056" y="3884"/>
              <a:ext cx="720" cy="598"/>
              <a:chOff x="4241" y="3585"/>
              <a:chExt cx="720" cy="598"/>
            </a:xfrm>
          </p:grpSpPr>
          <p:sp>
            <p:nvSpPr>
              <p:cNvPr id="29762" name="Line 335"/>
              <p:cNvSpPr>
                <a:spLocks noChangeShapeType="1"/>
              </p:cNvSpPr>
              <p:nvPr/>
            </p:nvSpPr>
            <p:spPr bwMode="auto">
              <a:xfrm flipH="1">
                <a:off x="4325" y="3795"/>
                <a:ext cx="21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63" name="Group 336"/>
              <p:cNvGrpSpPr>
                <a:grpSpLocks/>
              </p:cNvGrpSpPr>
              <p:nvPr/>
            </p:nvGrpSpPr>
            <p:grpSpPr bwMode="auto">
              <a:xfrm>
                <a:off x="4241" y="3929"/>
                <a:ext cx="280" cy="254"/>
                <a:chOff x="4221" y="6997"/>
                <a:chExt cx="720" cy="720"/>
              </a:xfrm>
            </p:grpSpPr>
            <p:sp>
              <p:nvSpPr>
                <p:cNvPr id="29771" name="Oval 337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72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b</a:t>
                  </a:r>
                  <a:endParaRPr lang="es-AR" altLang="en-US" sz="1800"/>
                </a:p>
              </p:txBody>
            </p:sp>
          </p:grpSp>
          <p:sp>
            <p:nvSpPr>
              <p:cNvPr id="29764" name="Line 339"/>
              <p:cNvSpPr>
                <a:spLocks noChangeShapeType="1"/>
              </p:cNvSpPr>
              <p:nvPr/>
            </p:nvSpPr>
            <p:spPr bwMode="auto">
              <a:xfrm>
                <a:off x="4641" y="3766"/>
                <a:ext cx="194" cy="2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65" name="Group 340"/>
              <p:cNvGrpSpPr>
                <a:grpSpLocks/>
              </p:cNvGrpSpPr>
              <p:nvPr/>
            </p:nvGrpSpPr>
            <p:grpSpPr bwMode="auto">
              <a:xfrm>
                <a:off x="4462" y="3585"/>
                <a:ext cx="280" cy="253"/>
                <a:chOff x="4221" y="6997"/>
                <a:chExt cx="720" cy="720"/>
              </a:xfrm>
            </p:grpSpPr>
            <p:sp>
              <p:nvSpPr>
                <p:cNvPr id="29769" name="Oval 341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70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+</a:t>
                  </a:r>
                  <a:endParaRPr lang="es-AR" altLang="en-US" sz="1800"/>
                </a:p>
              </p:txBody>
            </p:sp>
          </p:grpSp>
          <p:grpSp>
            <p:nvGrpSpPr>
              <p:cNvPr id="29766" name="Group 343"/>
              <p:cNvGrpSpPr>
                <a:grpSpLocks/>
              </p:cNvGrpSpPr>
              <p:nvPr/>
            </p:nvGrpSpPr>
            <p:grpSpPr bwMode="auto">
              <a:xfrm>
                <a:off x="4681" y="3922"/>
                <a:ext cx="280" cy="253"/>
                <a:chOff x="4221" y="6997"/>
                <a:chExt cx="720" cy="720"/>
              </a:xfrm>
            </p:grpSpPr>
            <p:sp>
              <p:nvSpPr>
                <p:cNvPr id="29767" name="Oval 344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68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c</a:t>
                  </a:r>
                  <a:endParaRPr lang="es-AR" altLang="en-US" sz="1800"/>
                </a:p>
              </p:txBody>
            </p:sp>
          </p:grpSp>
        </p:grpSp>
        <p:grpSp>
          <p:nvGrpSpPr>
            <p:cNvPr id="29759" name="Group 346"/>
            <p:cNvGrpSpPr>
              <a:grpSpLocks/>
            </p:cNvGrpSpPr>
            <p:nvPr/>
          </p:nvGrpSpPr>
          <p:grpSpPr bwMode="auto">
            <a:xfrm>
              <a:off x="2835" y="3884"/>
              <a:ext cx="280" cy="253"/>
              <a:chOff x="4221" y="6997"/>
              <a:chExt cx="720" cy="720"/>
            </a:xfrm>
          </p:grpSpPr>
          <p:sp>
            <p:nvSpPr>
              <p:cNvPr id="29760" name="Oval 347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61" name="Text Box 348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71005" name="Group 349"/>
          <p:cNvGrpSpPr>
            <a:grpSpLocks/>
          </p:cNvGrpSpPr>
          <p:nvPr/>
        </p:nvGrpSpPr>
        <p:grpSpPr bwMode="auto">
          <a:xfrm>
            <a:off x="6804025" y="4076700"/>
            <a:ext cx="1493838" cy="1525588"/>
            <a:chOff x="2835" y="3521"/>
            <a:chExt cx="941" cy="961"/>
          </a:xfrm>
        </p:grpSpPr>
        <p:sp>
          <p:nvSpPr>
            <p:cNvPr id="29735" name="Line 350"/>
            <p:cNvSpPr>
              <a:spLocks noChangeShapeType="1"/>
            </p:cNvSpPr>
            <p:nvPr/>
          </p:nvSpPr>
          <p:spPr bwMode="auto">
            <a:xfrm flipH="1">
              <a:off x="2965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51"/>
            <p:cNvSpPr>
              <a:spLocks noChangeShapeType="1"/>
            </p:cNvSpPr>
            <p:nvPr/>
          </p:nvSpPr>
          <p:spPr bwMode="auto">
            <a:xfrm>
              <a:off x="3244" y="3711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37" name="Group 352"/>
            <p:cNvGrpSpPr>
              <a:grpSpLocks/>
            </p:cNvGrpSpPr>
            <p:nvPr/>
          </p:nvGrpSpPr>
          <p:grpSpPr bwMode="auto">
            <a:xfrm>
              <a:off x="3077" y="3521"/>
              <a:ext cx="280" cy="253"/>
              <a:chOff x="4221" y="6997"/>
              <a:chExt cx="720" cy="720"/>
            </a:xfrm>
          </p:grpSpPr>
          <p:sp>
            <p:nvSpPr>
              <p:cNvPr id="29753" name="Oval 353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54" name="Text Box 354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*</a:t>
                </a:r>
                <a:endParaRPr lang="es-AR" altLang="en-US" sz="1800"/>
              </a:p>
            </p:txBody>
          </p:sp>
        </p:grpSp>
        <p:grpSp>
          <p:nvGrpSpPr>
            <p:cNvPr id="29738" name="Group 355"/>
            <p:cNvGrpSpPr>
              <a:grpSpLocks/>
            </p:cNvGrpSpPr>
            <p:nvPr/>
          </p:nvGrpSpPr>
          <p:grpSpPr bwMode="auto">
            <a:xfrm>
              <a:off x="3056" y="3884"/>
              <a:ext cx="720" cy="598"/>
              <a:chOff x="4241" y="3585"/>
              <a:chExt cx="720" cy="598"/>
            </a:xfrm>
          </p:grpSpPr>
          <p:sp>
            <p:nvSpPr>
              <p:cNvPr id="29742" name="Line 356"/>
              <p:cNvSpPr>
                <a:spLocks noChangeShapeType="1"/>
              </p:cNvSpPr>
              <p:nvPr/>
            </p:nvSpPr>
            <p:spPr bwMode="auto">
              <a:xfrm flipH="1">
                <a:off x="4325" y="3795"/>
                <a:ext cx="21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43" name="Group 357"/>
              <p:cNvGrpSpPr>
                <a:grpSpLocks/>
              </p:cNvGrpSpPr>
              <p:nvPr/>
            </p:nvGrpSpPr>
            <p:grpSpPr bwMode="auto">
              <a:xfrm>
                <a:off x="4241" y="3929"/>
                <a:ext cx="280" cy="254"/>
                <a:chOff x="4221" y="6997"/>
                <a:chExt cx="720" cy="720"/>
              </a:xfrm>
            </p:grpSpPr>
            <p:sp>
              <p:nvSpPr>
                <p:cNvPr id="29751" name="Oval 358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52" name="Text Box 359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b</a:t>
                  </a:r>
                  <a:endParaRPr lang="es-AR" altLang="en-US" sz="1800"/>
                </a:p>
              </p:txBody>
            </p:sp>
          </p:grpSp>
          <p:sp>
            <p:nvSpPr>
              <p:cNvPr id="29744" name="Line 360"/>
              <p:cNvSpPr>
                <a:spLocks noChangeShapeType="1"/>
              </p:cNvSpPr>
              <p:nvPr/>
            </p:nvSpPr>
            <p:spPr bwMode="auto">
              <a:xfrm>
                <a:off x="4641" y="3766"/>
                <a:ext cx="194" cy="2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45" name="Group 361"/>
              <p:cNvGrpSpPr>
                <a:grpSpLocks/>
              </p:cNvGrpSpPr>
              <p:nvPr/>
            </p:nvGrpSpPr>
            <p:grpSpPr bwMode="auto">
              <a:xfrm>
                <a:off x="4462" y="3585"/>
                <a:ext cx="280" cy="253"/>
                <a:chOff x="4221" y="6997"/>
                <a:chExt cx="720" cy="720"/>
              </a:xfrm>
            </p:grpSpPr>
            <p:sp>
              <p:nvSpPr>
                <p:cNvPr id="29749" name="Oval 362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50" name="Text Box 363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+</a:t>
                  </a:r>
                  <a:endParaRPr lang="es-AR" altLang="en-US" sz="1800"/>
                </a:p>
              </p:txBody>
            </p:sp>
          </p:grpSp>
          <p:grpSp>
            <p:nvGrpSpPr>
              <p:cNvPr id="29746" name="Group 364"/>
              <p:cNvGrpSpPr>
                <a:grpSpLocks/>
              </p:cNvGrpSpPr>
              <p:nvPr/>
            </p:nvGrpSpPr>
            <p:grpSpPr bwMode="auto">
              <a:xfrm>
                <a:off x="4681" y="3922"/>
                <a:ext cx="280" cy="253"/>
                <a:chOff x="4221" y="6997"/>
                <a:chExt cx="720" cy="720"/>
              </a:xfrm>
            </p:grpSpPr>
            <p:sp>
              <p:nvSpPr>
                <p:cNvPr id="29747" name="Oval 365"/>
                <p:cNvSpPr>
                  <a:spLocks noChangeArrowheads="1"/>
                </p:cNvSpPr>
                <p:nvPr/>
              </p:nvSpPr>
              <p:spPr bwMode="auto">
                <a:xfrm>
                  <a:off x="4221" y="6997"/>
                  <a:ext cx="72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48" name="Text Box 366"/>
                <p:cNvSpPr txBox="1">
                  <a:spLocks noChangeArrowheads="1"/>
                </p:cNvSpPr>
                <p:nvPr/>
              </p:nvSpPr>
              <p:spPr bwMode="auto">
                <a:xfrm>
                  <a:off x="4317" y="706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c</a:t>
                  </a:r>
                  <a:endParaRPr lang="es-AR" altLang="en-US" sz="1800"/>
                </a:p>
              </p:txBody>
            </p:sp>
          </p:grpSp>
        </p:grpSp>
        <p:grpSp>
          <p:nvGrpSpPr>
            <p:cNvPr id="29739" name="Group 367"/>
            <p:cNvGrpSpPr>
              <a:grpSpLocks/>
            </p:cNvGrpSpPr>
            <p:nvPr/>
          </p:nvGrpSpPr>
          <p:grpSpPr bwMode="auto">
            <a:xfrm>
              <a:off x="2835" y="3884"/>
              <a:ext cx="280" cy="253"/>
              <a:chOff x="4221" y="6997"/>
              <a:chExt cx="720" cy="720"/>
            </a:xfrm>
          </p:grpSpPr>
          <p:sp>
            <p:nvSpPr>
              <p:cNvPr id="29740" name="Oval 36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41" name="Text Box 36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</p:grpSp>
      <p:grpSp>
        <p:nvGrpSpPr>
          <p:cNvPr id="71026" name="Group 370"/>
          <p:cNvGrpSpPr>
            <a:grpSpLocks/>
          </p:cNvGrpSpPr>
          <p:nvPr/>
        </p:nvGrpSpPr>
        <p:grpSpPr bwMode="auto">
          <a:xfrm>
            <a:off x="8101013" y="1989138"/>
            <a:ext cx="1263650" cy="1281112"/>
            <a:chOff x="587" y="1280"/>
            <a:chExt cx="796" cy="807"/>
          </a:xfrm>
        </p:grpSpPr>
        <p:sp>
          <p:nvSpPr>
            <p:cNvPr id="29733" name="Oval 371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34" name="14 CuadroTexto"/>
            <p:cNvSpPr txBox="1">
              <a:spLocks noChangeArrowheads="1"/>
            </p:cNvSpPr>
            <p:nvPr/>
          </p:nvSpPr>
          <p:spPr bwMode="auto">
            <a:xfrm>
              <a:off x="587" y="128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Caracter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leído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 idx="4294967295"/>
          </p:nvPr>
        </p:nvSpPr>
        <p:spPr>
          <a:xfrm>
            <a:off x="107950" y="333375"/>
            <a:ext cx="8229600" cy="1371600"/>
          </a:xfrm>
        </p:spPr>
        <p:txBody>
          <a:bodyPr/>
          <a:lstStyle/>
          <a:p>
            <a:pPr eaLnBrk="1" hangingPunct="1"/>
            <a:r>
              <a:rPr lang="es-ES" altLang="en-US" sz="4000" smtClean="0"/>
              <a:t>TAD AB(ITEM) </a:t>
            </a:r>
            <a:br>
              <a:rPr lang="es-ES" altLang="en-US" sz="4000" smtClean="0"/>
            </a:br>
            <a:r>
              <a:rPr lang="es-ES" altLang="en-US" sz="4000" smtClean="0"/>
              <a:t>Aplicación Árbol de Expresión</a:t>
            </a:r>
          </a:p>
        </p:txBody>
      </p:sp>
      <p:grpSp>
        <p:nvGrpSpPr>
          <p:cNvPr id="73996" name="Group 268"/>
          <p:cNvGrpSpPr>
            <a:grpSpLocks/>
          </p:cNvGrpSpPr>
          <p:nvPr/>
        </p:nvGrpSpPr>
        <p:grpSpPr bwMode="auto">
          <a:xfrm>
            <a:off x="323850" y="3500438"/>
            <a:ext cx="2592388" cy="2808287"/>
            <a:chOff x="3943" y="2478"/>
            <a:chExt cx="1195" cy="1179"/>
          </a:xfrm>
        </p:grpSpPr>
        <p:sp>
          <p:nvSpPr>
            <p:cNvPr id="30731" name="Line 269"/>
            <p:cNvSpPr>
              <a:spLocks noChangeShapeType="1"/>
            </p:cNvSpPr>
            <p:nvPr/>
          </p:nvSpPr>
          <p:spPr bwMode="auto">
            <a:xfrm flipH="1">
              <a:off x="4013" y="2867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270"/>
            <p:cNvSpPr>
              <a:spLocks noChangeShapeType="1"/>
            </p:cNvSpPr>
            <p:nvPr/>
          </p:nvSpPr>
          <p:spPr bwMode="auto">
            <a:xfrm flipH="1">
              <a:off x="4149" y="3277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271"/>
            <p:cNvSpPr>
              <a:spLocks noChangeShapeType="1"/>
            </p:cNvSpPr>
            <p:nvPr/>
          </p:nvSpPr>
          <p:spPr bwMode="auto">
            <a:xfrm>
              <a:off x="4292" y="2867"/>
              <a:ext cx="21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272"/>
            <p:cNvSpPr>
              <a:spLocks noChangeShapeType="1"/>
            </p:cNvSpPr>
            <p:nvPr/>
          </p:nvSpPr>
          <p:spPr bwMode="auto">
            <a:xfrm flipH="1">
              <a:off x="4360" y="2614"/>
              <a:ext cx="265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5" name="Group 273"/>
            <p:cNvGrpSpPr>
              <a:grpSpLocks/>
            </p:cNvGrpSpPr>
            <p:nvPr/>
          </p:nvGrpSpPr>
          <p:grpSpPr bwMode="auto">
            <a:xfrm>
              <a:off x="4125" y="2677"/>
              <a:ext cx="280" cy="253"/>
              <a:chOff x="4221" y="6997"/>
              <a:chExt cx="720" cy="720"/>
            </a:xfrm>
          </p:grpSpPr>
          <p:sp>
            <p:nvSpPr>
              <p:cNvPr id="30756" name="Oval 27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57" name="Text Box 27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*</a:t>
                </a:r>
                <a:endParaRPr lang="es-AR" altLang="en-US" sz="1800"/>
              </a:p>
            </p:txBody>
          </p:sp>
        </p:grpSp>
        <p:grpSp>
          <p:nvGrpSpPr>
            <p:cNvPr id="30736" name="Group 276"/>
            <p:cNvGrpSpPr>
              <a:grpSpLocks/>
            </p:cNvGrpSpPr>
            <p:nvPr/>
          </p:nvGrpSpPr>
          <p:grpSpPr bwMode="auto">
            <a:xfrm>
              <a:off x="3943" y="3057"/>
              <a:ext cx="280" cy="253"/>
              <a:chOff x="4221" y="6997"/>
              <a:chExt cx="720" cy="720"/>
            </a:xfrm>
          </p:grpSpPr>
          <p:sp>
            <p:nvSpPr>
              <p:cNvPr id="30754" name="Oval 277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55" name="Text Box 278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30737" name="Group 279"/>
            <p:cNvGrpSpPr>
              <a:grpSpLocks/>
            </p:cNvGrpSpPr>
            <p:nvPr/>
          </p:nvGrpSpPr>
          <p:grpSpPr bwMode="auto">
            <a:xfrm>
              <a:off x="4079" y="3403"/>
              <a:ext cx="280" cy="254"/>
              <a:chOff x="4221" y="6997"/>
              <a:chExt cx="720" cy="720"/>
            </a:xfrm>
          </p:grpSpPr>
          <p:sp>
            <p:nvSpPr>
              <p:cNvPr id="30752" name="Oval 280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53" name="Text Box 281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sp>
          <p:nvSpPr>
            <p:cNvPr id="30738" name="Line 282"/>
            <p:cNvSpPr>
              <a:spLocks noChangeShapeType="1"/>
            </p:cNvSpPr>
            <p:nvPr/>
          </p:nvSpPr>
          <p:spPr bwMode="auto">
            <a:xfrm>
              <a:off x="4465" y="3248"/>
              <a:ext cx="194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283"/>
            <p:cNvSpPr>
              <a:spLocks noChangeShapeType="1"/>
            </p:cNvSpPr>
            <p:nvPr/>
          </p:nvSpPr>
          <p:spPr bwMode="auto">
            <a:xfrm>
              <a:off x="4542" y="2523"/>
              <a:ext cx="363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0" name="Group 284"/>
            <p:cNvGrpSpPr>
              <a:grpSpLocks/>
            </p:cNvGrpSpPr>
            <p:nvPr/>
          </p:nvGrpSpPr>
          <p:grpSpPr bwMode="auto">
            <a:xfrm>
              <a:off x="4286" y="3067"/>
              <a:ext cx="280" cy="253"/>
              <a:chOff x="4221" y="6997"/>
              <a:chExt cx="720" cy="720"/>
            </a:xfrm>
          </p:grpSpPr>
          <p:sp>
            <p:nvSpPr>
              <p:cNvPr id="30750" name="Oval 28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51" name="Text Box 28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+</a:t>
                </a:r>
                <a:endParaRPr lang="es-AR" altLang="en-US" sz="1800"/>
              </a:p>
            </p:txBody>
          </p:sp>
        </p:grpSp>
        <p:grpSp>
          <p:nvGrpSpPr>
            <p:cNvPr id="30741" name="Group 287"/>
            <p:cNvGrpSpPr>
              <a:grpSpLocks/>
            </p:cNvGrpSpPr>
            <p:nvPr/>
          </p:nvGrpSpPr>
          <p:grpSpPr bwMode="auto">
            <a:xfrm>
              <a:off x="4505" y="3404"/>
              <a:ext cx="280" cy="253"/>
              <a:chOff x="4221" y="6997"/>
              <a:chExt cx="720" cy="720"/>
            </a:xfrm>
          </p:grpSpPr>
          <p:sp>
            <p:nvSpPr>
              <p:cNvPr id="30748" name="Oval 28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49" name="Text Box 28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  <p:grpSp>
          <p:nvGrpSpPr>
            <p:cNvPr id="30742" name="Group 290"/>
            <p:cNvGrpSpPr>
              <a:grpSpLocks/>
            </p:cNvGrpSpPr>
            <p:nvPr/>
          </p:nvGrpSpPr>
          <p:grpSpPr bwMode="auto">
            <a:xfrm>
              <a:off x="4494" y="2478"/>
              <a:ext cx="279" cy="253"/>
              <a:chOff x="4221" y="6997"/>
              <a:chExt cx="720" cy="720"/>
            </a:xfrm>
          </p:grpSpPr>
          <p:sp>
            <p:nvSpPr>
              <p:cNvPr id="30746" name="Oval 29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47" name="Text Box 29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/</a:t>
                </a:r>
                <a:endParaRPr lang="es-AR" altLang="en-US" sz="1800"/>
              </a:p>
            </p:txBody>
          </p:sp>
        </p:grpSp>
        <p:grpSp>
          <p:nvGrpSpPr>
            <p:cNvPr id="30743" name="Group 293"/>
            <p:cNvGrpSpPr>
              <a:grpSpLocks/>
            </p:cNvGrpSpPr>
            <p:nvPr/>
          </p:nvGrpSpPr>
          <p:grpSpPr bwMode="auto">
            <a:xfrm>
              <a:off x="4859" y="2705"/>
              <a:ext cx="279" cy="253"/>
              <a:chOff x="4221" y="6997"/>
              <a:chExt cx="720" cy="720"/>
            </a:xfrm>
          </p:grpSpPr>
          <p:sp>
            <p:nvSpPr>
              <p:cNvPr id="30744" name="Oval 29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45" name="Text Box 29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</p:grpSp>
      <p:sp>
        <p:nvSpPr>
          <p:cNvPr id="74024" name="Rectangle 296"/>
          <p:cNvSpPr>
            <a:spLocks noChangeArrowheads="1"/>
          </p:cNvSpPr>
          <p:nvPr/>
        </p:nvSpPr>
        <p:spPr bwMode="auto">
          <a:xfrm>
            <a:off x="684213" y="2219325"/>
            <a:ext cx="27479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/>
              <a:t> a b c + * d / =</a:t>
            </a:r>
          </a:p>
        </p:txBody>
      </p:sp>
      <p:pic>
        <p:nvPicPr>
          <p:cNvPr id="74026" name="Picture 298" descr="aten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916113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027" name="Rectangle 299"/>
          <p:cNvSpPr>
            <a:spLocks noChangeArrowheads="1"/>
          </p:cNvSpPr>
          <p:nvPr/>
        </p:nvSpPr>
        <p:spPr bwMode="auto">
          <a:xfrm>
            <a:off x="3184525" y="3860800"/>
            <a:ext cx="5707063" cy="2808288"/>
          </a:xfrm>
          <a:prstGeom prst="rect">
            <a:avLst/>
          </a:prstGeom>
          <a:noFill/>
          <a:ln w="9525">
            <a:solidFill>
              <a:srgbClr val="38B03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38B038"/>
                </a:solidFill>
                <a:latin typeface="Consolas" panose="020B0609020204030204" pitchFamily="49" charset="0"/>
              </a:rPr>
              <a:t>#include “AB.h”</a:t>
            </a:r>
            <a:endParaRPr lang="es-ES" altLang="en-US" sz="2000" b="1">
              <a:solidFill>
                <a:srgbClr val="38B038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000">
                <a:latin typeface="Consolas" panose="020B0609020204030204" pitchFamily="49" charset="0"/>
              </a:rPr>
              <a:t>typedef </a:t>
            </a:r>
            <a:r>
              <a:rPr lang="es-ES" altLang="en-US" sz="2000" b="1">
                <a:solidFill>
                  <a:srgbClr val="38B038"/>
                </a:solidFill>
                <a:latin typeface="Consolas" panose="020B0609020204030204" pitchFamily="49" charset="0"/>
              </a:rPr>
              <a:t>AB</a:t>
            </a:r>
            <a:r>
              <a:rPr lang="es-ES" altLang="en-US" sz="2000">
                <a:latin typeface="Consolas" panose="020B0609020204030204" pitchFamily="49" charset="0"/>
              </a:rPr>
              <a:t> item;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000">
                <a:latin typeface="Consolas" panose="020B0609020204030204" pitchFamily="49" charset="0"/>
              </a:rPr>
              <a:t>const </a:t>
            </a:r>
            <a:r>
              <a:rPr lang="es-ES" altLang="en-US" sz="2000" b="1">
                <a:solidFill>
                  <a:srgbClr val="38B038"/>
                </a:solidFill>
                <a:latin typeface="Consolas" panose="020B0609020204030204" pitchFamily="49" charset="0"/>
              </a:rPr>
              <a:t>AB</a:t>
            </a:r>
            <a:r>
              <a:rPr lang="es-ES" altLang="en-US" sz="2000">
                <a:latin typeface="Consolas" panose="020B0609020204030204" pitchFamily="49" charset="0"/>
              </a:rPr>
              <a:t> indefinido= </a:t>
            </a:r>
            <a:r>
              <a:rPr lang="es-ES" altLang="en-US" sz="2000" b="1">
                <a:solidFill>
                  <a:srgbClr val="38B038"/>
                </a:solidFill>
                <a:latin typeface="Consolas" panose="020B0609020204030204" pitchFamily="49" charset="0"/>
              </a:rPr>
              <a:t>NULL</a:t>
            </a:r>
            <a:r>
              <a:rPr lang="es-ES" altLang="en-US" sz="20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000">
                <a:latin typeface="Consolas" panose="020B0609020204030204" pitchFamily="49" charset="0"/>
              </a:rPr>
              <a:t>struct nodo {	   item dato;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000">
                <a:latin typeface="Consolas" panose="020B0609020204030204" pitchFamily="49" charset="0"/>
              </a:rPr>
              <a:t>			   struct nodo* sig;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00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nsolas" panose="020B0609020204030204" pitchFamily="49" charset="0"/>
              </a:rPr>
              <a:t>typedef struct { struct nodo *cabecera;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nsolas" panose="020B0609020204030204" pitchFamily="49" charset="0"/>
              </a:rPr>
              <a:t>			    int altura;} Pila;</a:t>
            </a:r>
          </a:p>
        </p:txBody>
      </p:sp>
      <p:sp>
        <p:nvSpPr>
          <p:cNvPr id="74028" name="Text Box 300"/>
          <p:cNvSpPr txBox="1">
            <a:spLocks noChangeArrowheads="1"/>
          </p:cNvSpPr>
          <p:nvPr/>
        </p:nvSpPr>
        <p:spPr bwMode="auto">
          <a:xfrm>
            <a:off x="4572000" y="3284538"/>
            <a:ext cx="4321175" cy="376237"/>
          </a:xfrm>
          <a:prstGeom prst="rect">
            <a:avLst/>
          </a:prstGeom>
          <a:solidFill>
            <a:srgbClr val="38B038">
              <a:alpha val="30196"/>
            </a:srgbClr>
          </a:solidFill>
          <a:ln w="9525">
            <a:solidFill>
              <a:srgbClr val="38B03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TIPIFICACIÓN DE LA PILA DE AB</a:t>
            </a:r>
          </a:p>
        </p:txBody>
      </p:sp>
      <p:sp>
        <p:nvSpPr>
          <p:cNvPr id="74029" name="Text Box 301"/>
          <p:cNvSpPr txBox="1">
            <a:spLocks noChangeArrowheads="1"/>
          </p:cNvSpPr>
          <p:nvPr/>
        </p:nvSpPr>
        <p:spPr bwMode="auto">
          <a:xfrm>
            <a:off x="5940425" y="1916113"/>
            <a:ext cx="2305050" cy="12001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B038">
                    <a:alpha val="30196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8000"/>
                </a:solidFill>
              </a:rPr>
              <a:t>Para armar el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008000"/>
                </a:solidFill>
              </a:rPr>
              <a:t>Árbol de Expresión </a:t>
            </a:r>
            <a:r>
              <a:rPr lang="es-AR" altLang="en-US" sz="1800">
                <a:solidFill>
                  <a:srgbClr val="008000"/>
                </a:solidFill>
              </a:rPr>
              <a:t>se debe utilizar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008000"/>
                </a:solidFill>
              </a:rPr>
              <a:t>ADT PILA(AB)</a:t>
            </a:r>
          </a:p>
        </p:txBody>
      </p:sp>
      <p:sp>
        <p:nvSpPr>
          <p:cNvPr id="74031" name="Rectangle 303"/>
          <p:cNvSpPr>
            <a:spLocks noChangeArrowheads="1"/>
          </p:cNvSpPr>
          <p:nvPr/>
        </p:nvSpPr>
        <p:spPr bwMode="auto">
          <a:xfrm>
            <a:off x="827088" y="1844675"/>
            <a:ext cx="1958975" cy="376238"/>
          </a:xfrm>
          <a:prstGeom prst="rect">
            <a:avLst/>
          </a:prstGeom>
          <a:solidFill>
            <a:srgbClr val="9900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Expresión Posfija</a:t>
            </a:r>
          </a:p>
        </p:txBody>
      </p:sp>
      <p:sp>
        <p:nvSpPr>
          <p:cNvPr id="74032" name="AutoShape 304"/>
          <p:cNvSpPr>
            <a:spLocks noChangeArrowheads="1"/>
          </p:cNvSpPr>
          <p:nvPr/>
        </p:nvSpPr>
        <p:spPr bwMode="auto">
          <a:xfrm>
            <a:off x="1619250" y="2781300"/>
            <a:ext cx="360363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24" grpId="0"/>
      <p:bldP spid="74027" grpId="0" uiExpand="1" build="allAtOnce" animBg="1"/>
      <p:bldP spid="74028" grpId="0" animBg="1"/>
      <p:bldP spid="74029" grpId="0" animBg="1"/>
      <p:bldP spid="740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395288" y="3429000"/>
            <a:ext cx="4392612" cy="1474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POS-ORDEN(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POS-ORDEN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POS-ORDEN</a:t>
            </a:r>
            <a:r>
              <a:rPr lang="es-AR" altLang="en-US" sz="1800"/>
              <a:t>( DERECHO(T)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5638"/>
            <a:ext cx="8229600" cy="757237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br>
              <a:rPr lang="es-ES_tradnl" altLang="en-US" sz="3200" smtClean="0"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RECORRIDOS</a:t>
            </a:r>
            <a:endParaRPr lang="en-US" altLang="en-US" sz="2400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23850" y="1628775"/>
            <a:ext cx="4535488" cy="1474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PRE-ORDEN(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PRE-ORDEN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PRE-ORDEN</a:t>
            </a:r>
            <a:r>
              <a:rPr lang="es-AR" altLang="en-US" sz="1800"/>
              <a:t>( DERECHO(T) )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643438" y="2349500"/>
            <a:ext cx="4319587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EN-ORDEN(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	EN-ORDEN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EN-ORDEN</a:t>
            </a:r>
            <a:r>
              <a:rPr lang="es-AR" altLang="en-US" sz="1800"/>
              <a:t>( DERECHO(T) )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4572000" y="4437063"/>
            <a:ext cx="4319588" cy="2024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EN-ORDEN(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E05008"/>
                </a:solidFill>
              </a:rPr>
              <a:t>              ESCRIBIR ‘ (  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         </a:t>
            </a:r>
            <a:r>
              <a:rPr lang="es-AR" altLang="en-US" sz="1800" b="1"/>
              <a:t>EN-ORDEN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EN-ORDEN</a:t>
            </a:r>
            <a:r>
              <a:rPr lang="es-AR" altLang="en-US" sz="1800"/>
              <a:t>( DERECHO(T)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E05008"/>
                </a:solidFill>
              </a:rPr>
              <a:t>              ESCRIBIR ‘ ) ‘ 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>
            <a:off x="6659563" y="3941763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rgbClr val="E050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6948488" y="3933825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E05008"/>
                </a:solidFill>
              </a:rPr>
              <a:t>AB de Expresión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034" grpId="0" animBg="1"/>
      <p:bldP spid="1035" grpId="0" animBg="1"/>
      <p:bldP spid="1037" grpId="0" animBg="1"/>
      <p:bldP spid="10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4200"/>
            <a:ext cx="8229600" cy="757238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br>
              <a:rPr lang="es-ES_tradnl" altLang="en-US" sz="3200" smtClean="0"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RECORRIDOS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3850" y="1771650"/>
            <a:ext cx="4535488" cy="1474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PRE-ORDEN(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PRE-ORDEN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PRE-ORDEN</a:t>
            </a:r>
            <a:r>
              <a:rPr lang="es-AR" altLang="en-US" sz="1800"/>
              <a:t>( DERECHO(T) )</a:t>
            </a:r>
          </a:p>
        </p:txBody>
      </p:sp>
      <p:sp>
        <p:nvSpPr>
          <p:cNvPr id="71686" name="Freeform 6"/>
          <p:cNvSpPr>
            <a:spLocks/>
          </p:cNvSpPr>
          <p:nvPr/>
        </p:nvSpPr>
        <p:spPr bwMode="auto">
          <a:xfrm>
            <a:off x="4572000" y="3787775"/>
            <a:ext cx="7064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Freeform 7"/>
          <p:cNvSpPr>
            <a:spLocks/>
          </p:cNvSpPr>
          <p:nvPr/>
        </p:nvSpPr>
        <p:spPr bwMode="auto">
          <a:xfrm>
            <a:off x="5435600" y="3787775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>
            <a:off x="4572000" y="3773488"/>
            <a:ext cx="7064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 flipH="1">
            <a:off x="4702175" y="4148138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>
            <a:off x="5467350" y="4170363"/>
            <a:ext cx="422275" cy="554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H="1">
            <a:off x="5295900" y="3186113"/>
            <a:ext cx="133667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6781800" y="3186113"/>
            <a:ext cx="133667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9" name="Group 20"/>
          <p:cNvGrpSpPr>
            <a:grpSpLocks/>
          </p:cNvGrpSpPr>
          <p:nvPr/>
        </p:nvGrpSpPr>
        <p:grpSpPr bwMode="auto">
          <a:xfrm>
            <a:off x="4427538" y="4579938"/>
            <a:ext cx="593725" cy="576262"/>
            <a:chOff x="4221" y="6997"/>
            <a:chExt cx="720" cy="720"/>
          </a:xfrm>
        </p:grpSpPr>
        <p:sp>
          <p:nvSpPr>
            <p:cNvPr id="32859" name="Oval 21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60" name="Text Box 22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a</a:t>
              </a:r>
              <a:endParaRPr lang="es-AR" altLang="en-US" sz="1800"/>
            </a:p>
          </p:txBody>
        </p:sp>
      </p:grpSp>
      <p:grpSp>
        <p:nvGrpSpPr>
          <p:cNvPr id="32780" name="Group 23"/>
          <p:cNvGrpSpPr>
            <a:grpSpLocks/>
          </p:cNvGrpSpPr>
          <p:nvPr/>
        </p:nvGrpSpPr>
        <p:grpSpPr bwMode="auto">
          <a:xfrm>
            <a:off x="7861300" y="3617913"/>
            <a:ext cx="593725" cy="576262"/>
            <a:chOff x="4221" y="6997"/>
            <a:chExt cx="720" cy="720"/>
          </a:xfrm>
        </p:grpSpPr>
        <p:sp>
          <p:nvSpPr>
            <p:cNvPr id="32857" name="Oval 24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d</a:t>
              </a:r>
              <a:endParaRPr lang="es-AR" altLang="en-US" sz="1800"/>
            </a:p>
          </p:txBody>
        </p:sp>
      </p:grpSp>
      <p:sp>
        <p:nvSpPr>
          <p:cNvPr id="71707" name="Freeform 27"/>
          <p:cNvSpPr>
            <a:spLocks/>
          </p:cNvSpPr>
          <p:nvPr/>
        </p:nvSpPr>
        <p:spPr bwMode="auto">
          <a:xfrm>
            <a:off x="5219700" y="3067050"/>
            <a:ext cx="1223963" cy="588963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6948488" y="2995613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83" name="Group 33"/>
          <p:cNvGrpSpPr>
            <a:grpSpLocks/>
          </p:cNvGrpSpPr>
          <p:nvPr/>
        </p:nvGrpSpPr>
        <p:grpSpPr bwMode="auto">
          <a:xfrm>
            <a:off x="4981575" y="3667125"/>
            <a:ext cx="593725" cy="576263"/>
            <a:chOff x="4221" y="6997"/>
            <a:chExt cx="720" cy="720"/>
          </a:xfrm>
        </p:grpSpPr>
        <p:sp>
          <p:nvSpPr>
            <p:cNvPr id="32855" name="Oval 34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6" name="Text Box 35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*</a:t>
              </a:r>
              <a:endParaRPr lang="es-AR" altLang="en-US" sz="1800"/>
            </a:p>
          </p:txBody>
        </p:sp>
      </p:grpSp>
      <p:grpSp>
        <p:nvGrpSpPr>
          <p:cNvPr id="32784" name="Group 36"/>
          <p:cNvGrpSpPr>
            <a:grpSpLocks/>
          </p:cNvGrpSpPr>
          <p:nvPr/>
        </p:nvGrpSpPr>
        <p:grpSpPr bwMode="auto">
          <a:xfrm>
            <a:off x="6516688" y="2851150"/>
            <a:ext cx="593725" cy="576263"/>
            <a:chOff x="4221" y="6997"/>
            <a:chExt cx="720" cy="720"/>
          </a:xfrm>
        </p:grpSpPr>
        <p:sp>
          <p:nvSpPr>
            <p:cNvPr id="32853" name="Oval 37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4" name="Text Box 38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/</a:t>
              </a:r>
              <a:endParaRPr lang="es-AR" altLang="en-US" sz="1800"/>
            </a:p>
          </p:txBody>
        </p:sp>
      </p:grp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452438" y="45085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/ </a:t>
            </a:r>
          </a:p>
        </p:txBody>
      </p:sp>
      <p:sp>
        <p:nvSpPr>
          <p:cNvPr id="32786" name="Rectangle 43"/>
          <p:cNvSpPr>
            <a:spLocks noChangeArrowheads="1"/>
          </p:cNvSpPr>
          <p:nvPr/>
        </p:nvSpPr>
        <p:spPr bwMode="auto">
          <a:xfrm>
            <a:off x="1274763" y="3787775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SALIDA</a:t>
            </a:r>
          </a:p>
        </p:txBody>
      </p:sp>
      <p:grpSp>
        <p:nvGrpSpPr>
          <p:cNvPr id="71724" name="Group 44"/>
          <p:cNvGrpSpPr>
            <a:grpSpLocks/>
          </p:cNvGrpSpPr>
          <p:nvPr/>
        </p:nvGrpSpPr>
        <p:grpSpPr bwMode="auto">
          <a:xfrm>
            <a:off x="4975225" y="3671888"/>
            <a:ext cx="593725" cy="576262"/>
            <a:chOff x="1610" y="1480"/>
            <a:chExt cx="374" cy="363"/>
          </a:xfrm>
        </p:grpSpPr>
        <p:sp>
          <p:nvSpPr>
            <p:cNvPr id="32851" name="Oval 45"/>
            <p:cNvSpPr>
              <a:spLocks noChangeArrowheads="1"/>
            </p:cNvSpPr>
            <p:nvPr/>
          </p:nvSpPr>
          <p:spPr bwMode="auto">
            <a:xfrm>
              <a:off x="1610" y="1480"/>
              <a:ext cx="374" cy="36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2" name="Text Box 46"/>
            <p:cNvSpPr txBox="1">
              <a:spLocks noChangeArrowheads="1"/>
            </p:cNvSpPr>
            <p:nvPr/>
          </p:nvSpPr>
          <p:spPr bwMode="auto">
            <a:xfrm>
              <a:off x="1655" y="1525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*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727" name="Text Box 47"/>
          <p:cNvSpPr txBox="1">
            <a:spLocks noChangeArrowheads="1"/>
          </p:cNvSpPr>
          <p:nvPr/>
        </p:nvSpPr>
        <p:spPr bwMode="auto">
          <a:xfrm>
            <a:off x="844550" y="45085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* </a:t>
            </a:r>
          </a:p>
        </p:txBody>
      </p:sp>
      <p:sp>
        <p:nvSpPr>
          <p:cNvPr id="71731" name="Text Box 51"/>
          <p:cNvSpPr txBox="1">
            <a:spLocks noChangeArrowheads="1"/>
          </p:cNvSpPr>
          <p:nvPr/>
        </p:nvSpPr>
        <p:spPr bwMode="auto">
          <a:xfrm>
            <a:off x="1347788" y="4508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a </a:t>
            </a:r>
          </a:p>
        </p:txBody>
      </p:sp>
      <p:sp>
        <p:nvSpPr>
          <p:cNvPr id="71732" name="Freeform 52"/>
          <p:cNvSpPr>
            <a:spLocks/>
          </p:cNvSpPr>
          <p:nvPr/>
        </p:nvSpPr>
        <p:spPr bwMode="auto">
          <a:xfrm>
            <a:off x="4572000" y="472440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1798638" y="4508500"/>
            <a:ext cx="44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+ </a:t>
            </a:r>
          </a:p>
        </p:txBody>
      </p:sp>
      <p:sp>
        <p:nvSpPr>
          <p:cNvPr id="71744" name="Text Box 64"/>
          <p:cNvSpPr txBox="1">
            <a:spLocks noChangeArrowheads="1"/>
          </p:cNvSpPr>
          <p:nvPr/>
        </p:nvSpPr>
        <p:spPr bwMode="auto">
          <a:xfrm>
            <a:off x="2157413" y="4508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b </a:t>
            </a:r>
          </a:p>
        </p:txBody>
      </p:sp>
      <p:sp>
        <p:nvSpPr>
          <p:cNvPr id="71745" name="Freeform 65"/>
          <p:cNvSpPr>
            <a:spLocks/>
          </p:cNvSpPr>
          <p:nvPr/>
        </p:nvSpPr>
        <p:spPr bwMode="auto">
          <a:xfrm>
            <a:off x="6948488" y="2995613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2627313" y="45085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c </a:t>
            </a:r>
          </a:p>
        </p:txBody>
      </p:sp>
      <p:sp>
        <p:nvSpPr>
          <p:cNvPr id="71751" name="Freeform 71"/>
          <p:cNvSpPr>
            <a:spLocks/>
          </p:cNvSpPr>
          <p:nvPr/>
        </p:nvSpPr>
        <p:spPr bwMode="auto">
          <a:xfrm>
            <a:off x="5219700" y="3067050"/>
            <a:ext cx="1223963" cy="588963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2" name="Text Box 72"/>
          <p:cNvSpPr txBox="1">
            <a:spLocks noChangeArrowheads="1"/>
          </p:cNvSpPr>
          <p:nvPr/>
        </p:nvSpPr>
        <p:spPr bwMode="auto">
          <a:xfrm>
            <a:off x="3059113" y="4508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d </a:t>
            </a:r>
          </a:p>
        </p:txBody>
      </p:sp>
      <p:sp>
        <p:nvSpPr>
          <p:cNvPr id="71781" name="Freeform 101"/>
          <p:cNvSpPr>
            <a:spLocks/>
          </p:cNvSpPr>
          <p:nvPr/>
        </p:nvSpPr>
        <p:spPr bwMode="auto">
          <a:xfrm>
            <a:off x="5940425" y="472440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102"/>
          <p:cNvSpPr>
            <a:spLocks noChangeShapeType="1"/>
          </p:cNvSpPr>
          <p:nvPr/>
        </p:nvSpPr>
        <p:spPr bwMode="auto">
          <a:xfrm flipH="1">
            <a:off x="5308600" y="5060950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103"/>
          <p:cNvSpPr>
            <a:spLocks noChangeShapeType="1"/>
          </p:cNvSpPr>
          <p:nvPr/>
        </p:nvSpPr>
        <p:spPr bwMode="auto">
          <a:xfrm>
            <a:off x="6073775" y="5083175"/>
            <a:ext cx="422275" cy="55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00" name="Group 104"/>
          <p:cNvGrpSpPr>
            <a:grpSpLocks/>
          </p:cNvGrpSpPr>
          <p:nvPr/>
        </p:nvGrpSpPr>
        <p:grpSpPr bwMode="auto">
          <a:xfrm>
            <a:off x="6199188" y="5492750"/>
            <a:ext cx="593725" cy="576263"/>
            <a:chOff x="4221" y="6997"/>
            <a:chExt cx="720" cy="720"/>
          </a:xfrm>
        </p:grpSpPr>
        <p:sp>
          <p:nvSpPr>
            <p:cNvPr id="32849" name="Oval 105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0" name="Text Box 106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c</a:t>
              </a:r>
              <a:endParaRPr lang="es-AR" altLang="en-US" sz="1800"/>
            </a:p>
          </p:txBody>
        </p:sp>
      </p:grpSp>
      <p:grpSp>
        <p:nvGrpSpPr>
          <p:cNvPr id="32801" name="Group 107"/>
          <p:cNvGrpSpPr>
            <a:grpSpLocks/>
          </p:cNvGrpSpPr>
          <p:nvPr/>
        </p:nvGrpSpPr>
        <p:grpSpPr bwMode="auto">
          <a:xfrm>
            <a:off x="5033963" y="5492750"/>
            <a:ext cx="593725" cy="576263"/>
            <a:chOff x="4221" y="6997"/>
            <a:chExt cx="720" cy="720"/>
          </a:xfrm>
        </p:grpSpPr>
        <p:sp>
          <p:nvSpPr>
            <p:cNvPr id="32847" name="Oval 108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8" name="Text Box 109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b</a:t>
              </a:r>
              <a:endParaRPr lang="es-AR" altLang="en-US" sz="1800"/>
            </a:p>
          </p:txBody>
        </p:sp>
      </p:grpSp>
      <p:grpSp>
        <p:nvGrpSpPr>
          <p:cNvPr id="32802" name="Group 113"/>
          <p:cNvGrpSpPr>
            <a:grpSpLocks/>
          </p:cNvGrpSpPr>
          <p:nvPr/>
        </p:nvGrpSpPr>
        <p:grpSpPr bwMode="auto">
          <a:xfrm>
            <a:off x="6804025" y="2058988"/>
            <a:ext cx="720725" cy="647700"/>
            <a:chOff x="1882" y="1684"/>
            <a:chExt cx="454" cy="408"/>
          </a:xfrm>
        </p:grpSpPr>
        <p:sp>
          <p:nvSpPr>
            <p:cNvPr id="32844" name="Rectangle 114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5" name="Text Box 115"/>
            <p:cNvSpPr txBox="1">
              <a:spLocks noChangeArrowheads="1"/>
            </p:cNvSpPr>
            <p:nvPr/>
          </p:nvSpPr>
          <p:spPr bwMode="auto">
            <a:xfrm>
              <a:off x="2076" y="168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T</a:t>
              </a:r>
            </a:p>
          </p:txBody>
        </p:sp>
        <p:sp>
          <p:nvSpPr>
            <p:cNvPr id="32846" name="Freeform 116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7" name="Freeform 117"/>
          <p:cNvSpPr>
            <a:spLocks/>
          </p:cNvSpPr>
          <p:nvPr/>
        </p:nvSpPr>
        <p:spPr bwMode="auto">
          <a:xfrm>
            <a:off x="4356100" y="4651375"/>
            <a:ext cx="5032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8" name="Freeform 118"/>
          <p:cNvSpPr>
            <a:spLocks/>
          </p:cNvSpPr>
          <p:nvPr/>
        </p:nvSpPr>
        <p:spPr bwMode="auto">
          <a:xfrm>
            <a:off x="4356100" y="4724400"/>
            <a:ext cx="503238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9" name="Freeform 119"/>
          <p:cNvSpPr>
            <a:spLocks/>
          </p:cNvSpPr>
          <p:nvPr/>
        </p:nvSpPr>
        <p:spPr bwMode="auto">
          <a:xfrm>
            <a:off x="4572000" y="472440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28" name="Group 48"/>
          <p:cNvGrpSpPr>
            <a:grpSpLocks/>
          </p:cNvGrpSpPr>
          <p:nvPr/>
        </p:nvGrpSpPr>
        <p:grpSpPr bwMode="auto">
          <a:xfrm>
            <a:off x="4427538" y="4579938"/>
            <a:ext cx="593725" cy="576262"/>
            <a:chOff x="1746" y="2750"/>
            <a:chExt cx="374" cy="363"/>
          </a:xfrm>
        </p:grpSpPr>
        <p:sp>
          <p:nvSpPr>
            <p:cNvPr id="32842" name="Oval 49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934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3" name="Text Box 50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9349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a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802" name="Freeform 122"/>
          <p:cNvSpPr>
            <a:spLocks/>
          </p:cNvSpPr>
          <p:nvPr/>
        </p:nvSpPr>
        <p:spPr bwMode="auto">
          <a:xfrm>
            <a:off x="5437188" y="378777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08" name="Group 14"/>
          <p:cNvGrpSpPr>
            <a:grpSpLocks/>
          </p:cNvGrpSpPr>
          <p:nvPr/>
        </p:nvGrpSpPr>
        <p:grpSpPr bwMode="auto">
          <a:xfrm>
            <a:off x="5634038" y="4579938"/>
            <a:ext cx="593725" cy="576262"/>
            <a:chOff x="4221" y="6997"/>
            <a:chExt cx="720" cy="720"/>
          </a:xfrm>
        </p:grpSpPr>
        <p:sp>
          <p:nvSpPr>
            <p:cNvPr id="32840" name="Oval 15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1" name="Text Box 16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+</a:t>
              </a:r>
              <a:endParaRPr lang="es-AR" altLang="en-US" sz="1800"/>
            </a:p>
          </p:txBody>
        </p:sp>
      </p:grpSp>
      <p:sp>
        <p:nvSpPr>
          <p:cNvPr id="71805" name="Freeform 125"/>
          <p:cNvSpPr>
            <a:spLocks/>
          </p:cNvSpPr>
          <p:nvPr/>
        </p:nvSpPr>
        <p:spPr bwMode="auto">
          <a:xfrm>
            <a:off x="5307013" y="4710113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7" name="Freeform 127"/>
          <p:cNvSpPr>
            <a:spLocks/>
          </p:cNvSpPr>
          <p:nvPr/>
        </p:nvSpPr>
        <p:spPr bwMode="auto">
          <a:xfrm>
            <a:off x="5305425" y="4724400"/>
            <a:ext cx="7064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8" name="Freeform 128"/>
          <p:cNvSpPr>
            <a:spLocks/>
          </p:cNvSpPr>
          <p:nvPr/>
        </p:nvSpPr>
        <p:spPr bwMode="auto">
          <a:xfrm>
            <a:off x="5148263" y="573087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9" name="Freeform 129"/>
          <p:cNvSpPr>
            <a:spLocks/>
          </p:cNvSpPr>
          <p:nvPr/>
        </p:nvSpPr>
        <p:spPr bwMode="auto">
          <a:xfrm>
            <a:off x="4932363" y="5657850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0" name="Freeform 130"/>
          <p:cNvSpPr>
            <a:spLocks/>
          </p:cNvSpPr>
          <p:nvPr/>
        </p:nvSpPr>
        <p:spPr bwMode="auto">
          <a:xfrm>
            <a:off x="4932363" y="5730875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1" name="Freeform 131"/>
          <p:cNvSpPr>
            <a:spLocks/>
          </p:cNvSpPr>
          <p:nvPr/>
        </p:nvSpPr>
        <p:spPr bwMode="auto">
          <a:xfrm>
            <a:off x="5148263" y="573087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2" name="Freeform 132"/>
          <p:cNvSpPr>
            <a:spLocks/>
          </p:cNvSpPr>
          <p:nvPr/>
        </p:nvSpPr>
        <p:spPr bwMode="auto">
          <a:xfrm>
            <a:off x="6372225" y="573246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3" name="Freeform 133"/>
          <p:cNvSpPr>
            <a:spLocks/>
          </p:cNvSpPr>
          <p:nvPr/>
        </p:nvSpPr>
        <p:spPr bwMode="auto">
          <a:xfrm>
            <a:off x="6156325" y="5659438"/>
            <a:ext cx="5032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4" name="Freeform 134"/>
          <p:cNvSpPr>
            <a:spLocks/>
          </p:cNvSpPr>
          <p:nvPr/>
        </p:nvSpPr>
        <p:spPr bwMode="auto">
          <a:xfrm>
            <a:off x="6156325" y="5732463"/>
            <a:ext cx="503238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5" name="Freeform 135"/>
          <p:cNvSpPr>
            <a:spLocks/>
          </p:cNvSpPr>
          <p:nvPr/>
        </p:nvSpPr>
        <p:spPr bwMode="auto">
          <a:xfrm>
            <a:off x="6372225" y="573246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33" name="Group 53"/>
          <p:cNvGrpSpPr>
            <a:grpSpLocks/>
          </p:cNvGrpSpPr>
          <p:nvPr/>
        </p:nvGrpSpPr>
        <p:grpSpPr bwMode="auto">
          <a:xfrm>
            <a:off x="5032375" y="5502275"/>
            <a:ext cx="593725" cy="576263"/>
            <a:chOff x="1746" y="2750"/>
            <a:chExt cx="374" cy="363"/>
          </a:xfrm>
        </p:grpSpPr>
        <p:sp>
          <p:nvSpPr>
            <p:cNvPr id="32838" name="Oval 54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9" name="Text Box 55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CC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b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816" name="Freeform 136"/>
          <p:cNvSpPr>
            <a:spLocks/>
          </p:cNvSpPr>
          <p:nvPr/>
        </p:nvSpPr>
        <p:spPr bwMode="auto">
          <a:xfrm>
            <a:off x="5940425" y="47228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48" name="Group 68"/>
          <p:cNvGrpSpPr>
            <a:grpSpLocks/>
          </p:cNvGrpSpPr>
          <p:nvPr/>
        </p:nvGrpSpPr>
        <p:grpSpPr bwMode="auto">
          <a:xfrm>
            <a:off x="5651500" y="4579938"/>
            <a:ext cx="593725" cy="576262"/>
            <a:chOff x="1746" y="2750"/>
            <a:chExt cx="374" cy="363"/>
          </a:xfrm>
        </p:grpSpPr>
        <p:sp>
          <p:nvSpPr>
            <p:cNvPr id="32836" name="Oval 69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99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7" name="Text Box 70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9900CC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+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1817" name="Group 137"/>
          <p:cNvGrpSpPr>
            <a:grpSpLocks/>
          </p:cNvGrpSpPr>
          <p:nvPr/>
        </p:nvGrpSpPr>
        <p:grpSpPr bwMode="auto">
          <a:xfrm>
            <a:off x="6213475" y="5502275"/>
            <a:ext cx="593725" cy="576263"/>
            <a:chOff x="1746" y="2750"/>
            <a:chExt cx="374" cy="363"/>
          </a:xfrm>
        </p:grpSpPr>
        <p:sp>
          <p:nvSpPr>
            <p:cNvPr id="32834" name="Oval 138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5" name="Text Box 139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0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c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1719" name="Group 39"/>
          <p:cNvGrpSpPr>
            <a:grpSpLocks/>
          </p:cNvGrpSpPr>
          <p:nvPr/>
        </p:nvGrpSpPr>
        <p:grpSpPr bwMode="auto">
          <a:xfrm>
            <a:off x="6516688" y="2851150"/>
            <a:ext cx="593725" cy="576263"/>
            <a:chOff x="2562" y="981"/>
            <a:chExt cx="374" cy="363"/>
          </a:xfrm>
        </p:grpSpPr>
        <p:sp>
          <p:nvSpPr>
            <p:cNvPr id="32832" name="Oval 40"/>
            <p:cNvSpPr>
              <a:spLocks noChangeArrowheads="1"/>
            </p:cNvSpPr>
            <p:nvPr/>
          </p:nvSpPr>
          <p:spPr bwMode="auto">
            <a:xfrm>
              <a:off x="2562" y="981"/>
              <a:ext cx="374" cy="363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3" name="Text Box 41"/>
            <p:cNvSpPr txBox="1">
              <a:spLocks noChangeArrowheads="1"/>
            </p:cNvSpPr>
            <p:nvPr/>
          </p:nvSpPr>
          <p:spPr bwMode="auto">
            <a:xfrm>
              <a:off x="2608" y="1026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/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820" name="Freeform 140"/>
          <p:cNvSpPr>
            <a:spLocks/>
          </p:cNvSpPr>
          <p:nvPr/>
        </p:nvSpPr>
        <p:spPr bwMode="auto">
          <a:xfrm>
            <a:off x="8101013" y="3932238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1" name="Freeform 141"/>
          <p:cNvSpPr>
            <a:spLocks/>
          </p:cNvSpPr>
          <p:nvPr/>
        </p:nvSpPr>
        <p:spPr bwMode="auto">
          <a:xfrm>
            <a:off x="7885113" y="3859213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2" name="Freeform 142"/>
          <p:cNvSpPr>
            <a:spLocks/>
          </p:cNvSpPr>
          <p:nvPr/>
        </p:nvSpPr>
        <p:spPr bwMode="auto">
          <a:xfrm>
            <a:off x="7885113" y="3932238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3" name="Freeform 143"/>
          <p:cNvSpPr>
            <a:spLocks/>
          </p:cNvSpPr>
          <p:nvPr/>
        </p:nvSpPr>
        <p:spPr bwMode="auto">
          <a:xfrm>
            <a:off x="8101013" y="3932238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41" name="Group 61"/>
          <p:cNvGrpSpPr>
            <a:grpSpLocks/>
          </p:cNvGrpSpPr>
          <p:nvPr/>
        </p:nvGrpSpPr>
        <p:grpSpPr bwMode="auto">
          <a:xfrm>
            <a:off x="7869238" y="3614738"/>
            <a:ext cx="593725" cy="576262"/>
            <a:chOff x="1746" y="2750"/>
            <a:chExt cx="374" cy="363"/>
          </a:xfrm>
        </p:grpSpPr>
        <p:sp>
          <p:nvSpPr>
            <p:cNvPr id="32830" name="Oval 62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1" name="Text Box 63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00CC66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d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2829" name="Rectangle 144"/>
          <p:cNvSpPr>
            <a:spLocks noChangeArrowheads="1"/>
          </p:cNvSpPr>
          <p:nvPr/>
        </p:nvSpPr>
        <p:spPr bwMode="auto">
          <a:xfrm>
            <a:off x="323850" y="4219575"/>
            <a:ext cx="316865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2" grpId="0"/>
      <p:bldP spid="71727" grpId="0"/>
      <p:bldP spid="71731" grpId="0"/>
      <p:bldP spid="71736" grpId="0"/>
      <p:bldP spid="71744" grpId="0"/>
      <p:bldP spid="71746" grpId="0"/>
      <p:bldP spid="717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73" name="Freeform 69"/>
          <p:cNvSpPr>
            <a:spLocks/>
          </p:cNvSpPr>
          <p:nvPr/>
        </p:nvSpPr>
        <p:spPr bwMode="auto">
          <a:xfrm>
            <a:off x="6156325" y="5734050"/>
            <a:ext cx="5032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5" name="Freeform 71"/>
          <p:cNvSpPr>
            <a:spLocks/>
          </p:cNvSpPr>
          <p:nvPr/>
        </p:nvSpPr>
        <p:spPr bwMode="auto">
          <a:xfrm>
            <a:off x="6372225" y="573405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1" name="Freeform 67"/>
          <p:cNvSpPr>
            <a:spLocks/>
          </p:cNvSpPr>
          <p:nvPr/>
        </p:nvSpPr>
        <p:spPr bwMode="auto">
          <a:xfrm>
            <a:off x="5219700" y="573405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9" name="Freeform 65"/>
          <p:cNvSpPr>
            <a:spLocks/>
          </p:cNvSpPr>
          <p:nvPr/>
        </p:nvSpPr>
        <p:spPr bwMode="auto">
          <a:xfrm>
            <a:off x="4932363" y="5734050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7" name="Freeform 63"/>
          <p:cNvSpPr>
            <a:spLocks/>
          </p:cNvSpPr>
          <p:nvPr/>
        </p:nvSpPr>
        <p:spPr bwMode="auto">
          <a:xfrm>
            <a:off x="5364163" y="4725988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55638"/>
            <a:ext cx="8229600" cy="757237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br>
              <a:rPr lang="es-ES_tradnl" altLang="en-US" sz="3200" smtClean="0"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RECORRIDOS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72708" name="Freeform 4"/>
          <p:cNvSpPr>
            <a:spLocks/>
          </p:cNvSpPr>
          <p:nvPr/>
        </p:nvSpPr>
        <p:spPr bwMode="auto">
          <a:xfrm>
            <a:off x="4643438" y="3862388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Freeform 5"/>
          <p:cNvSpPr>
            <a:spLocks/>
          </p:cNvSpPr>
          <p:nvPr/>
        </p:nvSpPr>
        <p:spPr bwMode="auto">
          <a:xfrm>
            <a:off x="5435600" y="3862388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Freeform 6"/>
          <p:cNvSpPr>
            <a:spLocks/>
          </p:cNvSpPr>
          <p:nvPr/>
        </p:nvSpPr>
        <p:spPr bwMode="auto">
          <a:xfrm>
            <a:off x="4643438" y="3862388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7"/>
          <p:cNvSpPr>
            <a:spLocks noChangeShapeType="1"/>
          </p:cNvSpPr>
          <p:nvPr/>
        </p:nvSpPr>
        <p:spPr bwMode="auto">
          <a:xfrm flipH="1">
            <a:off x="4702175" y="4222750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8"/>
          <p:cNvSpPr>
            <a:spLocks noChangeShapeType="1"/>
          </p:cNvSpPr>
          <p:nvPr/>
        </p:nvSpPr>
        <p:spPr bwMode="auto">
          <a:xfrm>
            <a:off x="5467350" y="4244975"/>
            <a:ext cx="422275" cy="55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9"/>
          <p:cNvSpPr>
            <a:spLocks noChangeShapeType="1"/>
          </p:cNvSpPr>
          <p:nvPr/>
        </p:nvSpPr>
        <p:spPr bwMode="auto">
          <a:xfrm flipH="1">
            <a:off x="5295900" y="3260725"/>
            <a:ext cx="13366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0"/>
          <p:cNvSpPr>
            <a:spLocks noChangeShapeType="1"/>
          </p:cNvSpPr>
          <p:nvPr/>
        </p:nvSpPr>
        <p:spPr bwMode="auto">
          <a:xfrm>
            <a:off x="6781800" y="3260725"/>
            <a:ext cx="13366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Freeform 17"/>
          <p:cNvSpPr>
            <a:spLocks/>
          </p:cNvSpPr>
          <p:nvPr/>
        </p:nvSpPr>
        <p:spPr bwMode="auto">
          <a:xfrm>
            <a:off x="5292725" y="3141663"/>
            <a:ext cx="1223963" cy="588962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Freeform 18"/>
          <p:cNvSpPr>
            <a:spLocks/>
          </p:cNvSpPr>
          <p:nvPr/>
        </p:nvSpPr>
        <p:spPr bwMode="auto">
          <a:xfrm>
            <a:off x="6948488" y="3070225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452438" y="45831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a </a:t>
            </a:r>
          </a:p>
        </p:txBody>
      </p:sp>
      <p:sp>
        <p:nvSpPr>
          <p:cNvPr id="33810" name="Rectangle 26"/>
          <p:cNvSpPr>
            <a:spLocks noChangeArrowheads="1"/>
          </p:cNvSpPr>
          <p:nvPr/>
        </p:nvSpPr>
        <p:spPr bwMode="auto">
          <a:xfrm>
            <a:off x="1274763" y="386238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SALIDA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844550" y="45831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b 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1347788" y="45831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c </a:t>
            </a:r>
          </a:p>
        </p:txBody>
      </p:sp>
      <p:sp>
        <p:nvSpPr>
          <p:cNvPr id="72736" name="Freeform 32"/>
          <p:cNvSpPr>
            <a:spLocks/>
          </p:cNvSpPr>
          <p:nvPr/>
        </p:nvSpPr>
        <p:spPr bwMode="auto">
          <a:xfrm>
            <a:off x="4572000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1798638" y="4583113"/>
            <a:ext cx="44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+ 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2157413" y="4583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* </a:t>
            </a:r>
          </a:p>
        </p:txBody>
      </p:sp>
      <p:sp>
        <p:nvSpPr>
          <p:cNvPr id="72739" name="Freeform 35"/>
          <p:cNvSpPr>
            <a:spLocks/>
          </p:cNvSpPr>
          <p:nvPr/>
        </p:nvSpPr>
        <p:spPr bwMode="auto">
          <a:xfrm>
            <a:off x="6948488" y="3070225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2627313" y="45831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d </a:t>
            </a:r>
          </a:p>
        </p:txBody>
      </p:sp>
      <p:sp>
        <p:nvSpPr>
          <p:cNvPr id="72741" name="Freeform 37"/>
          <p:cNvSpPr>
            <a:spLocks/>
          </p:cNvSpPr>
          <p:nvPr/>
        </p:nvSpPr>
        <p:spPr bwMode="auto">
          <a:xfrm>
            <a:off x="5292725" y="3141663"/>
            <a:ext cx="1223963" cy="588962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3059113" y="458311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/ </a:t>
            </a:r>
          </a:p>
        </p:txBody>
      </p:sp>
      <p:sp>
        <p:nvSpPr>
          <p:cNvPr id="72743" name="Freeform 39"/>
          <p:cNvSpPr>
            <a:spLocks/>
          </p:cNvSpPr>
          <p:nvPr/>
        </p:nvSpPr>
        <p:spPr bwMode="auto">
          <a:xfrm>
            <a:off x="5940425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40"/>
          <p:cNvSpPr>
            <a:spLocks noChangeShapeType="1"/>
          </p:cNvSpPr>
          <p:nvPr/>
        </p:nvSpPr>
        <p:spPr bwMode="auto">
          <a:xfrm flipH="1">
            <a:off x="5308600" y="5135563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41"/>
          <p:cNvSpPr>
            <a:spLocks noChangeShapeType="1"/>
          </p:cNvSpPr>
          <p:nvPr/>
        </p:nvSpPr>
        <p:spPr bwMode="auto">
          <a:xfrm>
            <a:off x="6073775" y="5157788"/>
            <a:ext cx="422275" cy="554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23" name="Group 48"/>
          <p:cNvGrpSpPr>
            <a:grpSpLocks/>
          </p:cNvGrpSpPr>
          <p:nvPr/>
        </p:nvGrpSpPr>
        <p:grpSpPr bwMode="auto">
          <a:xfrm>
            <a:off x="6804025" y="2133600"/>
            <a:ext cx="720725" cy="647700"/>
            <a:chOff x="1882" y="1684"/>
            <a:chExt cx="454" cy="408"/>
          </a:xfrm>
        </p:grpSpPr>
        <p:sp>
          <p:nvSpPr>
            <p:cNvPr id="33889" name="Rectangle 49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90" name="Text Box 50"/>
            <p:cNvSpPr txBox="1">
              <a:spLocks noChangeArrowheads="1"/>
            </p:cNvSpPr>
            <p:nvPr/>
          </p:nvSpPr>
          <p:spPr bwMode="auto">
            <a:xfrm>
              <a:off x="2076" y="168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T</a:t>
              </a:r>
            </a:p>
          </p:txBody>
        </p:sp>
        <p:sp>
          <p:nvSpPr>
            <p:cNvPr id="33891" name="Freeform 51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56" name="Freeform 52"/>
          <p:cNvSpPr>
            <a:spLocks/>
          </p:cNvSpPr>
          <p:nvPr/>
        </p:nvSpPr>
        <p:spPr bwMode="auto">
          <a:xfrm>
            <a:off x="4284663" y="4799013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7" name="Freeform 53"/>
          <p:cNvSpPr>
            <a:spLocks/>
          </p:cNvSpPr>
          <p:nvPr/>
        </p:nvSpPr>
        <p:spPr bwMode="auto">
          <a:xfrm>
            <a:off x="4284663" y="4799013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8" name="Freeform 54"/>
          <p:cNvSpPr>
            <a:spLocks/>
          </p:cNvSpPr>
          <p:nvPr/>
        </p:nvSpPr>
        <p:spPr bwMode="auto">
          <a:xfrm>
            <a:off x="4572000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2" name="Freeform 58"/>
          <p:cNvSpPr>
            <a:spLocks/>
          </p:cNvSpPr>
          <p:nvPr/>
        </p:nvSpPr>
        <p:spPr bwMode="auto">
          <a:xfrm>
            <a:off x="5435600" y="3862388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6" name="Freeform 62"/>
          <p:cNvSpPr>
            <a:spLocks/>
          </p:cNvSpPr>
          <p:nvPr/>
        </p:nvSpPr>
        <p:spPr bwMode="auto">
          <a:xfrm>
            <a:off x="5364163" y="4697413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8" name="Freeform 64"/>
          <p:cNvSpPr>
            <a:spLocks/>
          </p:cNvSpPr>
          <p:nvPr/>
        </p:nvSpPr>
        <p:spPr bwMode="auto">
          <a:xfrm>
            <a:off x="5205413" y="5662613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0" name="Freeform 66"/>
          <p:cNvSpPr>
            <a:spLocks/>
          </p:cNvSpPr>
          <p:nvPr/>
        </p:nvSpPr>
        <p:spPr bwMode="auto">
          <a:xfrm>
            <a:off x="4932363" y="5807075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2" name="Freeform 68"/>
          <p:cNvSpPr>
            <a:spLocks/>
          </p:cNvSpPr>
          <p:nvPr/>
        </p:nvSpPr>
        <p:spPr bwMode="auto">
          <a:xfrm>
            <a:off x="6357938" y="5662613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4" name="Freeform 70"/>
          <p:cNvSpPr>
            <a:spLocks/>
          </p:cNvSpPr>
          <p:nvPr/>
        </p:nvSpPr>
        <p:spPr bwMode="auto">
          <a:xfrm>
            <a:off x="6156325" y="5734050"/>
            <a:ext cx="503238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9" name="Freeform 75"/>
          <p:cNvSpPr>
            <a:spLocks/>
          </p:cNvSpPr>
          <p:nvPr/>
        </p:nvSpPr>
        <p:spPr bwMode="auto">
          <a:xfrm>
            <a:off x="5940425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89" name="Freeform 85"/>
          <p:cNvSpPr>
            <a:spLocks/>
          </p:cNvSpPr>
          <p:nvPr/>
        </p:nvSpPr>
        <p:spPr bwMode="auto">
          <a:xfrm>
            <a:off x="8101013" y="3862388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90" name="Freeform 86"/>
          <p:cNvSpPr>
            <a:spLocks/>
          </p:cNvSpPr>
          <p:nvPr/>
        </p:nvSpPr>
        <p:spPr bwMode="auto">
          <a:xfrm>
            <a:off x="7885113" y="3933825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91" name="Freeform 87"/>
          <p:cNvSpPr>
            <a:spLocks/>
          </p:cNvSpPr>
          <p:nvPr/>
        </p:nvSpPr>
        <p:spPr bwMode="auto">
          <a:xfrm>
            <a:off x="7885113" y="3933825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92" name="Freeform 88"/>
          <p:cNvSpPr>
            <a:spLocks/>
          </p:cNvSpPr>
          <p:nvPr/>
        </p:nvSpPr>
        <p:spPr bwMode="auto">
          <a:xfrm>
            <a:off x="8101013" y="393382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Rectangle 92"/>
          <p:cNvSpPr>
            <a:spLocks noChangeArrowheads="1"/>
          </p:cNvSpPr>
          <p:nvPr/>
        </p:nvSpPr>
        <p:spPr bwMode="auto">
          <a:xfrm>
            <a:off x="323850" y="4294188"/>
            <a:ext cx="316865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839" name="Text Box 93"/>
          <p:cNvSpPr txBox="1">
            <a:spLocks noChangeArrowheads="1"/>
          </p:cNvSpPr>
          <p:nvPr/>
        </p:nvSpPr>
        <p:spPr bwMode="auto">
          <a:xfrm>
            <a:off x="395288" y="1846263"/>
            <a:ext cx="4392612" cy="14747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POS-ORDEN(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POS-ORDEN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POS-ORDEN</a:t>
            </a:r>
            <a:r>
              <a:rPr lang="es-AR" altLang="en-US" sz="1800"/>
              <a:t>( DERECHO(T)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</p:txBody>
      </p:sp>
      <p:grpSp>
        <p:nvGrpSpPr>
          <p:cNvPr id="33840" name="Group 11"/>
          <p:cNvGrpSpPr>
            <a:grpSpLocks/>
          </p:cNvGrpSpPr>
          <p:nvPr/>
        </p:nvGrpSpPr>
        <p:grpSpPr bwMode="auto">
          <a:xfrm>
            <a:off x="4427538" y="4654550"/>
            <a:ext cx="593725" cy="576263"/>
            <a:chOff x="4221" y="6997"/>
            <a:chExt cx="720" cy="720"/>
          </a:xfrm>
        </p:grpSpPr>
        <p:sp>
          <p:nvSpPr>
            <p:cNvPr id="33887" name="Oval 12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8" name="Text Box 13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a</a:t>
              </a:r>
              <a:endParaRPr lang="es-AR" altLang="en-US" sz="1800"/>
            </a:p>
          </p:txBody>
        </p:sp>
      </p:grpSp>
      <p:sp>
        <p:nvSpPr>
          <p:cNvPr id="72803" name="Oval 99"/>
          <p:cNvSpPr>
            <a:spLocks noChangeArrowheads="1"/>
          </p:cNvSpPr>
          <p:nvPr/>
        </p:nvSpPr>
        <p:spPr bwMode="auto">
          <a:xfrm>
            <a:off x="4427538" y="4654550"/>
            <a:ext cx="593725" cy="576263"/>
          </a:xfrm>
          <a:prstGeom prst="ellipse">
            <a:avLst/>
          </a:prstGeom>
          <a:solidFill>
            <a:srgbClr val="E05008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59" name="Group 55"/>
          <p:cNvGrpSpPr>
            <a:grpSpLocks/>
          </p:cNvGrpSpPr>
          <p:nvPr/>
        </p:nvGrpSpPr>
        <p:grpSpPr bwMode="auto">
          <a:xfrm>
            <a:off x="4427538" y="4654550"/>
            <a:ext cx="593725" cy="576263"/>
            <a:chOff x="1746" y="2750"/>
            <a:chExt cx="374" cy="363"/>
          </a:xfrm>
        </p:grpSpPr>
        <p:sp>
          <p:nvSpPr>
            <p:cNvPr id="33885" name="Oval 56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934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6" name="Text Box 57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9349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a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43" name="Group 14"/>
          <p:cNvGrpSpPr>
            <a:grpSpLocks/>
          </p:cNvGrpSpPr>
          <p:nvPr/>
        </p:nvGrpSpPr>
        <p:grpSpPr bwMode="auto">
          <a:xfrm>
            <a:off x="7885113" y="3717925"/>
            <a:ext cx="593725" cy="576263"/>
            <a:chOff x="4221" y="6997"/>
            <a:chExt cx="720" cy="720"/>
          </a:xfrm>
        </p:grpSpPr>
        <p:sp>
          <p:nvSpPr>
            <p:cNvPr id="33883" name="Oval 15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4" name="Text Box 16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d</a:t>
              </a:r>
              <a:endParaRPr lang="es-AR" altLang="en-US" sz="1800"/>
            </a:p>
          </p:txBody>
        </p:sp>
      </p:grpSp>
      <p:sp>
        <p:nvSpPr>
          <p:cNvPr id="72806" name="Oval 102"/>
          <p:cNvSpPr>
            <a:spLocks noChangeArrowheads="1"/>
          </p:cNvSpPr>
          <p:nvPr/>
        </p:nvSpPr>
        <p:spPr bwMode="auto">
          <a:xfrm>
            <a:off x="7885113" y="3717925"/>
            <a:ext cx="593725" cy="576263"/>
          </a:xfrm>
          <a:prstGeom prst="ellipse">
            <a:avLst/>
          </a:prstGeom>
          <a:solidFill>
            <a:srgbClr val="38B038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93" name="Group 89"/>
          <p:cNvGrpSpPr>
            <a:grpSpLocks/>
          </p:cNvGrpSpPr>
          <p:nvPr/>
        </p:nvGrpSpPr>
        <p:grpSpPr bwMode="auto">
          <a:xfrm>
            <a:off x="7885113" y="3717925"/>
            <a:ext cx="593725" cy="576263"/>
            <a:chOff x="1746" y="2750"/>
            <a:chExt cx="374" cy="363"/>
          </a:xfrm>
        </p:grpSpPr>
        <p:sp>
          <p:nvSpPr>
            <p:cNvPr id="33881" name="Oval 90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2" name="Text Box 91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00CC66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d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46" name="Group 19"/>
          <p:cNvGrpSpPr>
            <a:grpSpLocks/>
          </p:cNvGrpSpPr>
          <p:nvPr/>
        </p:nvGrpSpPr>
        <p:grpSpPr bwMode="auto">
          <a:xfrm>
            <a:off x="5003800" y="3717925"/>
            <a:ext cx="593725" cy="576263"/>
            <a:chOff x="4221" y="6997"/>
            <a:chExt cx="720" cy="720"/>
          </a:xfrm>
        </p:grpSpPr>
        <p:sp>
          <p:nvSpPr>
            <p:cNvPr id="33879" name="Oval 20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0" name="Text Box 21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*</a:t>
              </a:r>
              <a:endParaRPr lang="es-AR" altLang="en-US" sz="1800"/>
            </a:p>
          </p:txBody>
        </p:sp>
      </p:grpSp>
      <p:sp>
        <p:nvSpPr>
          <p:cNvPr id="72801" name="Oval 97"/>
          <p:cNvSpPr>
            <a:spLocks noChangeArrowheads="1"/>
          </p:cNvSpPr>
          <p:nvPr/>
        </p:nvSpPr>
        <p:spPr bwMode="auto">
          <a:xfrm>
            <a:off x="5003800" y="3717925"/>
            <a:ext cx="593725" cy="576263"/>
          </a:xfrm>
          <a:prstGeom prst="ellipse">
            <a:avLst/>
          </a:prstGeom>
          <a:solidFill>
            <a:schemeClr val="folHlink">
              <a:alpha val="30196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5003800" y="3717925"/>
            <a:ext cx="593725" cy="576263"/>
            <a:chOff x="1610" y="1480"/>
            <a:chExt cx="374" cy="363"/>
          </a:xfrm>
        </p:grpSpPr>
        <p:sp>
          <p:nvSpPr>
            <p:cNvPr id="33877" name="Oval 28"/>
            <p:cNvSpPr>
              <a:spLocks noChangeArrowheads="1"/>
            </p:cNvSpPr>
            <p:nvPr/>
          </p:nvSpPr>
          <p:spPr bwMode="auto">
            <a:xfrm>
              <a:off x="1610" y="1480"/>
              <a:ext cx="374" cy="36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8" name="Text Box 29"/>
            <p:cNvSpPr txBox="1">
              <a:spLocks noChangeArrowheads="1"/>
            </p:cNvSpPr>
            <p:nvPr/>
          </p:nvSpPr>
          <p:spPr bwMode="auto">
            <a:xfrm>
              <a:off x="1655" y="1525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*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49" name="Group 59"/>
          <p:cNvGrpSpPr>
            <a:grpSpLocks/>
          </p:cNvGrpSpPr>
          <p:nvPr/>
        </p:nvGrpSpPr>
        <p:grpSpPr bwMode="auto">
          <a:xfrm>
            <a:off x="5651500" y="4654550"/>
            <a:ext cx="593725" cy="576263"/>
            <a:chOff x="4221" y="6997"/>
            <a:chExt cx="720" cy="720"/>
          </a:xfrm>
        </p:grpSpPr>
        <p:sp>
          <p:nvSpPr>
            <p:cNvPr id="33875" name="Oval 60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6" name="Text Box 61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+</a:t>
              </a:r>
              <a:endParaRPr lang="es-AR" altLang="en-US" sz="1800"/>
            </a:p>
          </p:txBody>
        </p:sp>
      </p:grpSp>
      <p:sp>
        <p:nvSpPr>
          <p:cNvPr id="72805" name="Oval 101"/>
          <p:cNvSpPr>
            <a:spLocks noChangeArrowheads="1"/>
          </p:cNvSpPr>
          <p:nvPr/>
        </p:nvSpPr>
        <p:spPr bwMode="auto">
          <a:xfrm>
            <a:off x="5651500" y="4654550"/>
            <a:ext cx="593725" cy="576263"/>
          </a:xfrm>
          <a:prstGeom prst="ellipse">
            <a:avLst/>
          </a:prstGeom>
          <a:solidFill>
            <a:srgbClr val="B223C5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80" name="Group 76"/>
          <p:cNvGrpSpPr>
            <a:grpSpLocks/>
          </p:cNvGrpSpPr>
          <p:nvPr/>
        </p:nvGrpSpPr>
        <p:grpSpPr bwMode="auto">
          <a:xfrm>
            <a:off x="5665788" y="4654550"/>
            <a:ext cx="593725" cy="576263"/>
            <a:chOff x="1746" y="2750"/>
            <a:chExt cx="374" cy="363"/>
          </a:xfrm>
        </p:grpSpPr>
        <p:sp>
          <p:nvSpPr>
            <p:cNvPr id="33873" name="Oval 77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99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4" name="Text Box 78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9900CC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+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52" name="Group 45"/>
          <p:cNvGrpSpPr>
            <a:grpSpLocks/>
          </p:cNvGrpSpPr>
          <p:nvPr/>
        </p:nvGrpSpPr>
        <p:grpSpPr bwMode="auto">
          <a:xfrm>
            <a:off x="5076825" y="5591175"/>
            <a:ext cx="593725" cy="576263"/>
            <a:chOff x="4221" y="6997"/>
            <a:chExt cx="720" cy="720"/>
          </a:xfrm>
        </p:grpSpPr>
        <p:sp>
          <p:nvSpPr>
            <p:cNvPr id="33871" name="Oval 46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2" name="Text Box 47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b</a:t>
              </a:r>
              <a:endParaRPr lang="es-AR" altLang="en-US" sz="1800"/>
            </a:p>
          </p:txBody>
        </p:sp>
      </p:grpSp>
      <p:sp>
        <p:nvSpPr>
          <p:cNvPr id="72804" name="Oval 100"/>
          <p:cNvSpPr>
            <a:spLocks noChangeArrowheads="1"/>
          </p:cNvSpPr>
          <p:nvPr/>
        </p:nvSpPr>
        <p:spPr bwMode="auto">
          <a:xfrm>
            <a:off x="5076825" y="5591175"/>
            <a:ext cx="593725" cy="576263"/>
          </a:xfrm>
          <a:prstGeom prst="ellipse">
            <a:avLst/>
          </a:prstGeom>
          <a:solidFill>
            <a:srgbClr val="E2D130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76" name="Group 72"/>
          <p:cNvGrpSpPr>
            <a:grpSpLocks/>
          </p:cNvGrpSpPr>
          <p:nvPr/>
        </p:nvGrpSpPr>
        <p:grpSpPr bwMode="auto">
          <a:xfrm>
            <a:off x="5076825" y="5591175"/>
            <a:ext cx="593725" cy="576263"/>
            <a:chOff x="1746" y="2750"/>
            <a:chExt cx="374" cy="363"/>
          </a:xfrm>
        </p:grpSpPr>
        <p:sp>
          <p:nvSpPr>
            <p:cNvPr id="33869" name="Oval 73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0" name="Text Box 74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CC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b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55" name="Group 42"/>
          <p:cNvGrpSpPr>
            <a:grpSpLocks/>
          </p:cNvGrpSpPr>
          <p:nvPr/>
        </p:nvGrpSpPr>
        <p:grpSpPr bwMode="auto">
          <a:xfrm>
            <a:off x="6227763" y="5591175"/>
            <a:ext cx="593725" cy="576263"/>
            <a:chOff x="4221" y="6997"/>
            <a:chExt cx="720" cy="720"/>
          </a:xfrm>
        </p:grpSpPr>
        <p:sp>
          <p:nvSpPr>
            <p:cNvPr id="33867" name="Oval 43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8" name="Text Box 44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c</a:t>
              </a:r>
              <a:endParaRPr lang="es-AR" altLang="en-US" sz="1800"/>
            </a:p>
          </p:txBody>
        </p:sp>
      </p:grpSp>
      <p:sp>
        <p:nvSpPr>
          <p:cNvPr id="72802" name="Oval 98"/>
          <p:cNvSpPr>
            <a:spLocks noChangeArrowheads="1"/>
          </p:cNvSpPr>
          <p:nvPr/>
        </p:nvSpPr>
        <p:spPr bwMode="auto">
          <a:xfrm>
            <a:off x="6227763" y="5591175"/>
            <a:ext cx="593725" cy="576263"/>
          </a:xfrm>
          <a:prstGeom prst="ellipse">
            <a:avLst/>
          </a:prstGeom>
          <a:solidFill>
            <a:srgbClr val="FDC6B5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83" name="Group 79"/>
          <p:cNvGrpSpPr>
            <a:grpSpLocks/>
          </p:cNvGrpSpPr>
          <p:nvPr/>
        </p:nvGrpSpPr>
        <p:grpSpPr bwMode="auto">
          <a:xfrm>
            <a:off x="6227763" y="5591175"/>
            <a:ext cx="593725" cy="576263"/>
            <a:chOff x="1746" y="2750"/>
            <a:chExt cx="374" cy="363"/>
          </a:xfrm>
        </p:grpSpPr>
        <p:sp>
          <p:nvSpPr>
            <p:cNvPr id="33865" name="Oval 80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6" name="Text Box 81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0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c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58" name="Group 22"/>
          <p:cNvGrpSpPr>
            <a:grpSpLocks/>
          </p:cNvGrpSpPr>
          <p:nvPr/>
        </p:nvGrpSpPr>
        <p:grpSpPr bwMode="auto">
          <a:xfrm>
            <a:off x="6516688" y="2925763"/>
            <a:ext cx="593725" cy="576262"/>
            <a:chOff x="4221" y="6997"/>
            <a:chExt cx="720" cy="720"/>
          </a:xfrm>
        </p:grpSpPr>
        <p:sp>
          <p:nvSpPr>
            <p:cNvPr id="33863" name="Oval 23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4" name="Text Box 24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/</a:t>
              </a:r>
              <a:endParaRPr lang="es-AR" altLang="en-US" sz="1800"/>
            </a:p>
          </p:txBody>
        </p:sp>
      </p:grpSp>
      <p:sp>
        <p:nvSpPr>
          <p:cNvPr id="72799" name="Oval 95"/>
          <p:cNvSpPr>
            <a:spLocks noChangeArrowheads="1"/>
          </p:cNvSpPr>
          <p:nvPr/>
        </p:nvSpPr>
        <p:spPr bwMode="auto">
          <a:xfrm>
            <a:off x="6516688" y="2925763"/>
            <a:ext cx="593725" cy="576262"/>
          </a:xfrm>
          <a:prstGeom prst="ellipse">
            <a:avLst/>
          </a:prstGeom>
          <a:solidFill>
            <a:srgbClr val="333399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86" name="Group 82"/>
          <p:cNvGrpSpPr>
            <a:grpSpLocks/>
          </p:cNvGrpSpPr>
          <p:nvPr/>
        </p:nvGrpSpPr>
        <p:grpSpPr bwMode="auto">
          <a:xfrm>
            <a:off x="6516688" y="2925763"/>
            <a:ext cx="593725" cy="576262"/>
            <a:chOff x="2562" y="981"/>
            <a:chExt cx="374" cy="363"/>
          </a:xfrm>
        </p:grpSpPr>
        <p:sp>
          <p:nvSpPr>
            <p:cNvPr id="33861" name="Oval 83"/>
            <p:cNvSpPr>
              <a:spLocks noChangeArrowheads="1"/>
            </p:cNvSpPr>
            <p:nvPr/>
          </p:nvSpPr>
          <p:spPr bwMode="auto">
            <a:xfrm>
              <a:off x="2562" y="981"/>
              <a:ext cx="374" cy="363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2" name="Text Box 84"/>
            <p:cNvSpPr txBox="1">
              <a:spLocks noChangeArrowheads="1"/>
            </p:cNvSpPr>
            <p:nvPr/>
          </p:nvSpPr>
          <p:spPr bwMode="auto">
            <a:xfrm>
              <a:off x="2608" y="1026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/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/>
      <p:bldP spid="72734" grpId="0"/>
      <p:bldP spid="72735" grpId="0"/>
      <p:bldP spid="72738" grpId="0"/>
      <p:bldP spid="72740" grpId="0"/>
      <p:bldP spid="727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55638"/>
            <a:ext cx="8229600" cy="757237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TP N° 8: Tipo de datos ÁRBOL BINARIO – Árboles de Expresión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74852" name="Text Box 100"/>
          <p:cNvSpPr txBox="1">
            <a:spLocks noChangeArrowheads="1"/>
          </p:cNvSpPr>
          <p:nvPr/>
        </p:nvSpPr>
        <p:spPr bwMode="auto">
          <a:xfrm>
            <a:off x="323850" y="1860550"/>
            <a:ext cx="8569325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n-US" sz="1800" b="1"/>
              <a:t>Escriba un algoritmo ARBOL_DE_EXPRESION </a:t>
            </a:r>
            <a:r>
              <a:rPr lang="es-MX" altLang="en-US" sz="1800"/>
              <a:t>que, a partir de una expresión aritmética posfija, construya el árbol de expresión correspondiente, usando una pila auxiliar de árboles. Use las operaciones del ADT PILA y del ADT AB. Haga las suposiciones que crea conveniente. </a:t>
            </a:r>
            <a:r>
              <a:rPr lang="es-MX" altLang="en-US" sz="1800" b="1"/>
              <a:t>Calcule el tiempo de ejecución</a:t>
            </a:r>
            <a:r>
              <a:rPr lang="es-MX" altLang="en-US" sz="1800"/>
              <a:t> usando notación O grande.</a:t>
            </a:r>
            <a:endParaRPr lang="en-US" altLang="en-US" sz="1800"/>
          </a:p>
          <a:p>
            <a:r>
              <a:rPr lang="es-MX" altLang="en-US" sz="1800" b="1"/>
              <a:t>Escriba una</a:t>
            </a:r>
            <a:r>
              <a:rPr lang="es-MX" altLang="en-US" sz="1800"/>
              <a:t> </a:t>
            </a:r>
            <a:r>
              <a:rPr lang="es-MX" altLang="en-US" sz="1800" b="1"/>
              <a:t>implementación del ADT AB usando nodos con 2 punteros</a:t>
            </a:r>
            <a:r>
              <a:rPr lang="es-MX" altLang="en-US" sz="1800"/>
              <a:t>.</a:t>
            </a:r>
            <a:endParaRPr lang="en-US" altLang="en-US" sz="1800"/>
          </a:p>
          <a:p>
            <a:r>
              <a:rPr lang="es-MX" altLang="en-US" sz="1800" b="1"/>
              <a:t>Implemente las funciones</a:t>
            </a:r>
            <a:r>
              <a:rPr lang="es-MX" altLang="en-US" sz="1800"/>
              <a:t> </a:t>
            </a:r>
            <a:r>
              <a:rPr lang="es-MX" altLang="en-US" sz="1800" b="1"/>
              <a:t>PreOrden</a:t>
            </a:r>
            <a:r>
              <a:rPr lang="es-MX" altLang="en-US" sz="1800"/>
              <a:t>, </a:t>
            </a:r>
            <a:r>
              <a:rPr lang="es-MX" altLang="en-US" sz="1800" b="1"/>
              <a:t>EnOrden</a:t>
            </a:r>
            <a:r>
              <a:rPr lang="es-MX" altLang="en-US" sz="1800"/>
              <a:t> y </a:t>
            </a:r>
            <a:r>
              <a:rPr lang="es-MX" altLang="en-US" sz="1800" b="1"/>
              <a:t>PosOrden</a:t>
            </a:r>
            <a:r>
              <a:rPr lang="es-MX" altLang="en-US" sz="1800"/>
              <a:t> para realizar los recorridos del árbol de expresión y obtener expresiones aritméticas en diferentes notaciones.</a:t>
            </a:r>
            <a:endParaRPr lang="en-US" altLang="en-US" sz="1800"/>
          </a:p>
          <a:p>
            <a:r>
              <a:rPr lang="es-MX" altLang="en-US" sz="1800" b="1"/>
              <a:t>Escriba un Programa de Prueba</a:t>
            </a:r>
            <a:r>
              <a:rPr lang="es-MX" altLang="en-US" sz="1800"/>
              <a:t> que implemente el algoritmo ARBOL_DE_EXPRESION y ejecute su Programa para distintas expresiones aritméticas.</a:t>
            </a:r>
            <a:endParaRPr lang="en-US" altLang="en-US" sz="1800"/>
          </a:p>
          <a:p>
            <a:r>
              <a:rPr lang="es-MX" altLang="en-US" sz="1800"/>
              <a:t>[Opcional] </a:t>
            </a:r>
            <a:r>
              <a:rPr lang="es-ES_tradnl" altLang="en-US" sz="1800"/>
              <a:t>Escriba una función EVALUAR que reciba un Árbol de Expresión instanciado y devuelva el resultado que se obtiene al evaluar el mismo. </a:t>
            </a:r>
            <a:r>
              <a:rPr lang="es-MX" altLang="en-US" sz="1800"/>
              <a:t>Use las operaciones del ADT PILA y del ADT AB.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El tipo abstracto de datos Árbol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89138"/>
            <a:ext cx="8785225" cy="3886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600" smtClean="0"/>
              <a:t>Un </a:t>
            </a:r>
            <a:r>
              <a:rPr lang="es-AR" altLang="en-US" sz="2600" b="1" smtClean="0"/>
              <a:t>árbol </a:t>
            </a:r>
            <a:r>
              <a:rPr lang="es-AR" altLang="en-US" sz="2600" smtClean="0"/>
              <a:t>es una estructura de datos no lineal en la que cada nodo puede apuntar a uno o varios nodos. 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6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pic>
        <p:nvPicPr>
          <p:cNvPr id="53252" name="Picture 4" descr="arbolEjemp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997200"/>
            <a:ext cx="568007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0" y="3357563"/>
            <a:ext cx="313213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Un </a:t>
            </a:r>
            <a:r>
              <a:rPr lang="es-AR" altLang="en-US" sz="2400" b="1"/>
              <a:t>Árbol</a:t>
            </a:r>
            <a:r>
              <a:rPr lang="es-AR" altLang="en-US" sz="2400"/>
              <a:t> </a:t>
            </a:r>
            <a:r>
              <a:rPr lang="es-AR" altLang="en-US" sz="2400" b="1"/>
              <a:t>T </a:t>
            </a:r>
            <a:r>
              <a:rPr lang="es-AR" altLang="en-US" sz="2400"/>
              <a:t>consiste en un nodo (</a:t>
            </a:r>
            <a:r>
              <a:rPr lang="es-AR" altLang="en-US" sz="2400" b="1">
                <a:solidFill>
                  <a:srgbClr val="FF0000"/>
                </a:solidFill>
              </a:rPr>
              <a:t>r:raíz</a:t>
            </a:r>
            <a:r>
              <a:rPr lang="es-AR" altLang="en-US" sz="2400"/>
              <a:t>) y una lista o conjunto de </a:t>
            </a:r>
            <a:r>
              <a:rPr lang="es-AR" altLang="en-US" sz="2400" b="1"/>
              <a:t>subárboles</a:t>
            </a:r>
            <a:endParaRPr lang="es-AR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(</a:t>
            </a:r>
            <a:r>
              <a:rPr lang="es-AR" altLang="en-US" sz="1800" b="1">
                <a:solidFill>
                  <a:srgbClr val="637A52"/>
                </a:solidFill>
              </a:rPr>
              <a:t>T1, T2, …Tn</a:t>
            </a:r>
            <a:r>
              <a:rPr lang="es-AR" altLang="en-US" sz="1800"/>
              <a:t>) </a:t>
            </a:r>
            <a:endParaRPr lang="es-AR" altLang="en-US" sz="2400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508625" y="2852738"/>
            <a:ext cx="792163" cy="647700"/>
          </a:xfrm>
          <a:prstGeom prst="rect">
            <a:avLst/>
          </a:prstGeom>
          <a:solidFill>
            <a:srgbClr val="E05008">
              <a:alpha val="25098"/>
            </a:srgbClr>
          </a:solidFill>
          <a:ln w="9525">
            <a:solidFill>
              <a:srgbClr val="FF99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2916238" y="3213100"/>
            <a:ext cx="2736850" cy="2160588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5435600" y="3429000"/>
            <a:ext cx="792163" cy="576263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5651500" y="2924175"/>
            <a:ext cx="4103688" cy="2952750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148263" y="2767013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606800" y="3141663"/>
            <a:ext cx="407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1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119688" y="3500438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956550" y="2997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3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45238" y="2741613"/>
            <a:ext cx="325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T</a:t>
            </a:r>
            <a:endParaRPr lang="es-AR" altLang="en-US" sz="18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59" grpId="0"/>
      <p:bldP spid="53260" grpId="0"/>
      <p:bldP spid="5326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/>
          <p:cNvSpPr>
            <a:spLocks noGrp="1"/>
          </p:cNvSpPr>
          <p:nvPr>
            <p:ph type="title" idx="4294967295"/>
          </p:nvPr>
        </p:nvSpPr>
        <p:spPr>
          <a:xfrm>
            <a:off x="107950" y="333375"/>
            <a:ext cx="8229600" cy="1371600"/>
          </a:xfrm>
        </p:spPr>
        <p:txBody>
          <a:bodyPr/>
          <a:lstStyle/>
          <a:p>
            <a:pPr eaLnBrk="1" hangingPunct="1"/>
            <a:r>
              <a:rPr lang="es-ES" altLang="en-US" sz="4000" smtClean="0"/>
              <a:t>TAD AB(ITEM) </a:t>
            </a:r>
            <a:br>
              <a:rPr lang="es-ES" altLang="en-US" sz="4000" smtClean="0"/>
            </a:br>
            <a:r>
              <a:rPr lang="es-ES" altLang="en-US" sz="4000" smtClean="0"/>
              <a:t>Aplicación Árbol de Expresión</a:t>
            </a:r>
          </a:p>
        </p:txBody>
      </p:sp>
      <p:sp>
        <p:nvSpPr>
          <p:cNvPr id="35843" name="Rectangle 303"/>
          <p:cNvSpPr>
            <a:spLocks noChangeArrowheads="1"/>
          </p:cNvSpPr>
          <p:nvPr/>
        </p:nvSpPr>
        <p:spPr bwMode="auto">
          <a:xfrm>
            <a:off x="420688" y="1803400"/>
            <a:ext cx="4319587" cy="400050"/>
          </a:xfrm>
          <a:prstGeom prst="rect">
            <a:avLst/>
          </a:prstGeom>
          <a:solidFill>
            <a:srgbClr val="9900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 b="1">
                <a:latin typeface="Consolas" panose="020B0609020204030204" pitchFamily="49" charset="0"/>
              </a:rPr>
              <a:t>FUNCIÓN EVALUAR(T): AB → Real </a:t>
            </a:r>
          </a:p>
        </p:txBody>
      </p:sp>
      <p:grpSp>
        <p:nvGrpSpPr>
          <p:cNvPr id="35844" name="Grupo 1"/>
          <p:cNvGrpSpPr>
            <a:grpSpLocks/>
          </p:cNvGrpSpPr>
          <p:nvPr/>
        </p:nvGrpSpPr>
        <p:grpSpPr bwMode="auto">
          <a:xfrm>
            <a:off x="1116013" y="2565400"/>
            <a:ext cx="2593975" cy="3449638"/>
            <a:chOff x="3275013" y="2571750"/>
            <a:chExt cx="2593975" cy="3449638"/>
          </a:xfrm>
        </p:grpSpPr>
        <p:sp>
          <p:nvSpPr>
            <p:cNvPr id="35847" name="Line 269"/>
            <p:cNvSpPr>
              <a:spLocks noChangeShapeType="1"/>
            </p:cNvSpPr>
            <p:nvPr/>
          </p:nvSpPr>
          <p:spPr bwMode="auto">
            <a:xfrm flipH="1">
              <a:off x="3427413" y="4140200"/>
              <a:ext cx="455612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Line 270"/>
            <p:cNvSpPr>
              <a:spLocks noChangeShapeType="1"/>
            </p:cNvSpPr>
            <p:nvPr/>
          </p:nvSpPr>
          <p:spPr bwMode="auto">
            <a:xfrm flipH="1">
              <a:off x="3722688" y="5116513"/>
              <a:ext cx="455612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271"/>
            <p:cNvSpPr>
              <a:spLocks noChangeShapeType="1"/>
            </p:cNvSpPr>
            <p:nvPr/>
          </p:nvSpPr>
          <p:spPr bwMode="auto">
            <a:xfrm>
              <a:off x="4032250" y="4140200"/>
              <a:ext cx="455613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272"/>
            <p:cNvSpPr>
              <a:spLocks noChangeShapeType="1"/>
            </p:cNvSpPr>
            <p:nvPr/>
          </p:nvSpPr>
          <p:spPr bwMode="auto">
            <a:xfrm flipH="1">
              <a:off x="4179888" y="3536950"/>
              <a:ext cx="574675" cy="323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1" name="Group 273"/>
            <p:cNvGrpSpPr>
              <a:grpSpLocks/>
            </p:cNvGrpSpPr>
            <p:nvPr/>
          </p:nvGrpSpPr>
          <p:grpSpPr bwMode="auto">
            <a:xfrm>
              <a:off x="3670300" y="3687763"/>
              <a:ext cx="608013" cy="601662"/>
              <a:chOff x="4221" y="6997"/>
              <a:chExt cx="720" cy="720"/>
            </a:xfrm>
          </p:grpSpPr>
          <p:sp>
            <p:nvSpPr>
              <p:cNvPr id="35876" name="Oval 27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77" name="Text Box 27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*</a:t>
                </a:r>
                <a:endParaRPr lang="es-AR" altLang="en-US" sz="1800"/>
              </a:p>
            </p:txBody>
          </p:sp>
        </p:grpSp>
        <p:grpSp>
          <p:nvGrpSpPr>
            <p:cNvPr id="35852" name="Group 276"/>
            <p:cNvGrpSpPr>
              <a:grpSpLocks/>
            </p:cNvGrpSpPr>
            <p:nvPr/>
          </p:nvGrpSpPr>
          <p:grpSpPr bwMode="auto">
            <a:xfrm>
              <a:off x="3275013" y="4592638"/>
              <a:ext cx="608012" cy="601662"/>
              <a:chOff x="4221" y="6997"/>
              <a:chExt cx="720" cy="720"/>
            </a:xfrm>
          </p:grpSpPr>
          <p:sp>
            <p:nvSpPr>
              <p:cNvPr id="35874" name="Oval 277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75" name="Text Box 278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35853" name="Group 279"/>
            <p:cNvGrpSpPr>
              <a:grpSpLocks/>
            </p:cNvGrpSpPr>
            <p:nvPr/>
          </p:nvGrpSpPr>
          <p:grpSpPr bwMode="auto">
            <a:xfrm>
              <a:off x="3570288" y="5416550"/>
              <a:ext cx="608012" cy="604838"/>
              <a:chOff x="4221" y="6997"/>
              <a:chExt cx="720" cy="720"/>
            </a:xfrm>
          </p:grpSpPr>
          <p:sp>
            <p:nvSpPr>
              <p:cNvPr id="35872" name="Oval 280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73" name="Text Box 281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sp>
          <p:nvSpPr>
            <p:cNvPr id="35854" name="Line 282"/>
            <p:cNvSpPr>
              <a:spLocks noChangeShapeType="1"/>
            </p:cNvSpPr>
            <p:nvPr/>
          </p:nvSpPr>
          <p:spPr bwMode="auto">
            <a:xfrm>
              <a:off x="4408488" y="5046663"/>
              <a:ext cx="420687" cy="566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283"/>
            <p:cNvSpPr>
              <a:spLocks noChangeShapeType="1"/>
            </p:cNvSpPr>
            <p:nvPr/>
          </p:nvSpPr>
          <p:spPr bwMode="auto">
            <a:xfrm>
              <a:off x="4575175" y="3319463"/>
              <a:ext cx="787400" cy="541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6" name="Group 284"/>
            <p:cNvGrpSpPr>
              <a:grpSpLocks/>
            </p:cNvGrpSpPr>
            <p:nvPr/>
          </p:nvGrpSpPr>
          <p:grpSpPr bwMode="auto">
            <a:xfrm>
              <a:off x="4019550" y="4616450"/>
              <a:ext cx="608013" cy="601663"/>
              <a:chOff x="4221" y="6997"/>
              <a:chExt cx="720" cy="720"/>
            </a:xfrm>
          </p:grpSpPr>
          <p:sp>
            <p:nvSpPr>
              <p:cNvPr id="35870" name="Oval 28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71" name="Text Box 28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+</a:t>
                </a:r>
                <a:endParaRPr lang="es-AR" altLang="en-US" sz="1800"/>
              </a:p>
            </p:txBody>
          </p:sp>
        </p:grpSp>
        <p:grpSp>
          <p:nvGrpSpPr>
            <p:cNvPr id="35857" name="Group 287"/>
            <p:cNvGrpSpPr>
              <a:grpSpLocks/>
            </p:cNvGrpSpPr>
            <p:nvPr/>
          </p:nvGrpSpPr>
          <p:grpSpPr bwMode="auto">
            <a:xfrm>
              <a:off x="4494213" y="5418138"/>
              <a:ext cx="608012" cy="603250"/>
              <a:chOff x="4221" y="6997"/>
              <a:chExt cx="720" cy="720"/>
            </a:xfrm>
          </p:grpSpPr>
          <p:sp>
            <p:nvSpPr>
              <p:cNvPr id="35868" name="Oval 28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69" name="Text Box 28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  <p:grpSp>
          <p:nvGrpSpPr>
            <p:cNvPr id="35858" name="Group 290"/>
            <p:cNvGrpSpPr>
              <a:grpSpLocks/>
            </p:cNvGrpSpPr>
            <p:nvPr/>
          </p:nvGrpSpPr>
          <p:grpSpPr bwMode="auto">
            <a:xfrm>
              <a:off x="4470400" y="3213100"/>
              <a:ext cx="606425" cy="603250"/>
              <a:chOff x="4221" y="6997"/>
              <a:chExt cx="720" cy="720"/>
            </a:xfrm>
          </p:grpSpPr>
          <p:sp>
            <p:nvSpPr>
              <p:cNvPr id="35866" name="Oval 29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67" name="Text Box 29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/</a:t>
                </a:r>
                <a:endParaRPr lang="es-AR" altLang="en-US" sz="1800"/>
              </a:p>
            </p:txBody>
          </p:sp>
        </p:grpSp>
        <p:grpSp>
          <p:nvGrpSpPr>
            <p:cNvPr id="35859" name="Group 293"/>
            <p:cNvGrpSpPr>
              <a:grpSpLocks/>
            </p:cNvGrpSpPr>
            <p:nvPr/>
          </p:nvGrpSpPr>
          <p:grpSpPr bwMode="auto">
            <a:xfrm>
              <a:off x="5262563" y="3754438"/>
              <a:ext cx="606425" cy="601662"/>
              <a:chOff x="4221" y="6997"/>
              <a:chExt cx="720" cy="720"/>
            </a:xfrm>
          </p:grpSpPr>
          <p:sp>
            <p:nvSpPr>
              <p:cNvPr id="35864" name="Oval 29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65" name="Text Box 29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35860" name="Group 113"/>
            <p:cNvGrpSpPr>
              <a:grpSpLocks/>
            </p:cNvGrpSpPr>
            <p:nvPr/>
          </p:nvGrpSpPr>
          <p:grpSpPr bwMode="auto">
            <a:xfrm>
              <a:off x="5056188" y="2571750"/>
              <a:ext cx="720725" cy="647700"/>
              <a:chOff x="1882" y="1684"/>
              <a:chExt cx="454" cy="408"/>
            </a:xfrm>
          </p:grpSpPr>
          <p:sp>
            <p:nvSpPr>
              <p:cNvPr id="35861" name="Rectangle 114"/>
              <p:cNvSpPr>
                <a:spLocks noChangeArrowheads="1"/>
              </p:cNvSpPr>
              <p:nvPr/>
            </p:nvSpPr>
            <p:spPr bwMode="auto">
              <a:xfrm>
                <a:off x="2109" y="1888"/>
                <a:ext cx="227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62" name="Text Box 115"/>
              <p:cNvSpPr txBox="1">
                <a:spLocks noChangeArrowheads="1"/>
              </p:cNvSpPr>
              <p:nvPr/>
            </p:nvSpPr>
            <p:spPr bwMode="auto">
              <a:xfrm>
                <a:off x="2076" y="1684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 T</a:t>
                </a:r>
              </a:p>
            </p:txBody>
          </p:sp>
          <p:sp>
            <p:nvSpPr>
              <p:cNvPr id="35863" name="Freeform 116"/>
              <p:cNvSpPr>
                <a:spLocks/>
              </p:cNvSpPr>
              <p:nvPr/>
            </p:nvSpPr>
            <p:spPr bwMode="auto">
              <a:xfrm flipH="1">
                <a:off x="1882" y="1933"/>
                <a:ext cx="363" cy="159"/>
              </a:xfrm>
              <a:custGeom>
                <a:avLst/>
                <a:gdLst>
                  <a:gd name="T0" fmla="*/ 0 w 589"/>
                  <a:gd name="T1" fmla="*/ 3 h 250"/>
                  <a:gd name="T2" fmla="*/ 6 w 589"/>
                  <a:gd name="T3" fmla="*/ 1 h 250"/>
                  <a:gd name="T4" fmla="*/ 12 w 589"/>
                  <a:gd name="T5" fmla="*/ 7 h 2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9" h="250">
                    <a:moveTo>
                      <a:pt x="0" y="113"/>
                    </a:moveTo>
                    <a:cubicBezTo>
                      <a:pt x="109" y="56"/>
                      <a:pt x="219" y="0"/>
                      <a:pt x="317" y="23"/>
                    </a:cubicBezTo>
                    <a:cubicBezTo>
                      <a:pt x="415" y="46"/>
                      <a:pt x="544" y="212"/>
                      <a:pt x="589" y="2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5083175" y="3949700"/>
            <a:ext cx="122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Resultado</a:t>
            </a:r>
          </a:p>
        </p:txBody>
      </p:sp>
      <p:sp>
        <p:nvSpPr>
          <p:cNvPr id="35846" name="AutoShape 13"/>
          <p:cNvSpPr>
            <a:spLocks noChangeArrowheads="1"/>
          </p:cNvSpPr>
          <p:nvPr/>
        </p:nvSpPr>
        <p:spPr bwMode="auto">
          <a:xfrm>
            <a:off x="4202113" y="3954463"/>
            <a:ext cx="576262" cy="360362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36867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Aplicaciones</a:t>
            </a:r>
          </a:p>
        </p:txBody>
      </p:sp>
      <p:pic>
        <p:nvPicPr>
          <p:cNvPr id="18435" name="Picture 5" descr="Arbol de Busqueda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349500"/>
            <a:ext cx="4038600" cy="2679700"/>
          </a:xfrm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250825" y="1916113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de Búsqueda</a:t>
            </a:r>
          </a:p>
        </p:txBody>
      </p:sp>
      <p:pic>
        <p:nvPicPr>
          <p:cNvPr id="18437" name="Picture 10" descr="indexación en BD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3363" y="3860800"/>
            <a:ext cx="4643437" cy="2757488"/>
          </a:xfrm>
        </p:spPr>
      </p:pic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7380288" y="3048000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Indexación de 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Aplicaciones</a:t>
            </a:r>
          </a:p>
        </p:txBody>
      </p:sp>
      <p:pic>
        <p:nvPicPr>
          <p:cNvPr id="19459" name="Picture 8" descr="Arbol Sintactico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429000"/>
            <a:ext cx="5983287" cy="3136900"/>
          </a:xfrm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07950" y="2781300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Sintácticos</a:t>
            </a:r>
          </a:p>
        </p:txBody>
      </p:sp>
      <p:pic>
        <p:nvPicPr>
          <p:cNvPr id="19461" name="Picture 11" descr="Arbol de Decision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"/>
          <a:stretch>
            <a:fillRect/>
          </a:stretch>
        </p:blipFill>
        <p:spPr>
          <a:xfrm>
            <a:off x="4140200" y="893763"/>
            <a:ext cx="5003800" cy="3470275"/>
          </a:xfrm>
        </p:spPr>
      </p:pic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6642100" y="3108325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de Decisión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z="4000" smtClean="0"/>
              <a:t>El tipo abstracto de datos </a:t>
            </a:r>
            <a:br>
              <a:rPr lang="es-AR" altLang="en-US" sz="4000" smtClean="0"/>
            </a:br>
            <a:r>
              <a:rPr lang="es-AR" altLang="en-US" sz="4000" smtClean="0"/>
              <a:t>Árbol Binario (AB)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altLang="en-US" sz="2400" smtClean="0"/>
              <a:t>Un </a:t>
            </a:r>
            <a:r>
              <a:rPr lang="es-AR" altLang="en-US" sz="2400" b="1" smtClean="0"/>
              <a:t>árbol binario</a:t>
            </a:r>
            <a:r>
              <a:rPr lang="es-AR" altLang="en-US" sz="2400" smtClean="0"/>
              <a:t> es un caso particular de árbol donde cada nodo puede tener a lo sumo 2 hijos: un hijo izquierdo y un hijo derecho. </a:t>
            </a:r>
          </a:p>
          <a:p>
            <a:endParaRPr lang="es-AR" altLang="en-US" sz="2400" smtClean="0"/>
          </a:p>
        </p:txBody>
      </p:sp>
      <p:grpSp>
        <p:nvGrpSpPr>
          <p:cNvPr id="55342" name="Group 46"/>
          <p:cNvGrpSpPr>
            <a:grpSpLocks/>
          </p:cNvGrpSpPr>
          <p:nvPr/>
        </p:nvGrpSpPr>
        <p:grpSpPr bwMode="auto">
          <a:xfrm>
            <a:off x="2124075" y="3213100"/>
            <a:ext cx="3816350" cy="2951163"/>
            <a:chOff x="1338" y="2024"/>
            <a:chExt cx="2404" cy="1859"/>
          </a:xfrm>
        </p:grpSpPr>
        <p:sp>
          <p:nvSpPr>
            <p:cNvPr id="20495" name="Line 5"/>
            <p:cNvSpPr>
              <a:spLocks noChangeShapeType="1"/>
            </p:cNvSpPr>
            <p:nvPr/>
          </p:nvSpPr>
          <p:spPr bwMode="auto">
            <a:xfrm flipH="1">
              <a:off x="3261" y="2766"/>
              <a:ext cx="193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6"/>
            <p:cNvSpPr>
              <a:spLocks noChangeShapeType="1"/>
            </p:cNvSpPr>
            <p:nvPr/>
          </p:nvSpPr>
          <p:spPr bwMode="auto">
            <a:xfrm flipH="1">
              <a:off x="1434" y="2766"/>
              <a:ext cx="289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7"/>
            <p:cNvSpPr>
              <a:spLocks noChangeShapeType="1"/>
            </p:cNvSpPr>
            <p:nvPr/>
          </p:nvSpPr>
          <p:spPr bwMode="auto">
            <a:xfrm flipH="1">
              <a:off x="2877" y="3322"/>
              <a:ext cx="28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8"/>
            <p:cNvSpPr>
              <a:spLocks noChangeShapeType="1"/>
            </p:cNvSpPr>
            <p:nvPr/>
          </p:nvSpPr>
          <p:spPr bwMode="auto">
            <a:xfrm>
              <a:off x="1819" y="2766"/>
              <a:ext cx="288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9"/>
            <p:cNvSpPr>
              <a:spLocks noChangeShapeType="1"/>
            </p:cNvSpPr>
            <p:nvPr/>
          </p:nvSpPr>
          <p:spPr bwMode="auto">
            <a:xfrm>
              <a:off x="3357" y="3317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 flipH="1">
              <a:off x="1723" y="2209"/>
              <a:ext cx="865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1" name="Group 11"/>
            <p:cNvGrpSpPr>
              <a:grpSpLocks/>
            </p:cNvGrpSpPr>
            <p:nvPr/>
          </p:nvGrpSpPr>
          <p:grpSpPr bwMode="auto">
            <a:xfrm>
              <a:off x="1589" y="2488"/>
              <a:ext cx="385" cy="370"/>
              <a:chOff x="4221" y="6997"/>
              <a:chExt cx="720" cy="720"/>
            </a:xfrm>
          </p:grpSpPr>
          <p:sp>
            <p:nvSpPr>
              <p:cNvPr id="20528" name="Oval 1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9" name="Text Box 1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grpSp>
          <p:nvGrpSpPr>
            <p:cNvPr id="20502" name="Group 14"/>
            <p:cNvGrpSpPr>
              <a:grpSpLocks/>
            </p:cNvGrpSpPr>
            <p:nvPr/>
          </p:nvGrpSpPr>
          <p:grpSpPr bwMode="auto">
            <a:xfrm>
              <a:off x="3357" y="3507"/>
              <a:ext cx="385" cy="371"/>
              <a:chOff x="4221" y="6997"/>
              <a:chExt cx="720" cy="720"/>
            </a:xfrm>
          </p:grpSpPr>
          <p:sp>
            <p:nvSpPr>
              <p:cNvPr id="20526" name="Oval 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7" name="Text Box 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0503" name="Group 17"/>
            <p:cNvGrpSpPr>
              <a:grpSpLocks/>
            </p:cNvGrpSpPr>
            <p:nvPr/>
          </p:nvGrpSpPr>
          <p:grpSpPr bwMode="auto">
            <a:xfrm>
              <a:off x="3069" y="3044"/>
              <a:ext cx="385" cy="371"/>
              <a:chOff x="4221" y="6997"/>
              <a:chExt cx="720" cy="720"/>
            </a:xfrm>
          </p:grpSpPr>
          <p:sp>
            <p:nvSpPr>
              <p:cNvPr id="20524" name="Oval 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5" name="Text Box 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0504" name="Group 20"/>
            <p:cNvGrpSpPr>
              <a:grpSpLocks/>
            </p:cNvGrpSpPr>
            <p:nvPr/>
          </p:nvGrpSpPr>
          <p:grpSpPr bwMode="auto">
            <a:xfrm>
              <a:off x="1338" y="3044"/>
              <a:ext cx="385" cy="371"/>
              <a:chOff x="4221" y="6997"/>
              <a:chExt cx="720" cy="720"/>
            </a:xfrm>
          </p:grpSpPr>
          <p:sp>
            <p:nvSpPr>
              <p:cNvPr id="20522" name="Oval 2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3" name="Text Box 2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20505" name="Group 23"/>
            <p:cNvGrpSpPr>
              <a:grpSpLocks/>
            </p:cNvGrpSpPr>
            <p:nvPr/>
          </p:nvGrpSpPr>
          <p:grpSpPr bwMode="auto">
            <a:xfrm>
              <a:off x="2780" y="3507"/>
              <a:ext cx="385" cy="371"/>
              <a:chOff x="4221" y="6997"/>
              <a:chExt cx="720" cy="720"/>
            </a:xfrm>
          </p:grpSpPr>
          <p:sp>
            <p:nvSpPr>
              <p:cNvPr id="20520" name="Oval 2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1" name="Text Box 2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011" y="3229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2492" y="2117"/>
              <a:ext cx="865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8" name="Group 28"/>
            <p:cNvGrpSpPr>
              <a:grpSpLocks/>
            </p:cNvGrpSpPr>
            <p:nvPr/>
          </p:nvGrpSpPr>
          <p:grpSpPr bwMode="auto">
            <a:xfrm>
              <a:off x="1819" y="3044"/>
              <a:ext cx="384" cy="371"/>
              <a:chOff x="4221" y="6997"/>
              <a:chExt cx="720" cy="720"/>
            </a:xfrm>
          </p:grpSpPr>
          <p:sp>
            <p:nvSpPr>
              <p:cNvPr id="20518" name="Oval 2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9" name="Text Box 3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E</a:t>
                </a:r>
                <a:endParaRPr lang="es-AR" altLang="en-US" sz="1800"/>
              </a:p>
            </p:txBody>
          </p:sp>
        </p:grpSp>
        <p:grpSp>
          <p:nvGrpSpPr>
            <p:cNvPr id="20509" name="Group 31"/>
            <p:cNvGrpSpPr>
              <a:grpSpLocks/>
            </p:cNvGrpSpPr>
            <p:nvPr/>
          </p:nvGrpSpPr>
          <p:grpSpPr bwMode="auto">
            <a:xfrm>
              <a:off x="2107" y="3512"/>
              <a:ext cx="385" cy="371"/>
              <a:chOff x="4221" y="6997"/>
              <a:chExt cx="720" cy="720"/>
            </a:xfrm>
          </p:grpSpPr>
          <p:sp>
            <p:nvSpPr>
              <p:cNvPr id="20516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7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G</a:t>
                </a:r>
                <a:endParaRPr lang="es-AR" altLang="en-US" sz="1800"/>
              </a:p>
            </p:txBody>
          </p:sp>
        </p:grpSp>
        <p:grpSp>
          <p:nvGrpSpPr>
            <p:cNvPr id="20510" name="Group 34"/>
            <p:cNvGrpSpPr>
              <a:grpSpLocks/>
            </p:cNvGrpSpPr>
            <p:nvPr/>
          </p:nvGrpSpPr>
          <p:grpSpPr bwMode="auto">
            <a:xfrm>
              <a:off x="2396" y="2024"/>
              <a:ext cx="384" cy="371"/>
              <a:chOff x="4221" y="6997"/>
              <a:chExt cx="720" cy="720"/>
            </a:xfrm>
          </p:grpSpPr>
          <p:sp>
            <p:nvSpPr>
              <p:cNvPr id="20514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5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0511" name="Group 37"/>
            <p:cNvGrpSpPr>
              <a:grpSpLocks/>
            </p:cNvGrpSpPr>
            <p:nvPr/>
          </p:nvGrpSpPr>
          <p:grpSpPr bwMode="auto">
            <a:xfrm>
              <a:off x="3261" y="2488"/>
              <a:ext cx="385" cy="370"/>
              <a:chOff x="4221" y="6997"/>
              <a:chExt cx="720" cy="720"/>
            </a:xfrm>
          </p:grpSpPr>
          <p:sp>
            <p:nvSpPr>
              <p:cNvPr id="20512" name="Oval 3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3" name="Text Box 3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55343" name="Group 47"/>
          <p:cNvGrpSpPr>
            <a:grpSpLocks/>
          </p:cNvGrpSpPr>
          <p:nvPr/>
        </p:nvGrpSpPr>
        <p:grpSpPr bwMode="auto">
          <a:xfrm>
            <a:off x="900113" y="3644900"/>
            <a:ext cx="1603375" cy="641350"/>
            <a:chOff x="567" y="2309"/>
            <a:chExt cx="1010" cy="404"/>
          </a:xfrm>
        </p:grpSpPr>
        <p:sp>
          <p:nvSpPr>
            <p:cNvPr id="20493" name="Text Box 40"/>
            <p:cNvSpPr txBox="1">
              <a:spLocks noChangeArrowheads="1"/>
            </p:cNvSpPr>
            <p:nvPr/>
          </p:nvSpPr>
          <p:spPr bwMode="auto">
            <a:xfrm>
              <a:off x="567" y="2309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Hijo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Izquierdo</a:t>
              </a:r>
            </a:p>
          </p:txBody>
        </p:sp>
        <p:sp>
          <p:nvSpPr>
            <p:cNvPr id="20494" name="Line 42"/>
            <p:cNvSpPr>
              <a:spLocks noChangeShapeType="1"/>
            </p:cNvSpPr>
            <p:nvPr/>
          </p:nvSpPr>
          <p:spPr bwMode="auto">
            <a:xfrm>
              <a:off x="1169" y="2523"/>
              <a:ext cx="40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5816600" y="3646488"/>
            <a:ext cx="1584325" cy="641350"/>
            <a:chOff x="3664" y="2297"/>
            <a:chExt cx="998" cy="404"/>
          </a:xfrm>
        </p:grpSpPr>
        <p:sp>
          <p:nvSpPr>
            <p:cNvPr id="20491" name="Text Box 41"/>
            <p:cNvSpPr txBox="1">
              <a:spLocks noChangeArrowheads="1"/>
            </p:cNvSpPr>
            <p:nvPr/>
          </p:nvSpPr>
          <p:spPr bwMode="auto">
            <a:xfrm>
              <a:off x="4002" y="2297"/>
              <a:ext cx="6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Hijo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Derecho</a:t>
              </a:r>
            </a:p>
          </p:txBody>
        </p:sp>
        <p:sp>
          <p:nvSpPr>
            <p:cNvPr id="20492" name="Line 43"/>
            <p:cNvSpPr>
              <a:spLocks noChangeShapeType="1"/>
            </p:cNvSpPr>
            <p:nvPr/>
          </p:nvSpPr>
          <p:spPr bwMode="auto">
            <a:xfrm flipH="1">
              <a:off x="3664" y="2523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6227763" y="4821238"/>
            <a:ext cx="2665412" cy="1200150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CC0000"/>
                </a:solidFill>
              </a:rPr>
              <a:t>Cada nodo puede ramificarse en 2, como máximo, de ahí el nombre BINARIO</a:t>
            </a:r>
          </a:p>
        </p:txBody>
      </p:sp>
      <p:grpSp>
        <p:nvGrpSpPr>
          <p:cNvPr id="55348" name="Group 52"/>
          <p:cNvGrpSpPr>
            <a:grpSpLocks/>
          </p:cNvGrpSpPr>
          <p:nvPr/>
        </p:nvGrpSpPr>
        <p:grpSpPr bwMode="auto">
          <a:xfrm>
            <a:off x="4211638" y="3141663"/>
            <a:ext cx="1370012" cy="366712"/>
            <a:chOff x="2653" y="1979"/>
            <a:chExt cx="863" cy="231"/>
          </a:xfrm>
        </p:grpSpPr>
        <p:sp>
          <p:nvSpPr>
            <p:cNvPr id="20489" name="Text Box 50"/>
            <p:cNvSpPr txBox="1">
              <a:spLocks noChangeArrowheads="1"/>
            </p:cNvSpPr>
            <p:nvPr/>
          </p:nvSpPr>
          <p:spPr bwMode="auto">
            <a:xfrm flipH="1">
              <a:off x="2971" y="197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Raiz</a:t>
              </a:r>
            </a:p>
          </p:txBody>
        </p:sp>
        <p:sp>
          <p:nvSpPr>
            <p:cNvPr id="20490" name="Line 51"/>
            <p:cNvSpPr>
              <a:spLocks noChangeShapeType="1"/>
            </p:cNvSpPr>
            <p:nvPr/>
          </p:nvSpPr>
          <p:spPr bwMode="auto">
            <a:xfrm flipH="1">
              <a:off x="2653" y="2115"/>
              <a:ext cx="402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55650" y="5227638"/>
            <a:ext cx="7848600" cy="1370012"/>
          </a:xfrm>
          <a:prstGeom prst="rect">
            <a:avLst/>
          </a:prstGeom>
          <a:solidFill>
            <a:srgbClr val="CCCC00">
              <a:alpha val="30196"/>
            </a:srgbClr>
          </a:solidFill>
          <a:ln w="9525">
            <a:solidFill>
              <a:srgbClr val="CC99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755650" y="4192588"/>
            <a:ext cx="7848600" cy="792162"/>
          </a:xfrm>
          <a:prstGeom prst="rect">
            <a:avLst/>
          </a:prstGeom>
          <a:solidFill>
            <a:srgbClr val="EFD2AF">
              <a:alpha val="39999"/>
            </a:srgbClr>
          </a:solidFill>
          <a:ln w="9525">
            <a:solidFill>
              <a:srgbClr val="FF9999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42950" y="3068638"/>
            <a:ext cx="7848600" cy="877887"/>
          </a:xfrm>
          <a:prstGeom prst="rect">
            <a:avLst/>
          </a:prstGeom>
          <a:solidFill>
            <a:srgbClr val="BBE0E3">
              <a:alpha val="39999"/>
            </a:srgbClr>
          </a:solidFill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400" b="1" smtClean="0"/>
              <a:t> </a:t>
            </a:r>
            <a:endParaRPr lang="en-US" altLang="en-US" sz="2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2150" y="18526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1"/>
              <a:t>Especificación algebraica - OPERACIONES: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10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1"/>
              <a:t>A) Sintaxis: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ABVACIO  	: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</a:t>
            </a:r>
            <a:r>
              <a:rPr lang="es-ES" altLang="en-US" sz="2400"/>
              <a:t>ARMARAB  	:  AB X ITEM X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" altLang="en-US" sz="2400"/>
              <a:t> 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/>
              <a:t>  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/>
              <a:t>	</a:t>
            </a:r>
            <a:r>
              <a:rPr lang="es-ES_tradnl" altLang="en-US" sz="2400"/>
              <a:t>ESABVACIO  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BOOL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PERTENECE : AB X ITEM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BOOL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	IZQUIERDO  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RAIZ  		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ITEM U {indefinido}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DERECHO  	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1F8AC25-8C77-4F10-ADA3-2B32191B862A}" type="slidenum">
              <a:rPr lang="es-E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400" b="1" smtClean="0"/>
              <a:t> </a:t>
            </a:r>
            <a:endParaRPr lang="en-US" altLang="en-US" sz="2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511300"/>
            <a:ext cx="8675687" cy="4870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021263" indent="-50212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62625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70613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5786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86588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7443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7900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83581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8815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1"/>
              <a:t>B) Semántica:</a:t>
            </a:r>
            <a:r>
              <a:rPr lang="es-ES_tradnl" altLang="en-US" sz="2000"/>
              <a:t>  </a:t>
            </a:r>
            <a:r>
              <a:rPr lang="es-ES_tradnl" altLang="en-US" sz="2000" b="1"/>
              <a:t> </a:t>
            </a:r>
            <a:r>
              <a:rPr lang="es-ES_tradnl" altLang="en-US" sz="2000">
                <a:sym typeface="Symbol" panose="05050102010706020507" pitchFamily="18" charset="2"/>
              </a:rPr>
              <a:t></a:t>
            </a:r>
            <a:r>
              <a:rPr lang="es-ES_tradnl" altLang="en-US" sz="2000"/>
              <a:t> izq,der </a:t>
            </a:r>
            <a:r>
              <a:rPr lang="es-ES_tradnl" altLang="en-US" sz="2000">
                <a:sym typeface="Symbol" panose="05050102010706020507" pitchFamily="18" charset="2"/>
              </a:rPr>
              <a:t></a:t>
            </a:r>
            <a:r>
              <a:rPr lang="es-ES_tradnl" altLang="en-US" sz="2000"/>
              <a:t> AB,    </a:t>
            </a:r>
            <a:r>
              <a:rPr lang="es-ES_tradnl" altLang="en-US" sz="2000">
                <a:sym typeface="Symbol" panose="05050102010706020507" pitchFamily="18" charset="2"/>
              </a:rPr>
              <a:t></a:t>
            </a:r>
            <a:r>
              <a:rPr lang="es-ES_tradnl" altLang="en-US" sz="2000"/>
              <a:t> x,y </a:t>
            </a:r>
            <a:r>
              <a:rPr lang="es-ES_tradnl" altLang="en-US" sz="2000">
                <a:sym typeface="Symbol" panose="05050102010706020507" pitchFamily="18" charset="2"/>
              </a:rPr>
              <a:t></a:t>
            </a:r>
            <a:r>
              <a:rPr lang="es-ES_tradnl" altLang="en-US" sz="2000"/>
              <a:t> ITEM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ESABVACIO(ABVACIO)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TRUE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ESABVACIO(ARMARAB(izq,x,der))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FALSE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IZQUIERDO(ABVACIO)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ABVACIO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IZQUIERDO(ARMARAB(izq,x,der))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izq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RAIZ(ABVACIO)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indefinido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RAIZ(ARMARAB(izq,x,der))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x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DERECHO(ABVACIO)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ABVACIO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DERECHO(ARMARAB(izq,x,der))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der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PERTENECE(ABVACIO,y)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FALSE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PERTENECE(ARMARAB(izq,x,der),y)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 x=y  OR PERTENECE(izq,y)                   OR PERTENECE(der,y)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1116013" y="4652963"/>
            <a:ext cx="6048375" cy="431800"/>
          </a:xfrm>
          <a:prstGeom prst="rect">
            <a:avLst/>
          </a:prstGeom>
          <a:solidFill>
            <a:srgbClr val="3333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3" name="Rectangle 99"/>
          <p:cNvSpPr>
            <a:spLocks noChangeArrowheads="1"/>
          </p:cNvSpPr>
          <p:nvPr/>
        </p:nvSpPr>
        <p:spPr bwMode="auto">
          <a:xfrm>
            <a:off x="395288" y="4652963"/>
            <a:ext cx="7993062" cy="431800"/>
          </a:xfrm>
          <a:prstGeom prst="rect">
            <a:avLst/>
          </a:prstGeom>
          <a:solidFill>
            <a:srgbClr val="E2D13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0" name="AutoShape 96"/>
          <p:cNvSpPr>
            <a:spLocks noChangeArrowheads="1"/>
          </p:cNvSpPr>
          <p:nvPr/>
        </p:nvSpPr>
        <p:spPr bwMode="auto">
          <a:xfrm>
            <a:off x="5651500" y="1052513"/>
            <a:ext cx="2268538" cy="1943100"/>
          </a:xfrm>
          <a:prstGeom prst="triangle">
            <a:avLst>
              <a:gd name="adj" fmla="val 50000"/>
            </a:avLst>
          </a:prstGeom>
          <a:solidFill>
            <a:srgbClr val="333399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2" name="AutoShape 98"/>
          <p:cNvSpPr>
            <a:spLocks noChangeArrowheads="1"/>
          </p:cNvSpPr>
          <p:nvPr/>
        </p:nvSpPr>
        <p:spPr bwMode="auto">
          <a:xfrm>
            <a:off x="5651500" y="261938"/>
            <a:ext cx="3384550" cy="2590800"/>
          </a:xfrm>
          <a:prstGeom prst="triangle">
            <a:avLst>
              <a:gd name="adj" fmla="val 50000"/>
            </a:avLst>
          </a:prstGeom>
          <a:solidFill>
            <a:srgbClr val="E2D130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395288" y="4659313"/>
            <a:ext cx="8351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                                                                                      , </a:t>
            </a:r>
            <a:r>
              <a:rPr lang="es-AR" altLang="es-AR" sz="2000" b="1">
                <a:solidFill>
                  <a:srgbClr val="7700B2"/>
                </a:solidFill>
              </a:rPr>
              <a:t>C </a:t>
            </a:r>
            <a:r>
              <a:rPr lang="es-AR" altLang="es-AR" sz="2000"/>
              <a:t>, ABV </a:t>
            </a:r>
            <a:r>
              <a:rPr lang="es-ES_tradnl" altLang="es-AR" sz="2000"/>
              <a:t>)      </a:t>
            </a:r>
            <a:endParaRPr lang="es-ES_tradnl" altLang="en-US" sz="2000"/>
          </a:p>
        </p:txBody>
      </p:sp>
      <p:sp>
        <p:nvSpPr>
          <p:cNvPr id="23559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TAD AB(item)</a:t>
            </a:r>
            <a:endParaRPr lang="es-AR" altLang="en-US" sz="4000" smtClean="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07950" y="3427413"/>
            <a:ext cx="2879725" cy="436562"/>
          </a:xfrm>
          <a:prstGeom prst="rect">
            <a:avLst/>
          </a:prstGeom>
          <a:noFill/>
          <a:ln w="9525">
            <a:solidFill>
              <a:srgbClr val="D8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1">
                <a:solidFill>
                  <a:srgbClr val="D80000"/>
                </a:solidFill>
              </a:rPr>
              <a:t>CONSTRUCTORAS</a:t>
            </a:r>
            <a:r>
              <a:rPr lang="es-ES_tradnl" altLang="en-US" sz="1800" b="1">
                <a:solidFill>
                  <a:srgbClr val="D80000"/>
                </a:solidFill>
              </a:rPr>
              <a:t> </a:t>
            </a:r>
            <a:endParaRPr lang="es-AR" altLang="en-US" sz="1800" b="1">
              <a:solidFill>
                <a:srgbClr val="D80000"/>
              </a:solidFill>
            </a:endParaRPr>
          </a:p>
        </p:txBody>
      </p:sp>
      <p:sp>
        <p:nvSpPr>
          <p:cNvPr id="23561" name="19 CuadroTexto"/>
          <p:cNvSpPr txBox="1">
            <a:spLocks noChangeArrowheads="1"/>
          </p:cNvSpPr>
          <p:nvPr/>
        </p:nvSpPr>
        <p:spPr bwMode="auto">
          <a:xfrm>
            <a:off x="2843213" y="1700213"/>
            <a:ext cx="2952750" cy="771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1">
                <a:solidFill>
                  <a:schemeClr val="bg2"/>
                </a:solidFill>
              </a:rPr>
              <a:t>¿Cómo construimos este AB?</a:t>
            </a:r>
            <a:endParaRPr lang="es-AR" altLang="en-US" sz="2200">
              <a:solidFill>
                <a:schemeClr val="bg2"/>
              </a:solidFill>
            </a:endParaRPr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2987675" y="3098800"/>
            <a:ext cx="3313113" cy="468313"/>
            <a:chOff x="1973" y="1729"/>
            <a:chExt cx="2087" cy="295"/>
          </a:xfrm>
        </p:grpSpPr>
        <p:sp>
          <p:nvSpPr>
            <p:cNvPr id="23589" name="19 CuadroTexto"/>
            <p:cNvSpPr txBox="1">
              <a:spLocks noChangeArrowheads="1"/>
            </p:cNvSpPr>
            <p:nvPr/>
          </p:nvSpPr>
          <p:spPr bwMode="auto">
            <a:xfrm>
              <a:off x="2064" y="1729"/>
              <a:ext cx="1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 ABVACIO: </a:t>
              </a:r>
              <a:r>
                <a:rPr lang="es-ES_tradnl" altLang="en-US" sz="1800">
                  <a:sym typeface="Wingdings" panose="05000000000000000000" pitchFamily="2" charset="2"/>
                </a:rPr>
                <a:t></a:t>
              </a:r>
              <a:r>
                <a:rPr lang="es-ES_tradnl" altLang="en-US" sz="1800"/>
                <a:t> AB       (</a:t>
              </a:r>
              <a:r>
                <a:rPr lang="es-ES_tradnl" altLang="en-US" sz="1800" b="1"/>
                <a:t>ABV</a:t>
              </a:r>
              <a:r>
                <a:rPr lang="es-ES_tradnl" altLang="en-US" sz="1800"/>
                <a:t>)</a:t>
              </a:r>
              <a:endParaRPr lang="en-US" altLang="en-US" sz="1800"/>
            </a:p>
          </p:txBody>
        </p:sp>
        <p:sp>
          <p:nvSpPr>
            <p:cNvPr id="23590" name="Line 12"/>
            <p:cNvSpPr>
              <a:spLocks noChangeShapeType="1"/>
            </p:cNvSpPr>
            <p:nvPr/>
          </p:nvSpPr>
          <p:spPr bwMode="auto">
            <a:xfrm flipV="1">
              <a:off x="1973" y="193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2987675" y="3638550"/>
            <a:ext cx="5184775" cy="366713"/>
            <a:chOff x="1973" y="2069"/>
            <a:chExt cx="3266" cy="231"/>
          </a:xfrm>
        </p:grpSpPr>
        <p:sp>
          <p:nvSpPr>
            <p:cNvPr id="23587" name="19 CuadroTexto"/>
            <p:cNvSpPr txBox="1">
              <a:spLocks noChangeArrowheads="1"/>
            </p:cNvSpPr>
            <p:nvPr/>
          </p:nvSpPr>
          <p:spPr bwMode="auto">
            <a:xfrm>
              <a:off x="2087" y="2069"/>
              <a:ext cx="3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 </a:t>
              </a:r>
              <a:r>
                <a:rPr lang="es-ES" altLang="en-US" sz="1800"/>
                <a:t>ARMARAB: AB X ITEM X AB </a:t>
              </a:r>
              <a:r>
                <a:rPr lang="es-ES_tradnl" altLang="en-US" sz="1800">
                  <a:sym typeface="Wingdings" panose="05000000000000000000" pitchFamily="2" charset="2"/>
                </a:rPr>
                <a:t></a:t>
              </a:r>
              <a:r>
                <a:rPr lang="es-ES" altLang="en-US" sz="1800"/>
                <a:t>  AB    (</a:t>
              </a:r>
              <a:r>
                <a:rPr lang="es-ES" altLang="en-US" sz="1800" b="1"/>
                <a:t>AAB</a:t>
              </a:r>
              <a:r>
                <a:rPr lang="es-ES" altLang="en-US" sz="1800"/>
                <a:t>)</a:t>
              </a:r>
              <a:endParaRPr lang="en-US" altLang="en-US" sz="1800"/>
            </a:p>
          </p:txBody>
        </p:sp>
        <p:sp>
          <p:nvSpPr>
            <p:cNvPr id="23588" name="Line 15"/>
            <p:cNvSpPr>
              <a:spLocks noChangeShapeType="1"/>
            </p:cNvSpPr>
            <p:nvPr/>
          </p:nvSpPr>
          <p:spPr bwMode="auto">
            <a:xfrm>
              <a:off x="1973" y="211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4" name="Group 91"/>
          <p:cNvGrpSpPr>
            <a:grpSpLocks/>
          </p:cNvGrpSpPr>
          <p:nvPr/>
        </p:nvGrpSpPr>
        <p:grpSpPr bwMode="auto">
          <a:xfrm>
            <a:off x="6011863" y="766763"/>
            <a:ext cx="1790700" cy="2044700"/>
            <a:chOff x="3906" y="436"/>
            <a:chExt cx="1128" cy="1288"/>
          </a:xfrm>
        </p:grpSpPr>
        <p:sp>
          <p:nvSpPr>
            <p:cNvPr id="23572" name="Line 71"/>
            <p:cNvSpPr>
              <a:spLocks noChangeShapeType="1"/>
            </p:cNvSpPr>
            <p:nvPr/>
          </p:nvSpPr>
          <p:spPr bwMode="auto">
            <a:xfrm flipH="1">
              <a:off x="4377" y="663"/>
              <a:ext cx="363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72"/>
            <p:cNvSpPr>
              <a:spLocks noChangeShapeType="1"/>
            </p:cNvSpPr>
            <p:nvPr/>
          </p:nvSpPr>
          <p:spPr bwMode="auto">
            <a:xfrm flipH="1">
              <a:off x="4003" y="1168"/>
              <a:ext cx="28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73"/>
            <p:cNvSpPr>
              <a:spLocks noChangeShapeType="1"/>
            </p:cNvSpPr>
            <p:nvPr/>
          </p:nvSpPr>
          <p:spPr bwMode="auto">
            <a:xfrm>
              <a:off x="4483" y="1163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5" name="Group 74"/>
            <p:cNvGrpSpPr>
              <a:grpSpLocks/>
            </p:cNvGrpSpPr>
            <p:nvPr/>
          </p:nvGrpSpPr>
          <p:grpSpPr bwMode="auto">
            <a:xfrm>
              <a:off x="4483" y="1353"/>
              <a:ext cx="385" cy="371"/>
              <a:chOff x="4221" y="6997"/>
              <a:chExt cx="720" cy="720"/>
            </a:xfrm>
          </p:grpSpPr>
          <p:sp>
            <p:nvSpPr>
              <p:cNvPr id="23585" name="Oval 7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6" name="Text Box 7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3576" name="Group 77"/>
            <p:cNvGrpSpPr>
              <a:grpSpLocks/>
            </p:cNvGrpSpPr>
            <p:nvPr/>
          </p:nvGrpSpPr>
          <p:grpSpPr bwMode="auto">
            <a:xfrm>
              <a:off x="4195" y="890"/>
              <a:ext cx="385" cy="371"/>
              <a:chOff x="4221" y="6997"/>
              <a:chExt cx="720" cy="720"/>
            </a:xfrm>
          </p:grpSpPr>
          <p:sp>
            <p:nvSpPr>
              <p:cNvPr id="23583" name="Oval 7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4" name="Text Box 7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3577" name="Group 80"/>
            <p:cNvGrpSpPr>
              <a:grpSpLocks/>
            </p:cNvGrpSpPr>
            <p:nvPr/>
          </p:nvGrpSpPr>
          <p:grpSpPr bwMode="auto">
            <a:xfrm>
              <a:off x="3906" y="1353"/>
              <a:ext cx="385" cy="371"/>
              <a:chOff x="4221" y="6997"/>
              <a:chExt cx="720" cy="720"/>
            </a:xfrm>
          </p:grpSpPr>
          <p:sp>
            <p:nvSpPr>
              <p:cNvPr id="23581" name="Oval 8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2" name="Text Box 8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grpSp>
          <p:nvGrpSpPr>
            <p:cNvPr id="23578" name="Group 83"/>
            <p:cNvGrpSpPr>
              <a:grpSpLocks/>
            </p:cNvGrpSpPr>
            <p:nvPr/>
          </p:nvGrpSpPr>
          <p:grpSpPr bwMode="auto">
            <a:xfrm>
              <a:off x="4649" y="436"/>
              <a:ext cx="385" cy="370"/>
              <a:chOff x="4221" y="6997"/>
              <a:chExt cx="720" cy="720"/>
            </a:xfrm>
          </p:grpSpPr>
          <p:sp>
            <p:nvSpPr>
              <p:cNvPr id="23579" name="Oval 8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0" name="Text Box 8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1692275" y="4687888"/>
            <a:ext cx="257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ABV, </a:t>
            </a:r>
            <a:r>
              <a:rPr lang="es-AR" altLang="es-AR" sz="2000" b="1">
                <a:solidFill>
                  <a:srgbClr val="7700B2"/>
                </a:solidFill>
              </a:rPr>
              <a:t>H </a:t>
            </a:r>
            <a:r>
              <a:rPr lang="es-AR" altLang="es-AR" sz="2000"/>
              <a:t>, ABV</a:t>
            </a:r>
            <a:r>
              <a:rPr lang="es-ES_tradnl" altLang="es-AR" sz="2000"/>
              <a:t> )      </a:t>
            </a:r>
            <a:endParaRPr lang="es-ES_tradnl" altLang="en-US" sz="200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4572000" y="4652963"/>
            <a:ext cx="257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ABV, </a:t>
            </a:r>
            <a:r>
              <a:rPr lang="es-AR" altLang="es-AR" sz="2000" b="1">
                <a:solidFill>
                  <a:srgbClr val="7700B2"/>
                </a:solidFill>
              </a:rPr>
              <a:t>I </a:t>
            </a:r>
            <a:r>
              <a:rPr lang="es-AR" altLang="es-AR" sz="2000"/>
              <a:t>, ABV</a:t>
            </a:r>
            <a:r>
              <a:rPr lang="es-ES_tradnl" altLang="es-AR" sz="2000"/>
              <a:t> )      </a:t>
            </a:r>
            <a:endParaRPr lang="es-ES_tradnl" altLang="en-US" sz="200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1044575" y="4667250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                                  , </a:t>
            </a:r>
            <a:r>
              <a:rPr lang="es-AR" altLang="es-AR" sz="2000" b="1">
                <a:solidFill>
                  <a:srgbClr val="7700B2"/>
                </a:solidFill>
              </a:rPr>
              <a:t>F </a:t>
            </a:r>
            <a:r>
              <a:rPr lang="es-AR" altLang="es-AR" sz="2000"/>
              <a:t>,                                 </a:t>
            </a:r>
            <a:r>
              <a:rPr lang="es-ES_tradnl" altLang="es-AR" sz="2000"/>
              <a:t>)      </a:t>
            </a:r>
            <a:endParaRPr lang="es-ES_tradnl" altLang="en-US" sz="2000"/>
          </a:p>
        </p:txBody>
      </p:sp>
      <p:sp>
        <p:nvSpPr>
          <p:cNvPr id="62556" name="AutoShape 92"/>
          <p:cNvSpPr>
            <a:spLocks noChangeArrowheads="1"/>
          </p:cNvSpPr>
          <p:nvPr/>
        </p:nvSpPr>
        <p:spPr bwMode="auto">
          <a:xfrm>
            <a:off x="5795963" y="1773238"/>
            <a:ext cx="1008062" cy="1152525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7" name="AutoShape 93"/>
          <p:cNvSpPr>
            <a:spLocks noChangeArrowheads="1"/>
          </p:cNvSpPr>
          <p:nvPr/>
        </p:nvSpPr>
        <p:spPr bwMode="auto">
          <a:xfrm>
            <a:off x="6732588" y="1773238"/>
            <a:ext cx="1008062" cy="1152525"/>
          </a:xfrm>
          <a:prstGeom prst="triangle">
            <a:avLst>
              <a:gd name="adj" fmla="val 50000"/>
            </a:avLst>
          </a:prstGeom>
          <a:solidFill>
            <a:srgbClr val="AC2037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8" name="Rectangle 94"/>
          <p:cNvSpPr>
            <a:spLocks noChangeArrowheads="1"/>
          </p:cNvSpPr>
          <p:nvPr/>
        </p:nvSpPr>
        <p:spPr bwMode="auto">
          <a:xfrm>
            <a:off x="1692275" y="4652963"/>
            <a:ext cx="2519363" cy="431800"/>
          </a:xfrm>
          <a:prstGeom prst="rect">
            <a:avLst/>
          </a:prstGeom>
          <a:solidFill>
            <a:srgbClr val="38B038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9" name="Rectangle 95"/>
          <p:cNvSpPr>
            <a:spLocks noChangeArrowheads="1"/>
          </p:cNvSpPr>
          <p:nvPr/>
        </p:nvSpPr>
        <p:spPr bwMode="auto">
          <a:xfrm>
            <a:off x="4572000" y="4652963"/>
            <a:ext cx="2519363" cy="431800"/>
          </a:xfrm>
          <a:prstGeom prst="rect">
            <a:avLst/>
          </a:prstGeom>
          <a:solidFill>
            <a:srgbClr val="AC203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1700213"/>
            <a:ext cx="4699000" cy="22463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typedef struct nodoAB *AB;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23850" y="4221163"/>
            <a:ext cx="2773363" cy="2016125"/>
            <a:chOff x="4041" y="3217"/>
            <a:chExt cx="4500" cy="3609"/>
          </a:xfrm>
        </p:grpSpPr>
        <p:sp>
          <p:nvSpPr>
            <p:cNvPr id="24707" name="Line 5"/>
            <p:cNvSpPr>
              <a:spLocks noChangeShapeType="1"/>
            </p:cNvSpPr>
            <p:nvPr/>
          </p:nvSpPr>
          <p:spPr bwMode="auto">
            <a:xfrm flipH="1">
              <a:off x="7641" y="4657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6"/>
            <p:cNvSpPr>
              <a:spLocks noChangeShapeType="1"/>
            </p:cNvSpPr>
            <p:nvPr/>
          </p:nvSpPr>
          <p:spPr bwMode="auto">
            <a:xfrm flipH="1">
              <a:off x="4221" y="46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7"/>
            <p:cNvSpPr>
              <a:spLocks noChangeShapeType="1"/>
            </p:cNvSpPr>
            <p:nvPr/>
          </p:nvSpPr>
          <p:spPr bwMode="auto">
            <a:xfrm flipH="1">
              <a:off x="6921" y="573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8"/>
            <p:cNvSpPr>
              <a:spLocks noChangeShapeType="1"/>
            </p:cNvSpPr>
            <p:nvPr/>
          </p:nvSpPr>
          <p:spPr bwMode="auto">
            <a:xfrm>
              <a:off x="4941" y="46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Line 9"/>
            <p:cNvSpPr>
              <a:spLocks noChangeShapeType="1"/>
            </p:cNvSpPr>
            <p:nvPr/>
          </p:nvSpPr>
          <p:spPr bwMode="auto">
            <a:xfrm>
              <a:off x="7821" y="5728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Line 10"/>
            <p:cNvSpPr>
              <a:spLocks noChangeShapeType="1"/>
            </p:cNvSpPr>
            <p:nvPr/>
          </p:nvSpPr>
          <p:spPr bwMode="auto">
            <a:xfrm flipH="1">
              <a:off x="4761" y="3577"/>
              <a:ext cx="16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13" name="Group 11"/>
            <p:cNvGrpSpPr>
              <a:grpSpLocks/>
            </p:cNvGrpSpPr>
            <p:nvPr/>
          </p:nvGrpSpPr>
          <p:grpSpPr bwMode="auto">
            <a:xfrm>
              <a:off x="4511" y="4117"/>
              <a:ext cx="720" cy="720"/>
              <a:chOff x="4221" y="6997"/>
              <a:chExt cx="720" cy="720"/>
            </a:xfrm>
          </p:grpSpPr>
          <p:sp>
            <p:nvSpPr>
              <p:cNvPr id="24740" name="Oval 1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41" name="Text Box 1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grpSp>
          <p:nvGrpSpPr>
            <p:cNvPr id="24714" name="Group 14"/>
            <p:cNvGrpSpPr>
              <a:grpSpLocks/>
            </p:cNvGrpSpPr>
            <p:nvPr/>
          </p:nvGrpSpPr>
          <p:grpSpPr bwMode="auto">
            <a:xfrm>
              <a:off x="7821" y="6097"/>
              <a:ext cx="720" cy="720"/>
              <a:chOff x="4221" y="6997"/>
              <a:chExt cx="720" cy="720"/>
            </a:xfrm>
          </p:grpSpPr>
          <p:sp>
            <p:nvSpPr>
              <p:cNvPr id="24738" name="Oval 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9" name="Text Box 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4715" name="Group 17"/>
            <p:cNvGrpSpPr>
              <a:grpSpLocks/>
            </p:cNvGrpSpPr>
            <p:nvPr/>
          </p:nvGrpSpPr>
          <p:grpSpPr bwMode="auto">
            <a:xfrm>
              <a:off x="7281" y="5197"/>
              <a:ext cx="720" cy="720"/>
              <a:chOff x="4221" y="6997"/>
              <a:chExt cx="720" cy="720"/>
            </a:xfrm>
          </p:grpSpPr>
          <p:sp>
            <p:nvSpPr>
              <p:cNvPr id="24736" name="Oval 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7" name="Text Box 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4716" name="Group 20"/>
            <p:cNvGrpSpPr>
              <a:grpSpLocks/>
            </p:cNvGrpSpPr>
            <p:nvPr/>
          </p:nvGrpSpPr>
          <p:grpSpPr bwMode="auto">
            <a:xfrm>
              <a:off x="4041" y="5197"/>
              <a:ext cx="720" cy="720"/>
              <a:chOff x="4221" y="6997"/>
              <a:chExt cx="720" cy="720"/>
            </a:xfrm>
          </p:grpSpPr>
          <p:sp>
            <p:nvSpPr>
              <p:cNvPr id="24734" name="Oval 2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5" name="Text Box 2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24717" name="Group 23"/>
            <p:cNvGrpSpPr>
              <a:grpSpLocks/>
            </p:cNvGrpSpPr>
            <p:nvPr/>
          </p:nvGrpSpPr>
          <p:grpSpPr bwMode="auto">
            <a:xfrm>
              <a:off x="6741" y="6097"/>
              <a:ext cx="720" cy="720"/>
              <a:chOff x="4221" y="6997"/>
              <a:chExt cx="720" cy="720"/>
            </a:xfrm>
          </p:grpSpPr>
          <p:sp>
            <p:nvSpPr>
              <p:cNvPr id="24732" name="Oval 2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3" name="Text Box 2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sp>
          <p:nvSpPr>
            <p:cNvPr id="24718" name="Line 26"/>
            <p:cNvSpPr>
              <a:spLocks noChangeShapeType="1"/>
            </p:cNvSpPr>
            <p:nvPr/>
          </p:nvSpPr>
          <p:spPr bwMode="auto">
            <a:xfrm>
              <a:off x="5301" y="55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Line 27"/>
            <p:cNvSpPr>
              <a:spLocks noChangeShapeType="1"/>
            </p:cNvSpPr>
            <p:nvPr/>
          </p:nvSpPr>
          <p:spPr bwMode="auto">
            <a:xfrm>
              <a:off x="6201" y="3397"/>
              <a:ext cx="16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20" name="Group 28"/>
            <p:cNvGrpSpPr>
              <a:grpSpLocks/>
            </p:cNvGrpSpPr>
            <p:nvPr/>
          </p:nvGrpSpPr>
          <p:grpSpPr bwMode="auto">
            <a:xfrm>
              <a:off x="4941" y="5197"/>
              <a:ext cx="720" cy="720"/>
              <a:chOff x="4221" y="6997"/>
              <a:chExt cx="720" cy="720"/>
            </a:xfrm>
          </p:grpSpPr>
          <p:sp>
            <p:nvSpPr>
              <p:cNvPr id="24730" name="Oval 2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1" name="Text Box 3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E</a:t>
                </a:r>
                <a:endParaRPr lang="es-AR" altLang="en-US" sz="1800"/>
              </a:p>
            </p:txBody>
          </p:sp>
        </p:grpSp>
        <p:grpSp>
          <p:nvGrpSpPr>
            <p:cNvPr id="24721" name="Group 31"/>
            <p:cNvGrpSpPr>
              <a:grpSpLocks/>
            </p:cNvGrpSpPr>
            <p:nvPr/>
          </p:nvGrpSpPr>
          <p:grpSpPr bwMode="auto">
            <a:xfrm>
              <a:off x="5481" y="6106"/>
              <a:ext cx="720" cy="720"/>
              <a:chOff x="4221" y="6997"/>
              <a:chExt cx="720" cy="720"/>
            </a:xfrm>
          </p:grpSpPr>
          <p:sp>
            <p:nvSpPr>
              <p:cNvPr id="24728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9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G</a:t>
                </a:r>
                <a:endParaRPr lang="es-AR" altLang="en-US" sz="1800"/>
              </a:p>
            </p:txBody>
          </p:sp>
        </p:grpSp>
        <p:grpSp>
          <p:nvGrpSpPr>
            <p:cNvPr id="24722" name="Group 34"/>
            <p:cNvGrpSpPr>
              <a:grpSpLocks/>
            </p:cNvGrpSpPr>
            <p:nvPr/>
          </p:nvGrpSpPr>
          <p:grpSpPr bwMode="auto">
            <a:xfrm>
              <a:off x="6021" y="3217"/>
              <a:ext cx="720" cy="720"/>
              <a:chOff x="4221" y="6997"/>
              <a:chExt cx="720" cy="720"/>
            </a:xfrm>
          </p:grpSpPr>
          <p:sp>
            <p:nvSpPr>
              <p:cNvPr id="24726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7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4723" name="Group 37"/>
            <p:cNvGrpSpPr>
              <a:grpSpLocks/>
            </p:cNvGrpSpPr>
            <p:nvPr/>
          </p:nvGrpSpPr>
          <p:grpSpPr bwMode="auto">
            <a:xfrm>
              <a:off x="7641" y="4117"/>
              <a:ext cx="720" cy="720"/>
              <a:chOff x="4221" y="6997"/>
              <a:chExt cx="720" cy="720"/>
            </a:xfrm>
          </p:grpSpPr>
          <p:sp>
            <p:nvSpPr>
              <p:cNvPr id="24724" name="Oval 3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5" name="Text Box 3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51240" name="Group 40"/>
          <p:cNvGrpSpPr>
            <a:grpSpLocks/>
          </p:cNvGrpSpPr>
          <p:nvPr/>
        </p:nvGrpSpPr>
        <p:grpSpPr bwMode="auto">
          <a:xfrm>
            <a:off x="3851275" y="1916113"/>
            <a:ext cx="4968875" cy="4752975"/>
            <a:chOff x="2426" y="1207"/>
            <a:chExt cx="3130" cy="2994"/>
          </a:xfrm>
        </p:grpSpPr>
        <p:grpSp>
          <p:nvGrpSpPr>
            <p:cNvPr id="24582" name="Group 41"/>
            <p:cNvGrpSpPr>
              <a:grpSpLocks/>
            </p:cNvGrpSpPr>
            <p:nvPr/>
          </p:nvGrpSpPr>
          <p:grpSpPr bwMode="auto">
            <a:xfrm>
              <a:off x="2426" y="1681"/>
              <a:ext cx="3130" cy="2520"/>
              <a:chOff x="81" y="6637"/>
              <a:chExt cx="11436" cy="6300"/>
            </a:xfrm>
          </p:grpSpPr>
          <p:grpSp>
            <p:nvGrpSpPr>
              <p:cNvPr id="24587" name="Group 42"/>
              <p:cNvGrpSpPr>
                <a:grpSpLocks/>
              </p:cNvGrpSpPr>
              <p:nvPr/>
            </p:nvGrpSpPr>
            <p:grpSpPr bwMode="auto">
              <a:xfrm>
                <a:off x="81" y="9697"/>
                <a:ext cx="2256" cy="1519"/>
                <a:chOff x="2781" y="6637"/>
                <a:chExt cx="2256" cy="1519"/>
              </a:xfrm>
            </p:grpSpPr>
            <p:sp>
              <p:nvSpPr>
                <p:cNvPr id="24699" name="Rectangle 43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0" name="Line 44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3" name="Line 47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4" name="Line 48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5" name="Rectangle 49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D</a:t>
                  </a:r>
                  <a:endParaRPr lang="es-AR" altLang="en-US" sz="1800"/>
                </a:p>
              </p:txBody>
            </p:sp>
          </p:grpSp>
          <p:grpSp>
            <p:nvGrpSpPr>
              <p:cNvPr id="24588" name="Group 51"/>
              <p:cNvGrpSpPr>
                <a:grpSpLocks/>
              </p:cNvGrpSpPr>
              <p:nvPr/>
            </p:nvGrpSpPr>
            <p:grpSpPr bwMode="auto">
              <a:xfrm>
                <a:off x="1341" y="8178"/>
                <a:ext cx="2256" cy="1519"/>
                <a:chOff x="2781" y="6637"/>
                <a:chExt cx="2256" cy="1519"/>
              </a:xfrm>
            </p:grpSpPr>
            <p:sp>
              <p:nvSpPr>
                <p:cNvPr id="24691" name="Rectangle 52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2" name="Line 53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5" name="Line 56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6" name="Line 57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7" name="Rectangle 58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B</a:t>
                  </a:r>
                  <a:endParaRPr lang="es-AR" altLang="en-US" sz="1800"/>
                </a:p>
              </p:txBody>
            </p:sp>
          </p:grpSp>
          <p:sp>
            <p:nvSpPr>
              <p:cNvPr id="24589" name="Rectangle 60"/>
              <p:cNvSpPr>
                <a:spLocks noChangeArrowheads="1"/>
              </p:cNvSpPr>
              <p:nvPr/>
            </p:nvSpPr>
            <p:spPr bwMode="auto">
              <a:xfrm>
                <a:off x="5121" y="7177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0" name="Line 61"/>
              <p:cNvSpPr>
                <a:spLocks noChangeShapeType="1"/>
              </p:cNvSpPr>
              <p:nvPr/>
            </p:nvSpPr>
            <p:spPr bwMode="auto">
              <a:xfrm>
                <a:off x="6201" y="717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Text Box 62"/>
              <p:cNvSpPr txBox="1">
                <a:spLocks noChangeArrowheads="1"/>
              </p:cNvSpPr>
              <p:nvPr/>
            </p:nvSpPr>
            <p:spPr bwMode="auto">
              <a:xfrm>
                <a:off x="5121" y="7149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2" name="Text Box 63"/>
              <p:cNvSpPr txBox="1">
                <a:spLocks noChangeArrowheads="1"/>
              </p:cNvSpPr>
              <p:nvPr/>
            </p:nvSpPr>
            <p:spPr bwMode="auto">
              <a:xfrm>
                <a:off x="6117" y="7135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3" name="Line 64"/>
              <p:cNvSpPr>
                <a:spLocks noChangeShapeType="1"/>
              </p:cNvSpPr>
              <p:nvPr/>
            </p:nvSpPr>
            <p:spPr bwMode="auto">
              <a:xfrm flipH="1">
                <a:off x="3501" y="7616"/>
                <a:ext cx="2160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65"/>
              <p:cNvSpPr>
                <a:spLocks noChangeShapeType="1"/>
              </p:cNvSpPr>
              <p:nvPr/>
            </p:nvSpPr>
            <p:spPr bwMode="auto">
              <a:xfrm>
                <a:off x="6707" y="7607"/>
                <a:ext cx="2520" cy="6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Rectangle 66"/>
              <p:cNvSpPr>
                <a:spLocks noChangeArrowheads="1"/>
              </p:cNvSpPr>
              <p:nvPr/>
            </p:nvSpPr>
            <p:spPr bwMode="auto">
              <a:xfrm>
                <a:off x="5121" y="6637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6" name="Text Box 67"/>
              <p:cNvSpPr txBox="1">
                <a:spLocks noChangeArrowheads="1"/>
              </p:cNvSpPr>
              <p:nvPr/>
            </p:nvSpPr>
            <p:spPr bwMode="auto">
              <a:xfrm>
                <a:off x="5689" y="6637"/>
                <a:ext cx="945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  <p:grpSp>
            <p:nvGrpSpPr>
              <p:cNvPr id="24597" name="Group 68"/>
              <p:cNvGrpSpPr>
                <a:grpSpLocks/>
              </p:cNvGrpSpPr>
              <p:nvPr/>
            </p:nvGrpSpPr>
            <p:grpSpPr bwMode="auto">
              <a:xfrm>
                <a:off x="2505" y="9697"/>
                <a:ext cx="2256" cy="1519"/>
                <a:chOff x="2781" y="6637"/>
                <a:chExt cx="2256" cy="1519"/>
              </a:xfrm>
            </p:grpSpPr>
            <p:sp>
              <p:nvSpPr>
                <p:cNvPr id="24683" name="Rectangle 69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4" name="Line 70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7" name="Line 73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8" name="Line 74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" name="Rectangle 75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E</a:t>
                  </a:r>
                  <a:endParaRPr lang="es-AR" altLang="en-US" sz="1800"/>
                </a:p>
              </p:txBody>
            </p:sp>
          </p:grpSp>
          <p:grpSp>
            <p:nvGrpSpPr>
              <p:cNvPr id="24598" name="Group 77"/>
              <p:cNvGrpSpPr>
                <a:grpSpLocks/>
              </p:cNvGrpSpPr>
              <p:nvPr/>
            </p:nvGrpSpPr>
            <p:grpSpPr bwMode="auto">
              <a:xfrm>
                <a:off x="3585" y="11238"/>
                <a:ext cx="2256" cy="1519"/>
                <a:chOff x="2781" y="6637"/>
                <a:chExt cx="2256" cy="1519"/>
              </a:xfrm>
            </p:grpSpPr>
            <p:sp>
              <p:nvSpPr>
                <p:cNvPr id="24675" name="Rectangle 78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6" name="Line 79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9" name="Line 82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0" name="Line 83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1" name="Rectangle 84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G</a:t>
                  </a:r>
                  <a:endParaRPr lang="es-AR" altLang="en-US" sz="1800"/>
                </a:p>
              </p:txBody>
            </p:sp>
          </p:grpSp>
          <p:grpSp>
            <p:nvGrpSpPr>
              <p:cNvPr id="24599" name="Group 86"/>
              <p:cNvGrpSpPr>
                <a:grpSpLocks/>
              </p:cNvGrpSpPr>
              <p:nvPr/>
            </p:nvGrpSpPr>
            <p:grpSpPr bwMode="auto">
              <a:xfrm>
                <a:off x="7917" y="9618"/>
                <a:ext cx="2256" cy="1519"/>
                <a:chOff x="2781" y="6637"/>
                <a:chExt cx="2256" cy="1519"/>
              </a:xfrm>
            </p:grpSpPr>
            <p:sp>
              <p:nvSpPr>
                <p:cNvPr id="24667" name="Rectangle 87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8" name="Line 88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1" name="Line 91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2" name="Line 92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3" name="Rectangle 93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F</a:t>
                  </a:r>
                  <a:endParaRPr lang="es-AR" altLang="en-US" sz="1800"/>
                </a:p>
              </p:txBody>
            </p:sp>
          </p:grpSp>
          <p:grpSp>
            <p:nvGrpSpPr>
              <p:cNvPr id="24600" name="Group 95"/>
              <p:cNvGrpSpPr>
                <a:grpSpLocks/>
              </p:cNvGrpSpPr>
              <p:nvPr/>
            </p:nvGrpSpPr>
            <p:grpSpPr bwMode="auto">
              <a:xfrm>
                <a:off x="9177" y="8099"/>
                <a:ext cx="2256" cy="1519"/>
                <a:chOff x="2781" y="6637"/>
                <a:chExt cx="2256" cy="1519"/>
              </a:xfrm>
            </p:grpSpPr>
            <p:sp>
              <p:nvSpPr>
                <p:cNvPr id="24659" name="Rectangle 96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0" name="Line 97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2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3" name="Line 100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4" name="Line 101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5" name="Rectangle 102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6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C</a:t>
                  </a:r>
                  <a:endParaRPr lang="es-AR" altLang="en-US" sz="1800"/>
                </a:p>
              </p:txBody>
            </p:sp>
          </p:grpSp>
          <p:grpSp>
            <p:nvGrpSpPr>
              <p:cNvPr id="24601" name="Group 104"/>
              <p:cNvGrpSpPr>
                <a:grpSpLocks/>
              </p:cNvGrpSpPr>
              <p:nvPr/>
            </p:nvGrpSpPr>
            <p:grpSpPr bwMode="auto">
              <a:xfrm>
                <a:off x="6741" y="11137"/>
                <a:ext cx="2256" cy="1519"/>
                <a:chOff x="2781" y="6637"/>
                <a:chExt cx="2256" cy="1519"/>
              </a:xfrm>
            </p:grpSpPr>
            <p:sp>
              <p:nvSpPr>
                <p:cNvPr id="24651" name="Rectangle 105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2" name="Line 106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5" name="Line 109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Line 110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H</a:t>
                  </a:r>
                  <a:endParaRPr lang="es-AR" altLang="en-US" sz="1800"/>
                </a:p>
              </p:txBody>
            </p:sp>
          </p:grpSp>
          <p:grpSp>
            <p:nvGrpSpPr>
              <p:cNvPr id="24602" name="Group 113"/>
              <p:cNvGrpSpPr>
                <a:grpSpLocks/>
              </p:cNvGrpSpPr>
              <p:nvPr/>
            </p:nvGrpSpPr>
            <p:grpSpPr bwMode="auto">
              <a:xfrm>
                <a:off x="9261" y="11137"/>
                <a:ext cx="2256" cy="1519"/>
                <a:chOff x="2781" y="6637"/>
                <a:chExt cx="2256" cy="1519"/>
              </a:xfrm>
            </p:grpSpPr>
            <p:sp>
              <p:nvSpPr>
                <p:cNvPr id="24643" name="Rectangle 114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4" name="Line 115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7" name="Line 118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Line 119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Rectangle 120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0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I</a:t>
                  </a:r>
                  <a:endParaRPr lang="es-AR" altLang="en-US" sz="1800"/>
                </a:p>
              </p:txBody>
            </p:sp>
          </p:grpSp>
          <p:grpSp>
            <p:nvGrpSpPr>
              <p:cNvPr id="24603" name="Group 122"/>
              <p:cNvGrpSpPr>
                <a:grpSpLocks/>
              </p:cNvGrpSpPr>
              <p:nvPr/>
            </p:nvGrpSpPr>
            <p:grpSpPr bwMode="auto">
              <a:xfrm>
                <a:off x="261" y="11222"/>
                <a:ext cx="720" cy="146"/>
                <a:chOff x="9441" y="6097"/>
                <a:chExt cx="720" cy="146"/>
              </a:xfrm>
            </p:grpSpPr>
            <p:sp>
              <p:nvSpPr>
                <p:cNvPr id="24640" name="Line 123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Line 124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Line 125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4" name="Group 126"/>
              <p:cNvGrpSpPr>
                <a:grpSpLocks/>
              </p:cNvGrpSpPr>
              <p:nvPr/>
            </p:nvGrpSpPr>
            <p:grpSpPr bwMode="auto">
              <a:xfrm>
                <a:off x="1341" y="11232"/>
                <a:ext cx="720" cy="146"/>
                <a:chOff x="9441" y="6097"/>
                <a:chExt cx="720" cy="146"/>
              </a:xfrm>
            </p:grpSpPr>
            <p:sp>
              <p:nvSpPr>
                <p:cNvPr id="24637" name="Line 127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8" name="Line 128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9" name="Line 129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5" name="Group 130"/>
              <p:cNvGrpSpPr>
                <a:grpSpLocks/>
              </p:cNvGrpSpPr>
              <p:nvPr/>
            </p:nvGrpSpPr>
            <p:grpSpPr bwMode="auto">
              <a:xfrm>
                <a:off x="2652" y="11222"/>
                <a:ext cx="720" cy="146"/>
                <a:chOff x="9441" y="6097"/>
                <a:chExt cx="720" cy="146"/>
              </a:xfrm>
            </p:grpSpPr>
            <p:sp>
              <p:nvSpPr>
                <p:cNvPr id="24634" name="Line 131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5" name="Line 132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6" name="Line 133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6" name="Group 134"/>
              <p:cNvGrpSpPr>
                <a:grpSpLocks/>
              </p:cNvGrpSpPr>
              <p:nvPr/>
            </p:nvGrpSpPr>
            <p:grpSpPr bwMode="auto">
              <a:xfrm>
                <a:off x="10419" y="9629"/>
                <a:ext cx="720" cy="146"/>
                <a:chOff x="9441" y="6097"/>
                <a:chExt cx="720" cy="146"/>
              </a:xfrm>
            </p:grpSpPr>
            <p:sp>
              <p:nvSpPr>
                <p:cNvPr id="24631" name="Line 135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2" name="Line 136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Line 137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7" name="Group 138"/>
              <p:cNvGrpSpPr>
                <a:grpSpLocks/>
              </p:cNvGrpSpPr>
              <p:nvPr/>
            </p:nvGrpSpPr>
            <p:grpSpPr bwMode="auto">
              <a:xfrm>
                <a:off x="3742" y="12781"/>
                <a:ext cx="720" cy="146"/>
                <a:chOff x="9441" y="6097"/>
                <a:chExt cx="720" cy="146"/>
              </a:xfrm>
            </p:grpSpPr>
            <p:sp>
              <p:nvSpPr>
                <p:cNvPr id="24628" name="Line 139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9" name="Line 140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0" name="Line 141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8" name="Group 142"/>
              <p:cNvGrpSpPr>
                <a:grpSpLocks/>
              </p:cNvGrpSpPr>
              <p:nvPr/>
            </p:nvGrpSpPr>
            <p:grpSpPr bwMode="auto">
              <a:xfrm>
                <a:off x="4822" y="12791"/>
                <a:ext cx="720" cy="146"/>
                <a:chOff x="9441" y="6097"/>
                <a:chExt cx="720" cy="146"/>
              </a:xfrm>
            </p:grpSpPr>
            <p:sp>
              <p:nvSpPr>
                <p:cNvPr id="24625" name="Line 143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6" name="Line 144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7" name="Line 145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9" name="Group 146"/>
              <p:cNvGrpSpPr>
                <a:grpSpLocks/>
              </p:cNvGrpSpPr>
              <p:nvPr/>
            </p:nvGrpSpPr>
            <p:grpSpPr bwMode="auto">
              <a:xfrm>
                <a:off x="6921" y="12656"/>
                <a:ext cx="720" cy="146"/>
                <a:chOff x="9441" y="6097"/>
                <a:chExt cx="720" cy="146"/>
              </a:xfrm>
            </p:grpSpPr>
            <p:sp>
              <p:nvSpPr>
                <p:cNvPr id="24622" name="Line 147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3" name="Line 148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4" name="Line 149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150"/>
              <p:cNvGrpSpPr>
                <a:grpSpLocks/>
              </p:cNvGrpSpPr>
              <p:nvPr/>
            </p:nvGrpSpPr>
            <p:grpSpPr bwMode="auto">
              <a:xfrm>
                <a:off x="8001" y="12666"/>
                <a:ext cx="720" cy="146"/>
                <a:chOff x="9441" y="6097"/>
                <a:chExt cx="720" cy="146"/>
              </a:xfrm>
            </p:grpSpPr>
            <p:sp>
              <p:nvSpPr>
                <p:cNvPr id="24619" name="Line 151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0" name="Line 152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1" name="Line 153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1" name="Group 154"/>
              <p:cNvGrpSpPr>
                <a:grpSpLocks/>
              </p:cNvGrpSpPr>
              <p:nvPr/>
            </p:nvGrpSpPr>
            <p:grpSpPr bwMode="auto">
              <a:xfrm>
                <a:off x="9441" y="12680"/>
                <a:ext cx="720" cy="146"/>
                <a:chOff x="9441" y="6097"/>
                <a:chExt cx="720" cy="146"/>
              </a:xfrm>
            </p:grpSpPr>
            <p:sp>
              <p:nvSpPr>
                <p:cNvPr id="24616" name="Line 155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7" name="Line 156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8" name="Line 157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2" name="Group 158"/>
              <p:cNvGrpSpPr>
                <a:grpSpLocks/>
              </p:cNvGrpSpPr>
              <p:nvPr/>
            </p:nvGrpSpPr>
            <p:grpSpPr bwMode="auto">
              <a:xfrm>
                <a:off x="10521" y="12690"/>
                <a:ext cx="720" cy="146"/>
                <a:chOff x="9441" y="6097"/>
                <a:chExt cx="720" cy="146"/>
              </a:xfrm>
            </p:grpSpPr>
            <p:sp>
              <p:nvSpPr>
                <p:cNvPr id="24613" name="Line 159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4" name="Line 160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5" name="Line 161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83" name="Group 162"/>
            <p:cNvGrpSpPr>
              <a:grpSpLocks/>
            </p:cNvGrpSpPr>
            <p:nvPr/>
          </p:nvGrpSpPr>
          <p:grpSpPr bwMode="auto">
            <a:xfrm>
              <a:off x="3470" y="1207"/>
              <a:ext cx="680" cy="454"/>
              <a:chOff x="476" y="1026"/>
              <a:chExt cx="680" cy="454"/>
            </a:xfrm>
          </p:grpSpPr>
          <p:sp>
            <p:nvSpPr>
              <p:cNvPr id="24584" name="Rectangle 163"/>
              <p:cNvSpPr>
                <a:spLocks noChangeArrowheads="1"/>
              </p:cNvSpPr>
              <p:nvPr/>
            </p:nvSpPr>
            <p:spPr bwMode="auto">
              <a:xfrm>
                <a:off x="476" y="1253"/>
                <a:ext cx="227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85" name="Text Box 164"/>
              <p:cNvSpPr txBox="1">
                <a:spLocks noChangeArrowheads="1"/>
              </p:cNvSpPr>
              <p:nvPr/>
            </p:nvSpPr>
            <p:spPr bwMode="auto">
              <a:xfrm>
                <a:off x="476" y="102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T</a:t>
                </a:r>
              </a:p>
            </p:txBody>
          </p:sp>
          <p:sp>
            <p:nvSpPr>
              <p:cNvPr id="24586" name="Freeform 165"/>
              <p:cNvSpPr>
                <a:spLocks/>
              </p:cNvSpPr>
              <p:nvPr/>
            </p:nvSpPr>
            <p:spPr bwMode="auto">
              <a:xfrm>
                <a:off x="567" y="1230"/>
                <a:ext cx="589" cy="250"/>
              </a:xfrm>
              <a:custGeom>
                <a:avLst/>
                <a:gdLst>
                  <a:gd name="T0" fmla="*/ 0 w 589"/>
                  <a:gd name="T1" fmla="*/ 113 h 250"/>
                  <a:gd name="T2" fmla="*/ 317 w 589"/>
                  <a:gd name="T3" fmla="*/ 23 h 250"/>
                  <a:gd name="T4" fmla="*/ 589 w 589"/>
                  <a:gd name="T5" fmla="*/ 250 h 2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9" h="250">
                    <a:moveTo>
                      <a:pt x="0" y="113"/>
                    </a:moveTo>
                    <a:cubicBezTo>
                      <a:pt x="109" y="56"/>
                      <a:pt x="219" y="0"/>
                      <a:pt x="317" y="23"/>
                    </a:cubicBezTo>
                    <a:cubicBezTo>
                      <a:pt x="415" y="46"/>
                      <a:pt x="544" y="212"/>
                      <a:pt x="589" y="2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6706</TotalTime>
  <Words>1117</Words>
  <Application>Microsoft Office PowerPoint</Application>
  <PresentationFormat>Presentación en pantalla (4:3)</PresentationFormat>
  <Paragraphs>382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Wingdings</vt:lpstr>
      <vt:lpstr>Arial Black</vt:lpstr>
      <vt:lpstr>Times New Roman</vt:lpstr>
      <vt:lpstr>Symbol</vt:lpstr>
      <vt:lpstr>Consolas</vt:lpstr>
      <vt:lpstr>Calibri</vt:lpstr>
      <vt:lpstr>Píxel</vt:lpstr>
      <vt:lpstr>TPN°7: El tipo abstracto de datos  ÁRBOL BINARIO</vt:lpstr>
      <vt:lpstr>El tipo abstracto de datos Árbol</vt:lpstr>
      <vt:lpstr>Aplicaciones</vt:lpstr>
      <vt:lpstr>Aplicaciones</vt:lpstr>
      <vt:lpstr>El tipo abstracto de datos  Árbol Binario (AB)</vt:lpstr>
      <vt:lpstr>TAD AB(ITEM) ESPECIFICACIÓN ALGEBRAICA</vt:lpstr>
      <vt:lpstr>TAD AB(ITEM) ESPECIFICACIÓN ALGEBRAICA</vt:lpstr>
      <vt:lpstr>TAD AB(item)</vt:lpstr>
      <vt:lpstr>TAD AB(ITEM) IMPLEMENTACION</vt:lpstr>
      <vt:lpstr>TAD AB(ITEM) IMPLEMENTACION</vt:lpstr>
      <vt:lpstr>TAD AB(ITEM) IMPLEMENTACION</vt:lpstr>
      <vt:lpstr>TAD AB(ITEM) IMPLEMENTACION</vt:lpstr>
      <vt:lpstr>TAD AB(ITEM)  Aplicación Árbol de Expresión</vt:lpstr>
      <vt:lpstr>TAD AB(ITEM)  Aplicación Árbol de Expresión</vt:lpstr>
      <vt:lpstr>TAD AB(ITEM)  Aplicación Árbol de Expresión</vt:lpstr>
      <vt:lpstr>TAD AB(ITEM) RECORRIDOS</vt:lpstr>
      <vt:lpstr>TAD AB(ITEM) RECORRIDOS</vt:lpstr>
      <vt:lpstr>TAD AB(ITEM) RECORRIDOS</vt:lpstr>
      <vt:lpstr>TP N° 8: Tipo de datos ÁRBOL BINARIO – Árboles de Expresión</vt:lpstr>
      <vt:lpstr>TAD AB(ITEM)  Aplicación Árbol de Expresión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300</cp:revision>
  <dcterms:created xsi:type="dcterms:W3CDTF">2012-02-29T14:11:48Z</dcterms:created>
  <dcterms:modified xsi:type="dcterms:W3CDTF">2023-05-18T19:07:54Z</dcterms:modified>
</cp:coreProperties>
</file>