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99" r:id="rId9"/>
    <p:sldId id="402" r:id="rId10"/>
    <p:sldId id="403" r:id="rId11"/>
    <p:sldId id="400" r:id="rId12"/>
    <p:sldId id="401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33CC33"/>
    <a:srgbClr val="CC99FF"/>
    <a:srgbClr val="C1C1FF"/>
    <a:srgbClr val="009900"/>
    <a:srgbClr val="FFFF00"/>
    <a:srgbClr val="99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6661" autoAdjust="0"/>
  </p:normalViewPr>
  <p:slideViewPr>
    <p:cSldViewPr>
      <p:cViewPr varScale="1">
        <p:scale>
          <a:sx n="67" d="100"/>
          <a:sy n="6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3DA090-9007-4604-B5F5-2A765187EE3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51A09009-C0C4-4203-B473-FA52B8018A4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3C44DC-E5A3-427F-949D-DF2747233DDE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th-TH" altLang="en-US" smtClean="0">
              <a:cs typeface="Cordia New" pitchFamily="34" charset="-34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27D21B-4D66-45C8-8837-FE8AF88823B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th-TH" altLang="en-US" smtClean="0">
              <a:cs typeface="Cordia New" pitchFamily="34" charset="-34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8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89369-76A2-4073-9853-65BC398791B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3656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BCC38-0D49-4D70-BBA3-C3A5B47C758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78085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15FA0-1B2F-447F-B29C-4B6DA25D12F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53947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070AF-45AB-49B3-B4BE-3E8A0C92D3C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45522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5EAF0-A7F0-4E4A-8CE6-8436F9170FA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1192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397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08D4-340B-4490-B1D6-1D50E3B913B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6007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7CE5-E571-4796-8AC9-FB3CEE16ECF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8212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5F0E2-EC42-4723-8AD4-10E99A8C5F65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637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DFCF1-CCEF-4158-8987-893EC39045D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258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C5201-E11B-48B1-BB20-0CC5FFF8016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71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7315-DC0E-4296-815E-588FBAABCAE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300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5144-3D49-4692-8003-2281438D2A3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94854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C485703-A9FF-4AF0-A8ED-4D809E9B818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40" r:id="rId12"/>
    <p:sldLayoutId id="214748405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Documento_de_Microsoft_Office_Word3.docx"/><Relationship Id="rId4" Type="http://schemas.openxmlformats.org/officeDocument/2006/relationships/package" Target="../embeddings/Documento_de_Microsoft_Office_Word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dirty="0" smtClean="0"/>
              <a:t>TPN°8: GRAFOS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br>
              <a:rPr lang="es-ES_tradnl" altLang="en-US" sz="4000" smtClean="0"/>
            </a:br>
            <a:r>
              <a:rPr lang="es-ES_tradnl" altLang="en-US" sz="4000" smtClean="0"/>
              <a:t>Ejemplo Listado</a:t>
            </a:r>
            <a:endParaRPr lang="es-AR" altLang="en-US" sz="4000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30241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339975" y="1916113"/>
            <a:ext cx="984250" cy="52863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 b="1">
                <a:solidFill>
                  <a:srgbClr val="CC0000"/>
                </a:solidFill>
              </a:rPr>
              <a:t>DAG</a:t>
            </a:r>
            <a:endParaRPr lang="es-AR" altLang="en-US" sz="2800" b="1">
              <a:solidFill>
                <a:srgbClr val="CC0000"/>
              </a:solidFill>
            </a:endParaRPr>
          </a:p>
        </p:txBody>
      </p:sp>
      <p:graphicFrame>
        <p:nvGraphicFramePr>
          <p:cNvPr id="75923" name="Group 147"/>
          <p:cNvGraphicFramePr>
            <a:graphicFrameLocks noGrp="1"/>
          </p:cNvGraphicFramePr>
          <p:nvPr>
            <p:ph idx="4294967295"/>
          </p:nvPr>
        </p:nvGraphicFramePr>
        <p:xfrm>
          <a:off x="5867400" y="476250"/>
          <a:ext cx="2230438" cy="3413504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xmlns="" val="48072858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1450310528"/>
                    </a:ext>
                  </a:extLst>
                </a:gridCol>
              </a:tblGrid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Nodo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Previo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6669190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5291145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7150892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0 3 5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342046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8447077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1 3 6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3011336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0 3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218379"/>
                  </a:ext>
                </a:extLst>
              </a:tr>
              <a:tr h="4266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2132456"/>
                  </a:ext>
                </a:extLst>
              </a:tr>
            </a:tbl>
          </a:graphicData>
        </a:graphic>
      </p:graphicFrame>
      <p:sp>
        <p:nvSpPr>
          <p:cNvPr id="75925" name="Oval 149"/>
          <p:cNvSpPr>
            <a:spLocks noChangeArrowheads="1"/>
          </p:cNvSpPr>
          <p:nvPr/>
        </p:nvSpPr>
        <p:spPr bwMode="auto">
          <a:xfrm>
            <a:off x="6516688" y="24209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6" name="Oval 150"/>
          <p:cNvSpPr>
            <a:spLocks noChangeArrowheads="1"/>
          </p:cNvSpPr>
          <p:nvPr/>
        </p:nvSpPr>
        <p:spPr bwMode="auto">
          <a:xfrm>
            <a:off x="651668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7" name="Oval 151"/>
          <p:cNvSpPr>
            <a:spLocks noChangeArrowheads="1"/>
          </p:cNvSpPr>
          <p:nvPr/>
        </p:nvSpPr>
        <p:spPr bwMode="auto">
          <a:xfrm>
            <a:off x="6516688" y="11969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8" name="Oval 152"/>
          <p:cNvSpPr>
            <a:spLocks noChangeArrowheads="1"/>
          </p:cNvSpPr>
          <p:nvPr/>
        </p:nvSpPr>
        <p:spPr bwMode="auto">
          <a:xfrm>
            <a:off x="6516688" y="16287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29" name="Oval 153"/>
          <p:cNvSpPr>
            <a:spLocks noChangeArrowheads="1"/>
          </p:cNvSpPr>
          <p:nvPr/>
        </p:nvSpPr>
        <p:spPr bwMode="auto">
          <a:xfrm>
            <a:off x="6516688" y="29257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0" name="Oval 154"/>
          <p:cNvSpPr>
            <a:spLocks noChangeArrowheads="1"/>
          </p:cNvSpPr>
          <p:nvPr/>
        </p:nvSpPr>
        <p:spPr bwMode="auto">
          <a:xfrm>
            <a:off x="6516688" y="32845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1" name="Oval 155"/>
          <p:cNvSpPr>
            <a:spLocks noChangeArrowheads="1"/>
          </p:cNvSpPr>
          <p:nvPr/>
        </p:nvSpPr>
        <p:spPr bwMode="auto">
          <a:xfrm>
            <a:off x="6516688" y="206057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3" name="Oval 157"/>
          <p:cNvSpPr>
            <a:spLocks noChangeArrowheads="1"/>
          </p:cNvSpPr>
          <p:nvPr/>
        </p:nvSpPr>
        <p:spPr bwMode="auto">
          <a:xfrm>
            <a:off x="6661150" y="24209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4" name="Oval 158"/>
          <p:cNvSpPr>
            <a:spLocks noChangeArrowheads="1"/>
          </p:cNvSpPr>
          <p:nvPr/>
        </p:nvSpPr>
        <p:spPr bwMode="auto">
          <a:xfrm>
            <a:off x="6661150" y="37163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5" name="Oval 159"/>
          <p:cNvSpPr>
            <a:spLocks noChangeArrowheads="1"/>
          </p:cNvSpPr>
          <p:nvPr/>
        </p:nvSpPr>
        <p:spPr bwMode="auto">
          <a:xfrm>
            <a:off x="6661150" y="11969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6" name="Oval 160"/>
          <p:cNvSpPr>
            <a:spLocks noChangeArrowheads="1"/>
          </p:cNvSpPr>
          <p:nvPr/>
        </p:nvSpPr>
        <p:spPr bwMode="auto">
          <a:xfrm>
            <a:off x="6661150" y="16287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7" name="Oval 161"/>
          <p:cNvSpPr>
            <a:spLocks noChangeArrowheads="1"/>
          </p:cNvSpPr>
          <p:nvPr/>
        </p:nvSpPr>
        <p:spPr bwMode="auto">
          <a:xfrm>
            <a:off x="6661150" y="2925763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8" name="Oval 162"/>
          <p:cNvSpPr>
            <a:spLocks noChangeArrowheads="1"/>
          </p:cNvSpPr>
          <p:nvPr/>
        </p:nvSpPr>
        <p:spPr bwMode="auto">
          <a:xfrm>
            <a:off x="6661150" y="3284538"/>
            <a:ext cx="71438" cy="71437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939" name="Oval 163"/>
          <p:cNvSpPr>
            <a:spLocks noChangeArrowheads="1"/>
          </p:cNvSpPr>
          <p:nvPr/>
        </p:nvSpPr>
        <p:spPr bwMode="auto">
          <a:xfrm>
            <a:off x="6661150" y="2060575"/>
            <a:ext cx="71438" cy="71438"/>
          </a:xfrm>
          <a:prstGeom prst="ellipse">
            <a:avLst/>
          </a:prstGeom>
          <a:solidFill>
            <a:srgbClr val="00007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6012" name="Group 236"/>
          <p:cNvGraphicFramePr>
            <a:graphicFrameLocks noGrp="1"/>
          </p:cNvGraphicFramePr>
          <p:nvPr/>
        </p:nvGraphicFramePr>
        <p:xfrm>
          <a:off x="3851275" y="4375150"/>
          <a:ext cx="4113213" cy="56673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31026359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11518725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1840926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63005629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55420783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3629960987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327872453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384494255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9143543"/>
                  </a:ext>
                </a:extLst>
              </a:tr>
            </a:tbl>
          </a:graphicData>
        </a:graphic>
      </p:graphicFrame>
      <p:sp>
        <p:nvSpPr>
          <p:cNvPr id="75976" name="Text Box 200"/>
          <p:cNvSpPr txBox="1">
            <a:spLocks noChangeArrowheads="1"/>
          </p:cNvSpPr>
          <p:nvPr/>
        </p:nvSpPr>
        <p:spPr bwMode="auto">
          <a:xfrm>
            <a:off x="4972050" y="444658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5977" name="Text Box 201"/>
          <p:cNvSpPr txBox="1">
            <a:spLocks noChangeArrowheads="1"/>
          </p:cNvSpPr>
          <p:nvPr/>
        </p:nvSpPr>
        <p:spPr bwMode="auto">
          <a:xfrm>
            <a:off x="5475288" y="4448175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5978" name="Text Box 202"/>
          <p:cNvSpPr txBox="1">
            <a:spLocks noChangeArrowheads="1"/>
          </p:cNvSpPr>
          <p:nvPr/>
        </p:nvSpPr>
        <p:spPr bwMode="auto">
          <a:xfrm>
            <a:off x="58928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979" name="Text Box 203"/>
          <p:cNvSpPr txBox="1">
            <a:spLocks noChangeArrowheads="1"/>
          </p:cNvSpPr>
          <p:nvPr/>
        </p:nvSpPr>
        <p:spPr bwMode="auto">
          <a:xfrm>
            <a:off x="632460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980" name="Text Box 204"/>
          <p:cNvSpPr txBox="1">
            <a:spLocks noChangeArrowheads="1"/>
          </p:cNvSpPr>
          <p:nvPr/>
        </p:nvSpPr>
        <p:spPr bwMode="auto">
          <a:xfrm>
            <a:off x="66992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5981" name="Text Box 205"/>
          <p:cNvSpPr txBox="1">
            <a:spLocks noChangeArrowheads="1"/>
          </p:cNvSpPr>
          <p:nvPr/>
        </p:nvSpPr>
        <p:spPr bwMode="auto">
          <a:xfrm>
            <a:off x="7131050" y="444817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982" name="Text Box 206"/>
          <p:cNvSpPr txBox="1">
            <a:spLocks noChangeArrowheads="1"/>
          </p:cNvSpPr>
          <p:nvPr/>
        </p:nvSpPr>
        <p:spPr bwMode="auto">
          <a:xfrm>
            <a:off x="7548563" y="44529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76011" name="Group 235"/>
          <p:cNvGraphicFramePr>
            <a:graphicFrameLocks noGrp="1"/>
          </p:cNvGraphicFramePr>
          <p:nvPr/>
        </p:nvGraphicFramePr>
        <p:xfrm>
          <a:off x="3860800" y="5167313"/>
          <a:ext cx="4113213" cy="566737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196576043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17057409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79273892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242417688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86411393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371303472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28496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1668800124"/>
                    </a:ext>
                  </a:extLst>
                </a:gridCol>
              </a:tblGrid>
              <a:tr h="5667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OT</a:t>
                      </a:r>
                      <a:r>
                        <a:rPr kumimoji="0" lang="es-AR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s-A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7435184"/>
                  </a:ext>
                </a:extLst>
              </a:tr>
            </a:tbl>
          </a:graphicData>
        </a:graphic>
      </p:graphicFrame>
      <p:sp>
        <p:nvSpPr>
          <p:cNvPr id="76003" name="Text Box 227"/>
          <p:cNvSpPr txBox="1">
            <a:spLocks noChangeArrowheads="1"/>
          </p:cNvSpPr>
          <p:nvPr/>
        </p:nvSpPr>
        <p:spPr bwMode="auto">
          <a:xfrm>
            <a:off x="4981575" y="5238750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6004" name="Text Box 228"/>
          <p:cNvSpPr txBox="1">
            <a:spLocks noChangeArrowheads="1"/>
          </p:cNvSpPr>
          <p:nvPr/>
        </p:nvSpPr>
        <p:spPr bwMode="auto">
          <a:xfrm>
            <a:off x="5484813" y="5240338"/>
            <a:ext cx="344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76005" name="Text Box 229"/>
          <p:cNvSpPr txBox="1">
            <a:spLocks noChangeArrowheads="1"/>
          </p:cNvSpPr>
          <p:nvPr/>
        </p:nvSpPr>
        <p:spPr bwMode="auto">
          <a:xfrm>
            <a:off x="59023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6006" name="Text Box 230"/>
          <p:cNvSpPr txBox="1">
            <a:spLocks noChangeArrowheads="1"/>
          </p:cNvSpPr>
          <p:nvPr/>
        </p:nvSpPr>
        <p:spPr bwMode="auto">
          <a:xfrm>
            <a:off x="633412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6007" name="Text Box 231"/>
          <p:cNvSpPr txBox="1">
            <a:spLocks noChangeArrowheads="1"/>
          </p:cNvSpPr>
          <p:nvPr/>
        </p:nvSpPr>
        <p:spPr bwMode="auto">
          <a:xfrm>
            <a:off x="6740525" y="5229225"/>
            <a:ext cx="3444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6008" name="Text Box 232"/>
          <p:cNvSpPr txBox="1">
            <a:spLocks noChangeArrowheads="1"/>
          </p:cNvSpPr>
          <p:nvPr/>
        </p:nvSpPr>
        <p:spPr bwMode="auto">
          <a:xfrm>
            <a:off x="7140575" y="5240338"/>
            <a:ext cx="3444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6009" name="Text Box 233"/>
          <p:cNvSpPr txBox="1">
            <a:spLocks noChangeArrowheads="1"/>
          </p:cNvSpPr>
          <p:nvPr/>
        </p:nvSpPr>
        <p:spPr bwMode="auto">
          <a:xfrm>
            <a:off x="7558088" y="5245100"/>
            <a:ext cx="344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>
                <a:solidFill>
                  <a:schemeClr val="bg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76" grpId="0"/>
      <p:bldP spid="75977" grpId="0"/>
      <p:bldP spid="75978" grpId="0"/>
      <p:bldP spid="75979" grpId="0"/>
      <p:bldP spid="75980" grpId="0"/>
      <p:bldP spid="75981" grpId="0"/>
      <p:bldP spid="75982" grpId="0"/>
      <p:bldP spid="76003" grpId="0"/>
      <p:bldP spid="76004" grpId="0"/>
      <p:bldP spid="76005" grpId="0"/>
      <p:bldP spid="76006" grpId="0"/>
      <p:bldP spid="76007" grpId="0"/>
      <p:bldP spid="76008" grpId="0"/>
      <p:bldP spid="760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AR" altLang="en-US" sz="4000" smtClean="0"/>
              <a:t>Ciclo Euleriano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68313" y="1557338"/>
            <a:ext cx="3671887" cy="955675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Ciclo que contiene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>
                <a:solidFill>
                  <a:srgbClr val="990099"/>
                </a:solidFill>
              </a:rPr>
              <a:t>TODAS LAS </a:t>
            </a:r>
            <a:r>
              <a:rPr lang="es-AR" altLang="en-US" sz="2000" b="1">
                <a:solidFill>
                  <a:srgbClr val="990099"/>
                </a:solidFill>
              </a:rPr>
              <a:t>ARISTAS</a:t>
            </a:r>
            <a:r>
              <a:rPr lang="es-AR" altLang="en-US" sz="2000">
                <a:solidFill>
                  <a:srgbClr val="990099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del grafo en consideración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132138" y="2651125"/>
            <a:ext cx="5761037" cy="8953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6600"/>
                </a:solidFill>
              </a:rPr>
              <a:t>TEOREMA DE  EULER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grafo conexo G admite un ciclo euleriano sii todo vértice de G tiene grado par</a:t>
            </a:r>
          </a:p>
        </p:txBody>
      </p:sp>
      <p:grpSp>
        <p:nvGrpSpPr>
          <p:cNvPr id="28677" name="Group 24"/>
          <p:cNvGrpSpPr>
            <a:grpSpLocks/>
          </p:cNvGrpSpPr>
          <p:nvPr/>
        </p:nvGrpSpPr>
        <p:grpSpPr bwMode="auto">
          <a:xfrm>
            <a:off x="5076825" y="620713"/>
            <a:ext cx="3455988" cy="1933575"/>
            <a:chOff x="2744" y="935"/>
            <a:chExt cx="2586" cy="1398"/>
          </a:xfrm>
        </p:grpSpPr>
        <p:pic>
          <p:nvPicPr>
            <p:cNvPr id="28707" name="Picture 4" descr="Puentes de Koenigsber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935"/>
              <a:ext cx="2586" cy="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8708" name="Group 6"/>
            <p:cNvGrpSpPr>
              <a:grpSpLocks/>
            </p:cNvGrpSpPr>
            <p:nvPr/>
          </p:nvGrpSpPr>
          <p:grpSpPr bwMode="auto">
            <a:xfrm>
              <a:off x="3061" y="936"/>
              <a:ext cx="1782" cy="1397"/>
              <a:chOff x="3061" y="936"/>
              <a:chExt cx="1782" cy="1397"/>
            </a:xfrm>
          </p:grpSpPr>
          <p:sp>
            <p:nvSpPr>
              <p:cNvPr id="28709" name="Text Box 7"/>
              <p:cNvSpPr txBox="1">
                <a:spLocks noChangeArrowheads="1"/>
              </p:cNvSpPr>
              <p:nvPr/>
            </p:nvSpPr>
            <p:spPr bwMode="auto">
              <a:xfrm>
                <a:off x="4014" y="936"/>
                <a:ext cx="286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28710" name="Text Box 8"/>
              <p:cNvSpPr txBox="1">
                <a:spLocks noChangeArrowheads="1"/>
              </p:cNvSpPr>
              <p:nvPr/>
            </p:nvSpPr>
            <p:spPr bwMode="auto">
              <a:xfrm>
                <a:off x="3470" y="1570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28711" name="Text Box 9"/>
              <p:cNvSpPr txBox="1">
                <a:spLocks noChangeArrowheads="1"/>
              </p:cNvSpPr>
              <p:nvPr/>
            </p:nvSpPr>
            <p:spPr bwMode="auto">
              <a:xfrm>
                <a:off x="3061" y="2068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28712" name="Text Box 10"/>
              <p:cNvSpPr txBox="1">
                <a:spLocks noChangeArrowheads="1"/>
              </p:cNvSpPr>
              <p:nvPr/>
            </p:nvSpPr>
            <p:spPr bwMode="auto">
              <a:xfrm>
                <a:off x="4558" y="1751"/>
                <a:ext cx="28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 b="1">
                    <a:solidFill>
                      <a:schemeClr val="bg2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1403350" y="2708275"/>
            <a:ext cx="1295400" cy="1584325"/>
            <a:chOff x="693" y="2296"/>
            <a:chExt cx="1461" cy="1497"/>
          </a:xfrm>
        </p:grpSpPr>
        <p:sp>
          <p:nvSpPr>
            <p:cNvPr id="28696" name="Line 12"/>
            <p:cNvSpPr>
              <a:spLocks noChangeShapeType="1"/>
            </p:cNvSpPr>
            <p:nvPr/>
          </p:nvSpPr>
          <p:spPr bwMode="auto">
            <a:xfrm>
              <a:off x="1156" y="2387"/>
              <a:ext cx="862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0"/>
            <p:cNvSpPr>
              <a:spLocks noChangeShapeType="1"/>
            </p:cNvSpPr>
            <p:nvPr/>
          </p:nvSpPr>
          <p:spPr bwMode="auto">
            <a:xfrm flipV="1">
              <a:off x="1156" y="302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auto">
            <a:xfrm flipV="1">
              <a:off x="1111" y="3158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Oval 7"/>
            <p:cNvSpPr>
              <a:spLocks noChangeArrowheads="1"/>
            </p:cNvSpPr>
            <p:nvPr/>
          </p:nvSpPr>
          <p:spPr bwMode="auto">
            <a:xfrm>
              <a:off x="1837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D</a:t>
              </a:r>
            </a:p>
          </p:txBody>
        </p:sp>
        <p:sp>
          <p:nvSpPr>
            <p:cNvPr id="28700" name="Arc 16"/>
            <p:cNvSpPr>
              <a:spLocks/>
            </p:cNvSpPr>
            <p:nvPr/>
          </p:nvSpPr>
          <p:spPr bwMode="auto">
            <a:xfrm rot="-7909340">
              <a:off x="675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Arc 17"/>
            <p:cNvSpPr>
              <a:spLocks/>
            </p:cNvSpPr>
            <p:nvPr/>
          </p:nvSpPr>
          <p:spPr bwMode="auto">
            <a:xfrm rot="-7909340">
              <a:off x="666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Arc 18"/>
            <p:cNvSpPr>
              <a:spLocks/>
            </p:cNvSpPr>
            <p:nvPr/>
          </p:nvSpPr>
          <p:spPr bwMode="auto">
            <a:xfrm rot="7909340" flipH="1">
              <a:off x="921" y="2568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Arc 19"/>
            <p:cNvSpPr>
              <a:spLocks/>
            </p:cNvSpPr>
            <p:nvPr/>
          </p:nvSpPr>
          <p:spPr bwMode="auto">
            <a:xfrm rot="7909340" flipH="1">
              <a:off x="948" y="3185"/>
              <a:ext cx="381" cy="327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7"/>
            <p:cNvSpPr>
              <a:spLocks noChangeArrowheads="1"/>
            </p:cNvSpPr>
            <p:nvPr/>
          </p:nvSpPr>
          <p:spPr bwMode="auto">
            <a:xfrm>
              <a:off x="839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B</a:t>
              </a:r>
            </a:p>
          </p:txBody>
        </p:sp>
        <p:sp>
          <p:nvSpPr>
            <p:cNvPr id="28705" name="Oval 7"/>
            <p:cNvSpPr>
              <a:spLocks noChangeArrowheads="1"/>
            </p:cNvSpPr>
            <p:nvPr/>
          </p:nvSpPr>
          <p:spPr bwMode="auto">
            <a:xfrm>
              <a:off x="839" y="288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A</a:t>
              </a:r>
            </a:p>
          </p:txBody>
        </p:sp>
        <p:sp>
          <p:nvSpPr>
            <p:cNvPr id="28706" name="Oval 7"/>
            <p:cNvSpPr>
              <a:spLocks noChangeArrowheads="1"/>
            </p:cNvSpPr>
            <p:nvPr/>
          </p:nvSpPr>
          <p:spPr bwMode="auto">
            <a:xfrm>
              <a:off x="839" y="2296"/>
              <a:ext cx="31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C</a:t>
              </a:r>
            </a:p>
          </p:txBody>
        </p:sp>
      </p:grp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132138" y="3702050"/>
            <a:ext cx="5759450" cy="8953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 b="1">
                <a:solidFill>
                  <a:srgbClr val="CC0000"/>
                </a:solidFill>
              </a:rPr>
              <a:t>Extensión para DIGRAFOS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000"/>
              <a:t>Un digrafo conexo D admite un ciclo euleriano si y sólo si para todo vértice el grado neto es cero</a:t>
            </a:r>
          </a:p>
        </p:txBody>
      </p:sp>
      <p:pic>
        <p:nvPicPr>
          <p:cNvPr id="69659" name="Picture 27" descr="euler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19250" y="4724400"/>
            <a:ext cx="1762125" cy="1866900"/>
          </a:xfrm>
        </p:spPr>
      </p:pic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4140200" y="4652963"/>
            <a:ext cx="2665413" cy="1854200"/>
            <a:chOff x="2591" y="2991"/>
            <a:chExt cx="1679" cy="1168"/>
          </a:xfrm>
        </p:grpSpPr>
        <p:pic>
          <p:nvPicPr>
            <p:cNvPr id="28682" name="Picture 31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25" descr="eu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067"/>
              <a:ext cx="1662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Oval 29"/>
            <p:cNvSpPr>
              <a:spLocks noChangeArrowheads="1"/>
            </p:cNvSpPr>
            <p:nvPr/>
          </p:nvSpPr>
          <p:spPr bwMode="auto">
            <a:xfrm>
              <a:off x="3406" y="311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5" name="Text Box 30"/>
            <p:cNvSpPr txBox="1">
              <a:spLocks noChangeArrowheads="1"/>
            </p:cNvSpPr>
            <p:nvPr/>
          </p:nvSpPr>
          <p:spPr bwMode="auto">
            <a:xfrm>
              <a:off x="3226" y="299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b</a:t>
              </a:r>
            </a:p>
          </p:txBody>
        </p:sp>
        <p:sp>
          <p:nvSpPr>
            <p:cNvPr id="28686" name="Oval 32"/>
            <p:cNvSpPr>
              <a:spLocks noChangeArrowheads="1"/>
            </p:cNvSpPr>
            <p:nvPr/>
          </p:nvSpPr>
          <p:spPr bwMode="auto">
            <a:xfrm>
              <a:off x="2943" y="4038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87" name="Text Box 33"/>
            <p:cNvSpPr txBox="1">
              <a:spLocks noChangeArrowheads="1"/>
            </p:cNvSpPr>
            <p:nvPr/>
          </p:nvSpPr>
          <p:spPr bwMode="auto">
            <a:xfrm>
              <a:off x="3906" y="391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e</a:t>
              </a:r>
            </a:p>
          </p:txBody>
        </p:sp>
        <p:sp>
          <p:nvSpPr>
            <p:cNvPr id="28688" name="Text Box 35"/>
            <p:cNvSpPr txBox="1">
              <a:spLocks noChangeArrowheads="1"/>
            </p:cNvSpPr>
            <p:nvPr/>
          </p:nvSpPr>
          <p:spPr bwMode="auto">
            <a:xfrm>
              <a:off x="3181" y="351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c</a:t>
              </a:r>
            </a:p>
          </p:txBody>
        </p:sp>
        <p:sp>
          <p:nvSpPr>
            <p:cNvPr id="28689" name="Oval 34"/>
            <p:cNvSpPr>
              <a:spLocks noChangeArrowheads="1"/>
            </p:cNvSpPr>
            <p:nvPr/>
          </p:nvSpPr>
          <p:spPr bwMode="auto">
            <a:xfrm>
              <a:off x="3415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0" name="Oval 36"/>
            <p:cNvSpPr>
              <a:spLocks noChangeArrowheads="1"/>
            </p:cNvSpPr>
            <p:nvPr/>
          </p:nvSpPr>
          <p:spPr bwMode="auto">
            <a:xfrm>
              <a:off x="2753" y="369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1" name="Text Box 37"/>
            <p:cNvSpPr txBox="1">
              <a:spLocks noChangeArrowheads="1"/>
            </p:cNvSpPr>
            <p:nvPr/>
          </p:nvSpPr>
          <p:spPr bwMode="auto">
            <a:xfrm>
              <a:off x="2591" y="353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a</a:t>
              </a:r>
            </a:p>
          </p:txBody>
        </p:sp>
        <p:sp>
          <p:nvSpPr>
            <p:cNvPr id="28692" name="Oval 38"/>
            <p:cNvSpPr>
              <a:spLocks noChangeArrowheads="1"/>
            </p:cNvSpPr>
            <p:nvPr/>
          </p:nvSpPr>
          <p:spPr bwMode="auto">
            <a:xfrm>
              <a:off x="3860" y="401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3" name="Oval 39"/>
            <p:cNvSpPr>
              <a:spLocks noChangeArrowheads="1"/>
            </p:cNvSpPr>
            <p:nvPr/>
          </p:nvSpPr>
          <p:spPr bwMode="auto">
            <a:xfrm>
              <a:off x="4032" y="36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694" name="Text Box 40"/>
            <p:cNvSpPr txBox="1">
              <a:spLocks noChangeArrowheads="1"/>
            </p:cNvSpPr>
            <p:nvPr/>
          </p:nvSpPr>
          <p:spPr bwMode="auto">
            <a:xfrm>
              <a:off x="4014" y="352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d</a:t>
              </a:r>
            </a:p>
          </p:txBody>
        </p:sp>
        <p:sp>
          <p:nvSpPr>
            <p:cNvPr id="28695" name="Text Box 41"/>
            <p:cNvSpPr txBox="1">
              <a:spLocks noChangeArrowheads="1"/>
            </p:cNvSpPr>
            <p:nvPr/>
          </p:nvSpPr>
          <p:spPr bwMode="auto">
            <a:xfrm>
              <a:off x="2766" y="3929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6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7" grpId="0" animBg="1"/>
      <p:bldP spid="696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Ciclo Hamiltoniano</a:t>
            </a:r>
            <a:endParaRPr lang="es-AR" altLang="en-US" sz="4000" smtClean="0"/>
          </a:p>
        </p:txBody>
      </p:sp>
      <p:pic>
        <p:nvPicPr>
          <p:cNvPr id="70661" name="Picture 5" descr="descarg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653213" y="1628775"/>
            <a:ext cx="2095500" cy="21812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68313" y="2111375"/>
            <a:ext cx="3671887" cy="1039813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Ciclo </a:t>
            </a:r>
            <a:r>
              <a:rPr lang="es-AR" altLang="en-US" sz="2200" b="1">
                <a:solidFill>
                  <a:srgbClr val="339933"/>
                </a:solidFill>
              </a:rPr>
              <a:t>simple</a:t>
            </a:r>
            <a:r>
              <a:rPr lang="es-AR" altLang="en-US" sz="2200"/>
              <a:t> que recorre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>
                <a:solidFill>
                  <a:srgbClr val="339933"/>
                </a:solidFill>
              </a:rPr>
              <a:t>TODOS LOS </a:t>
            </a:r>
            <a:r>
              <a:rPr lang="es-AR" altLang="en-US" sz="2200" b="1">
                <a:solidFill>
                  <a:srgbClr val="339933"/>
                </a:solidFill>
              </a:rPr>
              <a:t>VÉRTICES</a:t>
            </a:r>
            <a:r>
              <a:rPr lang="es-AR" altLang="en-US" sz="2200">
                <a:solidFill>
                  <a:srgbClr val="339933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s-AR" altLang="en-US" sz="2200"/>
              <a:t>del grafo en consideración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4262438"/>
            <a:ext cx="8353425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None/>
            </a:pPr>
            <a:r>
              <a:rPr lang="es-AR" altLang="en-US" sz="2200" b="1">
                <a:solidFill>
                  <a:srgbClr val="FF6600"/>
                </a:solidFill>
              </a:rPr>
              <a:t>PROBLEMAS: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criterio</a:t>
            </a:r>
            <a:r>
              <a:rPr lang="es-AR" altLang="en-US" sz="2200"/>
              <a:t> que permita saber si existe o no un ciclo Hamiltoniano. No hay solución general para esto.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ClrTx/>
              <a:buSzTx/>
              <a:buFontTx/>
              <a:buChar char="-"/>
            </a:pPr>
            <a:r>
              <a:rPr lang="es-AR" altLang="en-US" sz="2200" b="1">
                <a:solidFill>
                  <a:srgbClr val="FF6600"/>
                </a:solidFill>
              </a:rPr>
              <a:t>Formulación de un algoritmo eficiente</a:t>
            </a:r>
            <a:r>
              <a:rPr lang="es-AR" altLang="en-US" sz="2200"/>
              <a:t> que si existe determine los ciclos Hamiltonianos. Este es un problema NP-Completo</a:t>
            </a:r>
          </a:p>
        </p:txBody>
      </p:sp>
      <p:pic>
        <p:nvPicPr>
          <p:cNvPr id="70662" name="Picture 6" descr="hamilton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922" t="35088" r="25117" b="34468"/>
          <a:stretch>
            <a:fillRect/>
          </a:stretch>
        </p:blipFill>
        <p:spPr>
          <a:xfrm>
            <a:off x="4356100" y="1773238"/>
            <a:ext cx="2089150" cy="193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Árbol de Recubrimiento en Grafo</a:t>
            </a:r>
            <a:endParaRPr lang="th-TH" altLang="en-US" sz="4000" smtClean="0"/>
          </a:p>
        </p:txBody>
      </p:sp>
      <p:pic>
        <p:nvPicPr>
          <p:cNvPr id="1741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363" y="1352550"/>
            <a:ext cx="38481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323975"/>
            <a:ext cx="391477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3860800"/>
            <a:ext cx="3905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840163"/>
            <a:ext cx="39417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n-US" sz="3200" smtClean="0">
                <a:solidFill>
                  <a:srgbClr val="000000"/>
                </a:solidFill>
              </a:rPr>
              <a:t>Árbol de Recubrimiento Mínimo en </a:t>
            </a:r>
            <a:r>
              <a:rPr lang="es-ES" altLang="en-US" sz="3200" smtClean="0">
                <a:solidFill>
                  <a:srgbClr val="040200"/>
                </a:solidFill>
              </a:rPr>
              <a:t>Grafo</a:t>
            </a:r>
            <a:br>
              <a:rPr lang="es-ES" altLang="en-US" sz="3200" smtClean="0">
                <a:solidFill>
                  <a:srgbClr val="040200"/>
                </a:solidFill>
              </a:rPr>
            </a:br>
            <a:r>
              <a:rPr lang="es-ES" altLang="en-US" sz="3200" smtClean="0">
                <a:solidFill>
                  <a:srgbClr val="B2B2B2"/>
                </a:solidFill>
              </a:rPr>
              <a:t>(mst: minimum spanning tree)</a:t>
            </a:r>
            <a:endParaRPr lang="en-US" altLang="en-US" sz="3200" smtClean="0">
              <a:solidFill>
                <a:srgbClr val="B2B2B2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ALGORITMO PRIM (G(V,E),T)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</a:rPr>
              <a:t>Obtiene el árbol de recubrimiento mínimo de un grafo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ENTRADA: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V: conjunto de vértices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		E: conjunto de arcos de costo positivo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SALIDA: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	T: conjunto de arcos </a:t>
            </a: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b="1" kern="1200" dirty="0" smtClean="0">
                <a:solidFill>
                  <a:srgbClr val="040200"/>
                </a:solidFill>
                <a:cs typeface="Times New Roman" pitchFamily="18" charset="0"/>
              </a:rPr>
              <a:t>AUXILIARES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: 	B: conjunto de vértices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	</a:t>
            </a:r>
            <a:endParaRPr kumimoji="1" lang="es-ES" sz="2000" kern="1200" dirty="0" smtClean="0">
              <a:solidFill>
                <a:srgbClr val="040200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P1. B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{ 1 }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	T=</a:t>
            </a:r>
            <a:r>
              <a:rPr kumimoji="1" lang="es-ES_tradnl" sz="2000" kern="1200" dirty="0" smtClean="0">
                <a:solidFill>
                  <a:srgbClr val="0402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kumimoji="1" lang="es-ES" sz="2000" kern="1200" dirty="0" smtClean="0">
                <a:solidFill>
                  <a:srgbClr val="0402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P2.  Mientras B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 hacer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Elegir en E un arco e=(v1,v2) de longitud mínima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				tal que v1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B y v2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V-B</a:t>
            </a:r>
            <a:endParaRPr kumimoji="1" lang="es-ES" sz="2000" kern="1200" dirty="0" smtClean="0">
              <a:solidFill>
                <a:srgbClr val="0402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Symbol" pitchFamily="18" charset="2"/>
              </a:rPr>
              <a:t>            	T 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T U {e}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            	B </a:t>
            </a: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</a:rPr>
              <a:t> B U {v2} </a:t>
            </a:r>
            <a:endParaRPr kumimoji="1" lang="es-ES" sz="2000" kern="1200" dirty="0" smtClean="0">
              <a:solidFill>
                <a:srgbClr val="04020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s-ES_tradnl" sz="2000" kern="1200" dirty="0" smtClean="0">
                <a:solidFill>
                  <a:srgbClr val="040200"/>
                </a:solidFill>
                <a:cs typeface="Times New Roman" pitchFamily="18" charset="0"/>
                <a:sym typeface="Wingdings" pitchFamily="2" charset="2"/>
              </a:rPr>
              <a:t>P3.  Fin.</a:t>
            </a:r>
          </a:p>
          <a:p>
            <a:pPr marL="0" indent="0" algn="just">
              <a:buFontTx/>
              <a:buNone/>
              <a:defRPr/>
            </a:pPr>
            <a:endParaRPr lang="es-ES_tradnl" sz="2400" dirty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571500"/>
            <a:ext cx="2686050" cy="1114425"/>
          </a:xfrm>
        </p:spPr>
        <p:txBody>
          <a:bodyPr/>
          <a:lstStyle/>
          <a:p>
            <a:pPr algn="ctr"/>
            <a:r>
              <a:rPr lang="es-ES" altLang="en-US" sz="3200" b="1" smtClean="0">
                <a:solidFill>
                  <a:srgbClr val="000000"/>
                </a:solidFill>
              </a:rPr>
              <a:t>Algoritmo de Prim</a:t>
            </a:r>
            <a:endParaRPr lang="en-US" altLang="en-US" sz="3200" smtClean="0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539750" y="3714750"/>
            <a:ext cx="86042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Pasos del algoritmo: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Inicial</a:t>
            </a:r>
            <a:r>
              <a:rPr lang="es-ES_tradnl" altLang="en-US" sz="1700">
                <a:solidFill>
                  <a:srgbClr val="040200"/>
                </a:solidFill>
              </a:rPr>
              <a:t>: 		B={1} 		           T=</a:t>
            </a:r>
            <a:r>
              <a:rPr lang="es-ES_tradnl" altLang="en-US" sz="1700">
                <a:solidFill>
                  <a:srgbClr val="040200"/>
                </a:solidFill>
                <a:sym typeface="Symbol" panose="05050102010706020507" pitchFamily="18" charset="2"/>
              </a:rPr>
              <a:t></a:t>
            </a:r>
            <a:endParaRPr lang="es-ES_tradnl" altLang="en-US" sz="1700" b="1">
              <a:solidFill>
                <a:srgbClr val="0402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1:</a:t>
            </a:r>
            <a:r>
              <a:rPr lang="es-ES_tradnl" altLang="en-US" sz="1700">
                <a:solidFill>
                  <a:srgbClr val="040200"/>
                </a:solidFill>
              </a:rPr>
              <a:t>	e=(1,7)	B={1,7} 		           T={(1,7)}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2:</a:t>
            </a:r>
            <a:r>
              <a:rPr lang="es-ES_tradnl" altLang="en-US" sz="1700">
                <a:solidFill>
                  <a:srgbClr val="040200"/>
                </a:solidFill>
              </a:rPr>
              <a:t>	e=(1,6)	B={1,6,7} 	           T={(1,7),(1,6)}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3:</a:t>
            </a:r>
            <a:r>
              <a:rPr lang="es-ES_tradnl" altLang="en-US" sz="1700">
                <a:solidFill>
                  <a:srgbClr val="040200"/>
                </a:solidFill>
              </a:rPr>
              <a:t>	e=(5,6)	B={1,5,6,7} 	           T={(1,7),(1,6), (5,6)}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4:</a:t>
            </a:r>
            <a:r>
              <a:rPr lang="es-ES_tradnl" altLang="en-US" sz="1700">
                <a:solidFill>
                  <a:srgbClr val="040200"/>
                </a:solidFill>
              </a:rPr>
              <a:t>	e=(5,2)	B={1,2,5,6,7} 	           T={(1,7),(1,6), (5,6), (5,2)}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5:</a:t>
            </a:r>
            <a:r>
              <a:rPr lang="es-ES_tradnl" altLang="en-US" sz="1700">
                <a:solidFill>
                  <a:srgbClr val="040200"/>
                </a:solidFill>
              </a:rPr>
              <a:t>	e=(2,8)	B={1,2,5,6,7,8} 	           T={(1,7),(1,6), (5,6), (5,2), (2,8)}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6:</a:t>
            </a:r>
            <a:r>
              <a:rPr lang="es-ES_tradnl" altLang="en-US" sz="1700">
                <a:solidFill>
                  <a:srgbClr val="040200"/>
                </a:solidFill>
              </a:rPr>
              <a:t>	e=(8,4)	B={1,2,4,5,6,7,8} 	           T={(1,7),(1,6), (5,6), (5,2), (2,8),(8,4)}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700" b="1">
                <a:solidFill>
                  <a:srgbClr val="040200"/>
                </a:solidFill>
              </a:rPr>
              <a:t>it 7:</a:t>
            </a:r>
            <a:r>
              <a:rPr lang="es-ES_tradnl" altLang="en-US" sz="1700">
                <a:solidFill>
                  <a:srgbClr val="040200"/>
                </a:solidFill>
              </a:rPr>
              <a:t>	e=(2,3)	B={1,2,3,4,5,6,7,8}          T={(1,7),(1,6), (5,6), (5,2), (2,8),(8,4), (2,3)}     </a:t>
            </a:r>
            <a:endParaRPr lang="es-ES" altLang="en-US" sz="1700">
              <a:solidFill>
                <a:srgbClr val="040200"/>
              </a:solidFill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286250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5214938" y="1428750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143625" y="6429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75" name="Oval 6"/>
          <p:cNvSpPr>
            <a:spLocks noChangeArrowheads="1"/>
          </p:cNvSpPr>
          <p:nvPr/>
        </p:nvSpPr>
        <p:spPr bwMode="auto">
          <a:xfrm>
            <a:off x="4286250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786688" y="23574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7786688" y="642938"/>
            <a:ext cx="576262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6143625" y="235743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79" name="Oval 10"/>
          <p:cNvSpPr>
            <a:spLocks noChangeArrowheads="1"/>
          </p:cNvSpPr>
          <p:nvPr/>
        </p:nvSpPr>
        <p:spPr bwMode="auto">
          <a:xfrm>
            <a:off x="7000875" y="15001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80" name="AutoShape 11"/>
          <p:cNvCxnSpPr>
            <a:cxnSpLocks noChangeShapeType="1"/>
            <a:stCxn id="72" idx="5"/>
            <a:endCxn id="73" idx="1"/>
          </p:cNvCxnSpPr>
          <p:nvPr/>
        </p:nvCxnSpPr>
        <p:spPr bwMode="auto">
          <a:xfrm rot="16200000" flipH="1">
            <a:off x="4849018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AutoShape 12"/>
          <p:cNvCxnSpPr>
            <a:cxnSpLocks noChangeShapeType="1"/>
            <a:stCxn id="72" idx="4"/>
            <a:endCxn id="75" idx="0"/>
          </p:cNvCxnSpPr>
          <p:nvPr/>
        </p:nvCxnSpPr>
        <p:spPr bwMode="auto">
          <a:xfrm rot="5400000">
            <a:off x="4004469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75" idx="7"/>
            <a:endCxn id="73" idx="3"/>
          </p:cNvCxnSpPr>
          <p:nvPr/>
        </p:nvCxnSpPr>
        <p:spPr bwMode="auto">
          <a:xfrm rot="5400000" flipH="1" flipV="1">
            <a:off x="4777581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AutoShape 14"/>
          <p:cNvCxnSpPr>
            <a:cxnSpLocks noChangeShapeType="1"/>
            <a:stCxn id="75" idx="6"/>
            <a:endCxn id="78" idx="2"/>
          </p:cNvCxnSpPr>
          <p:nvPr/>
        </p:nvCxnSpPr>
        <p:spPr bwMode="auto">
          <a:xfrm>
            <a:off x="4862513" y="26447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73" idx="7"/>
            <a:endCxn id="74" idx="3"/>
          </p:cNvCxnSpPr>
          <p:nvPr/>
        </p:nvCxnSpPr>
        <p:spPr bwMode="auto">
          <a:xfrm rot="5400000" flipH="1" flipV="1">
            <a:off x="5777706" y="1062832"/>
            <a:ext cx="379413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4862513" y="930275"/>
            <a:ext cx="1281112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6" name="AutoShape 17"/>
          <p:cNvCxnSpPr>
            <a:cxnSpLocks noChangeShapeType="1"/>
            <a:stCxn id="74" idx="4"/>
            <a:endCxn id="78" idx="0"/>
          </p:cNvCxnSpPr>
          <p:nvPr/>
        </p:nvCxnSpPr>
        <p:spPr bwMode="auto">
          <a:xfrm rot="5400000">
            <a:off x="5861844" y="1786732"/>
            <a:ext cx="1139825" cy="158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ShapeType="1"/>
            <a:stCxn id="73" idx="5"/>
            <a:endCxn id="78" idx="1"/>
          </p:cNvCxnSpPr>
          <p:nvPr/>
        </p:nvCxnSpPr>
        <p:spPr bwMode="auto">
          <a:xfrm rot="16200000" flipH="1">
            <a:off x="5706269" y="1920082"/>
            <a:ext cx="522287" cy="5207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" name="AutoShape 19"/>
          <p:cNvCxnSpPr>
            <a:cxnSpLocks noChangeShapeType="1"/>
            <a:stCxn id="74" idx="6"/>
            <a:endCxn id="77" idx="2"/>
          </p:cNvCxnSpPr>
          <p:nvPr/>
        </p:nvCxnSpPr>
        <p:spPr bwMode="auto">
          <a:xfrm>
            <a:off x="6719888" y="9302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1" name="AutoShape 20"/>
          <p:cNvCxnSpPr>
            <a:cxnSpLocks noChangeShapeType="1"/>
            <a:stCxn id="77" idx="4"/>
            <a:endCxn id="76" idx="0"/>
          </p:cNvCxnSpPr>
          <p:nvPr/>
        </p:nvCxnSpPr>
        <p:spPr bwMode="auto">
          <a:xfrm rot="5400000">
            <a:off x="7504906" y="1786732"/>
            <a:ext cx="1139825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2" name="AutoShape 21"/>
          <p:cNvCxnSpPr>
            <a:cxnSpLocks noChangeShapeType="1"/>
            <a:stCxn id="78" idx="6"/>
            <a:endCxn id="76" idx="2"/>
          </p:cNvCxnSpPr>
          <p:nvPr/>
        </p:nvCxnSpPr>
        <p:spPr bwMode="auto">
          <a:xfrm>
            <a:off x="6719888" y="2644775"/>
            <a:ext cx="1066800" cy="15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22"/>
          <p:cNvCxnSpPr>
            <a:cxnSpLocks noChangeShapeType="1"/>
            <a:stCxn id="74" idx="5"/>
            <a:endCxn id="79" idx="1"/>
          </p:cNvCxnSpPr>
          <p:nvPr/>
        </p:nvCxnSpPr>
        <p:spPr bwMode="auto">
          <a:xfrm rot="16200000" flipH="1">
            <a:off x="6634957" y="113426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AutoShape 23"/>
          <p:cNvCxnSpPr>
            <a:cxnSpLocks noChangeShapeType="1"/>
            <a:stCxn id="79" idx="7"/>
            <a:endCxn id="77" idx="3"/>
          </p:cNvCxnSpPr>
          <p:nvPr/>
        </p:nvCxnSpPr>
        <p:spPr bwMode="auto">
          <a:xfrm rot="5400000" flipH="1" flipV="1">
            <a:off x="7456488" y="116998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ShapeType="1"/>
            <a:stCxn id="79" idx="3"/>
            <a:endCxn id="78" idx="7"/>
          </p:cNvCxnSpPr>
          <p:nvPr/>
        </p:nvCxnSpPr>
        <p:spPr bwMode="auto">
          <a:xfrm rot="5400000">
            <a:off x="6634957" y="1991518"/>
            <a:ext cx="450850" cy="44926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25"/>
          <p:cNvCxnSpPr>
            <a:cxnSpLocks noChangeShapeType="1"/>
            <a:stCxn id="79" idx="5"/>
            <a:endCxn id="76" idx="1"/>
          </p:cNvCxnSpPr>
          <p:nvPr/>
        </p:nvCxnSpPr>
        <p:spPr bwMode="auto">
          <a:xfrm rot="16200000" flipH="1">
            <a:off x="7456488" y="2027237"/>
            <a:ext cx="450850" cy="377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5429250" y="642938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12</a:t>
            </a:r>
            <a:endParaRPr lang="th-TH" altLang="en-US" sz="1400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7004050" y="652463"/>
            <a:ext cx="354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4302125" y="17240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286375" y="2652713"/>
            <a:ext cx="2841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5000625" y="107156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</a:t>
            </a:r>
            <a:endParaRPr lang="th-TH" altLang="en-US" sz="1400"/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802313" y="1071563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6203950" y="1428750"/>
            <a:ext cx="28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6802438" y="115252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endParaRPr lang="th-TH" altLang="en-US" sz="1400"/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4857750" y="19288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8</a:t>
            </a:r>
            <a:endParaRPr lang="th-TH" altLang="en-US" sz="1400"/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5873750" y="19383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7</a:t>
            </a:r>
            <a:endParaRPr lang="th-TH" altLang="en-US" sz="1400"/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7540625" y="193833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5</a:t>
            </a:r>
            <a:endParaRPr lang="th-TH" altLang="en-US" sz="1400"/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6659563" y="2009775"/>
            <a:ext cx="2841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</a:t>
            </a:r>
            <a:endParaRPr lang="th-TH" altLang="en-US" sz="1400"/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7445375" y="1152525"/>
            <a:ext cx="2841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9</a:t>
            </a:r>
            <a:endParaRPr lang="th-TH" altLang="en-US" sz="1400"/>
          </a:p>
        </p:txBody>
      </p:sp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6929438" y="2581275"/>
            <a:ext cx="384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</a:t>
            </a:r>
            <a:endParaRPr lang="th-TH" altLang="en-US" sz="1400"/>
          </a:p>
        </p:txBody>
      </p:sp>
      <p:sp>
        <p:nvSpPr>
          <p:cNvPr id="20521" name="Text Box 40"/>
          <p:cNvSpPr txBox="1">
            <a:spLocks noChangeArrowheads="1"/>
          </p:cNvSpPr>
          <p:nvPr/>
        </p:nvSpPr>
        <p:spPr bwMode="auto">
          <a:xfrm>
            <a:off x="7786688" y="1500188"/>
            <a:ext cx="369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11</a:t>
            </a:r>
            <a:endParaRPr lang="th-TH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Algoritmo de Prim</a:t>
            </a:r>
            <a:endParaRPr lang="th-TH" altLang="en-US" smtClean="0"/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auto">
          <a:xfrm>
            <a:off x="1428750" y="2071688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1</a:t>
            </a:r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2771775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7</a:t>
            </a: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4140200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2</a:t>
            </a:r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140335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6</a:t>
            </a:r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6804025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4</a:t>
            </a: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6804025" y="206057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3</a:t>
            </a:r>
          </a:p>
        </p:txBody>
      </p:sp>
      <p:sp>
        <p:nvSpPr>
          <p:cNvPr id="188425" name="Oval 9"/>
          <p:cNvSpPr>
            <a:spLocks noChangeArrowheads="1"/>
          </p:cNvSpPr>
          <p:nvPr/>
        </p:nvSpPr>
        <p:spPr bwMode="auto">
          <a:xfrm>
            <a:off x="4140200" y="4797425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5</a:t>
            </a:r>
          </a:p>
        </p:txBody>
      </p:sp>
      <p:sp>
        <p:nvSpPr>
          <p:cNvPr id="188426" name="Oval 10"/>
          <p:cNvSpPr>
            <a:spLocks noChangeArrowheads="1"/>
          </p:cNvSpPr>
          <p:nvPr/>
        </p:nvSpPr>
        <p:spPr bwMode="auto">
          <a:xfrm>
            <a:off x="5435600" y="3357563"/>
            <a:ext cx="576263" cy="5746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dirty="0"/>
              <a:t>8</a:t>
            </a:r>
          </a:p>
        </p:txBody>
      </p:sp>
      <p:cxnSp>
        <p:nvCxnSpPr>
          <p:cNvPr id="21515" name="AutoShape 11"/>
          <p:cNvCxnSpPr>
            <a:cxnSpLocks noChangeShapeType="1"/>
            <a:stCxn id="188419" idx="5"/>
            <a:endCxn id="188420" idx="1"/>
          </p:cNvCxnSpPr>
          <p:nvPr/>
        </p:nvCxnSpPr>
        <p:spPr bwMode="auto">
          <a:xfrm rot="16200000" flipH="1">
            <a:off x="1948656" y="2534444"/>
            <a:ext cx="879475" cy="935038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6" name="AutoShape 12"/>
          <p:cNvCxnSpPr>
            <a:cxnSpLocks noChangeShapeType="1"/>
            <a:stCxn id="188419" idx="4"/>
            <a:endCxn id="188422" idx="0"/>
          </p:cNvCxnSpPr>
          <p:nvPr/>
        </p:nvCxnSpPr>
        <p:spPr bwMode="auto">
          <a:xfrm rot="5400000">
            <a:off x="628651" y="3709987"/>
            <a:ext cx="2151062" cy="2381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7" name="AutoShape 14"/>
          <p:cNvCxnSpPr>
            <a:cxnSpLocks noChangeShapeType="1"/>
            <a:stCxn id="188422" idx="6"/>
            <a:endCxn id="188425" idx="2"/>
          </p:cNvCxnSpPr>
          <p:nvPr/>
        </p:nvCxnSpPr>
        <p:spPr bwMode="auto">
          <a:xfrm>
            <a:off x="1979613" y="5084763"/>
            <a:ext cx="2160587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8" name="AutoShape 17"/>
          <p:cNvCxnSpPr>
            <a:cxnSpLocks noChangeShapeType="1"/>
            <a:stCxn id="188421" idx="4"/>
            <a:endCxn id="188425" idx="0"/>
          </p:cNvCxnSpPr>
          <p:nvPr/>
        </p:nvCxnSpPr>
        <p:spPr bwMode="auto">
          <a:xfrm>
            <a:off x="4429125" y="2635250"/>
            <a:ext cx="0" cy="2162175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19"/>
          <p:cNvCxnSpPr>
            <a:cxnSpLocks noChangeShapeType="1"/>
            <a:stCxn id="188421" idx="6"/>
            <a:endCxn id="188424" idx="2"/>
          </p:cNvCxnSpPr>
          <p:nvPr/>
        </p:nvCxnSpPr>
        <p:spPr bwMode="auto">
          <a:xfrm>
            <a:off x="4716463" y="2347913"/>
            <a:ext cx="2087562" cy="0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2"/>
          <p:cNvCxnSpPr>
            <a:cxnSpLocks noChangeShapeType="1"/>
            <a:stCxn id="188421" idx="5"/>
            <a:endCxn id="188426" idx="1"/>
          </p:cNvCxnSpPr>
          <p:nvPr/>
        </p:nvCxnSpPr>
        <p:spPr bwMode="auto">
          <a:xfrm>
            <a:off x="4632325" y="2551113"/>
            <a:ext cx="887413" cy="890587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25"/>
          <p:cNvCxnSpPr>
            <a:cxnSpLocks noChangeShapeType="1"/>
            <a:stCxn id="188426" idx="5"/>
            <a:endCxn id="188423" idx="1"/>
          </p:cNvCxnSpPr>
          <p:nvPr/>
        </p:nvCxnSpPr>
        <p:spPr bwMode="auto">
          <a:xfrm>
            <a:off x="5927725" y="3848100"/>
            <a:ext cx="960438" cy="1033463"/>
          </a:xfrm>
          <a:prstGeom prst="straightConnector1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2" name="Text Box 27"/>
          <p:cNvSpPr txBox="1">
            <a:spLocks noChangeArrowheads="1"/>
          </p:cNvSpPr>
          <p:nvPr/>
        </p:nvSpPr>
        <p:spPr bwMode="auto">
          <a:xfrm>
            <a:off x="5580063" y="19891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th-TH" altLang="en-US" sz="2000"/>
          </a:p>
        </p:txBody>
      </p:sp>
      <p:sp>
        <p:nvSpPr>
          <p:cNvPr id="21523" name="Text Box 28"/>
          <p:cNvSpPr txBox="1">
            <a:spLocks noChangeArrowheads="1"/>
          </p:cNvSpPr>
          <p:nvPr/>
        </p:nvSpPr>
        <p:spPr bwMode="auto">
          <a:xfrm>
            <a:off x="140335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  <p:sp>
        <p:nvSpPr>
          <p:cNvPr id="21524" name="Text Box 29"/>
          <p:cNvSpPr txBox="1">
            <a:spLocks noChangeArrowheads="1"/>
          </p:cNvSpPr>
          <p:nvPr/>
        </p:nvSpPr>
        <p:spPr bwMode="auto">
          <a:xfrm>
            <a:off x="2916238" y="501332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21525" name="Text Box 30"/>
          <p:cNvSpPr txBox="1">
            <a:spLocks noChangeArrowheads="1"/>
          </p:cNvSpPr>
          <p:nvPr/>
        </p:nvSpPr>
        <p:spPr bwMode="auto">
          <a:xfrm>
            <a:off x="2411413" y="27813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endParaRPr lang="th-TH" altLang="en-US" sz="2000"/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4140200" y="34290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  <a:endParaRPr lang="th-TH" altLang="en-US" sz="2000"/>
          </a:p>
        </p:txBody>
      </p:sp>
      <p:sp>
        <p:nvSpPr>
          <p:cNvPr id="21527" name="Text Box 33"/>
          <p:cNvSpPr txBox="1">
            <a:spLocks noChangeArrowheads="1"/>
          </p:cNvSpPr>
          <p:nvPr/>
        </p:nvSpPr>
        <p:spPr bwMode="auto">
          <a:xfrm>
            <a:off x="5003800" y="270827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endParaRPr lang="th-TH" altLang="en-US" sz="2000"/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6227763" y="39338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  <a:endParaRPr lang="th-TH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58187" cy="4152900"/>
          </a:xfrm>
        </p:spPr>
        <p:txBody>
          <a:bodyPr/>
          <a:lstStyle/>
          <a:p>
            <a:pPr algn="just"/>
            <a:r>
              <a:rPr lang="es-AR" altLang="en-US" sz="2400" smtClean="0"/>
              <a:t>Dado un grafo </a:t>
            </a:r>
            <a:r>
              <a:rPr lang="es-AR" altLang="en-US" sz="2400" b="1" smtClean="0"/>
              <a:t>G(V,E) </a:t>
            </a:r>
            <a:r>
              <a:rPr lang="es-AR" altLang="en-US" sz="2400" smtClean="0"/>
              <a:t>con costos no negativos en las aristas, el problema de </a:t>
            </a:r>
            <a:r>
              <a:rPr lang="es-AR" altLang="en-US" sz="2400" i="1" smtClean="0"/>
              <a:t>camino mínimo</a:t>
            </a:r>
            <a:r>
              <a:rPr lang="es-AR" altLang="en-US" sz="2400" smtClean="0"/>
              <a:t> entre dos nodos </a:t>
            </a:r>
            <a:r>
              <a:rPr lang="es-AR" altLang="en-US" sz="2400" i="1" smtClean="0"/>
              <a:t>u</a:t>
            </a:r>
            <a:r>
              <a:rPr lang="es-AR" altLang="en-US" sz="2400" smtClean="0"/>
              <a:t> y </a:t>
            </a:r>
            <a:r>
              <a:rPr lang="es-AR" altLang="en-US" sz="2400" i="1" smtClean="0"/>
              <a:t>v</a:t>
            </a:r>
            <a:r>
              <a:rPr lang="es-AR" altLang="en-US" sz="2400" smtClean="0"/>
              <a:t> consiste en encontrar un camino entre esos nodos cuyo costo sea menor o igual que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AR" altLang="en-US" sz="2400" smtClean="0"/>
              <a:t>    el costo de cualquier otro camino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AR" altLang="en-US" sz="2400" smtClean="0"/>
              <a:t>    entre u y v.</a:t>
            </a:r>
            <a:endParaRPr lang="es-ES" altLang="en-US" sz="2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Problema del Camino Mínimo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1357313" y="4410075"/>
            <a:ext cx="8229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Uno a uno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Uno a todos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kern="0" dirty="0">
                <a:latin typeface="+mn-lt"/>
                <a:cs typeface="+mn-cs"/>
              </a:rPr>
              <a:t>Todos a todos</a:t>
            </a:r>
          </a:p>
        </p:txBody>
      </p:sp>
      <p:pic>
        <p:nvPicPr>
          <p:cNvPr id="23557" name="Picture 2" descr="Resultado de imagen para mapa con distancias circuito de las yun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071813"/>
            <a:ext cx="30956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FC7B8-9D50-4686-957C-9D89AFBA3279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29612" cy="41529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del camino mínimo de un vértice a todos los demás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Es un algoritmo Greedy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en sucesivos pasos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En cada paso selecciona la solución óptima</a:t>
            </a:r>
            <a:endParaRPr lang="es-EC" altLang="en-US" smtClean="0"/>
          </a:p>
          <a:p>
            <a:endParaRPr lang="es-ES" altLang="en-US" sz="28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Algoritmo de Dijkstra (1956)</a:t>
            </a:r>
          </a:p>
        </p:txBody>
      </p:sp>
      <p:sp>
        <p:nvSpPr>
          <p:cNvPr id="2458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9935C-B68D-4459-A637-8E37E70119E5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ALGORITMO DIJKSTRA (A,n,D,P)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ENTRADA:</a:t>
            </a:r>
            <a:r>
              <a:rPr lang="es-ES_tradnl" altLang="en-US" sz="2000" smtClean="0">
                <a:solidFill>
                  <a:srgbClr val="040200"/>
                </a:solidFill>
              </a:rPr>
              <a:t>	n: número de vértices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</a:rPr>
              <a:t>     		A: matriz de adyacencia con los costos positivos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SALIDA:	</a:t>
            </a:r>
            <a:r>
              <a:rPr lang="es-ES_tradnl" altLang="en-US" sz="2000" smtClean="0">
                <a:solidFill>
                  <a:srgbClr val="040200"/>
                </a:solidFill>
              </a:rPr>
              <a:t>D: vector de distancias especiales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P: vector del camino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AUXILIARES:</a:t>
            </a:r>
            <a:r>
              <a:rPr lang="es-ES_tradnl" altLang="en-US" sz="2000" smtClean="0">
                <a:solidFill>
                  <a:srgbClr val="040200"/>
                </a:solidFill>
              </a:rPr>
              <a:t>	S: conjunto de vértices elegidos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</a:rPr>
              <a:t>                	C: conjunto de vértices candidatos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85863"/>
          </a:xfrm>
        </p:spPr>
        <p:txBody>
          <a:bodyPr/>
          <a:lstStyle/>
          <a:p>
            <a:r>
              <a:rPr lang="es-AR" altLang="en-US" smtClean="0"/>
              <a:t>Algoritmo de Dijkstra</a:t>
            </a:r>
          </a:p>
        </p:txBody>
      </p:sp>
      <p:sp>
        <p:nvSpPr>
          <p:cNvPr id="2560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50E7A-8474-47EE-A1A0-9E0B0291989B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224258" name="Picture 2" descr="Resultado de imagen para imagenes gra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6188"/>
            <a:ext cx="42338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0" name="Picture 4" descr="Resultado de imagen para theory of graphs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85938"/>
            <a:ext cx="2214562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6 CuadroTexto"/>
          <p:cNvSpPr txBox="1">
            <a:spLocks noChangeArrowheads="1"/>
          </p:cNvSpPr>
          <p:nvPr/>
        </p:nvSpPr>
        <p:spPr bwMode="auto">
          <a:xfrm>
            <a:off x="642938" y="51435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4262" name="Picture 6" descr="Resultado de imagen para дороги в кита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428750"/>
            <a:ext cx="390842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4143375"/>
            <a:ext cx="3214687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8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8DFB30-F420-40C2-848D-779EE5C298D0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</a:rPr>
              <a:t>ALGORITMO DIJKSTRA (A,n,D,P)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P1.  S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{ 1 }       C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{ 2, 3, ..., n } 	P(1)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0	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P2.  Para i desde 2 hasta n hacer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D( i ) 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A ( 1, i 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P( i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1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P3.  Repetir n-2 veces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Elegir en C un vértice w tal que D ( w ) sea mínimo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Agregar w a S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Borrar w de 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	Para cada vértice v en C hacer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Si   (D ( w ) + A ( w , v )) &lt; D ( v  )    entonces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             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D ( v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D ( w ) + A ( w , v ) 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 ( v 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P4.  Fin.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Dijkstra</a:t>
            </a:r>
          </a:p>
        </p:txBody>
      </p:sp>
      <p:sp>
        <p:nvSpPr>
          <p:cNvPr id="26629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2CDFE3-882B-493A-A6E9-DD7DFCDA0075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5643563" y="571500"/>
            <a:ext cx="3313112" cy="1643063"/>
            <a:chOff x="468313" y="2708275"/>
            <a:chExt cx="3598862" cy="165576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116695" y="2708275"/>
              <a:ext cx="286254" cy="287959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V2</a:t>
              </a:r>
              <a:endParaRPr lang="es-EC" sz="1200" dirty="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6633" name="Oval 5"/>
            <p:cNvSpPr>
              <a:spLocks noChangeArrowheads="1"/>
            </p:cNvSpPr>
            <p:nvPr/>
          </p:nvSpPr>
          <p:spPr bwMode="auto">
            <a:xfrm>
              <a:off x="2771775" y="2708275"/>
              <a:ext cx="287338" cy="287338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V5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8313" y="3500162"/>
              <a:ext cx="287977" cy="28795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V1</a:t>
              </a:r>
              <a:endParaRPr lang="es-EC" sz="1200" dirty="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258097" y="4076079"/>
              <a:ext cx="287977" cy="287959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" sz="1200">
                  <a:solidFill>
                    <a:schemeClr val="bg1"/>
                  </a:solidFill>
                  <a:latin typeface="Tahoma" pitchFamily="34" charset="0"/>
                  <a:cs typeface="Arial" charset="0"/>
                </a:rPr>
                <a:t>V3</a:t>
              </a:r>
              <a:endParaRPr lang="es-EC" sz="1200">
                <a:solidFill>
                  <a:schemeClr val="bg1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26636" name="Oval 8"/>
            <p:cNvSpPr>
              <a:spLocks noChangeArrowheads="1"/>
            </p:cNvSpPr>
            <p:nvPr/>
          </p:nvSpPr>
          <p:spPr bwMode="auto">
            <a:xfrm>
              <a:off x="2916238" y="4005263"/>
              <a:ext cx="287337" cy="2873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V4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7" name="Oval 9"/>
            <p:cNvSpPr>
              <a:spLocks noChangeArrowheads="1"/>
            </p:cNvSpPr>
            <p:nvPr/>
          </p:nvSpPr>
          <p:spPr bwMode="auto">
            <a:xfrm>
              <a:off x="3779838" y="3368675"/>
              <a:ext cx="287337" cy="28733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200">
                  <a:solidFill>
                    <a:schemeClr val="bg1"/>
                  </a:solidFill>
                  <a:latin typeface="Tahoma" panose="020B0604030504040204" pitchFamily="34" charset="0"/>
                </a:rPr>
                <a:t>V6</a:t>
              </a:r>
              <a:endParaRPr lang="es-EC" altLang="en-US" sz="12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6638" name="AutoShape 10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712788" y="2952750"/>
              <a:ext cx="446087" cy="590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39" name="AutoShape 11"/>
            <p:cNvCxnSpPr>
              <a:cxnSpLocks noChangeShapeType="1"/>
              <a:stCxn id="10" idx="5"/>
              <a:endCxn id="11" idx="2"/>
            </p:cNvCxnSpPr>
            <p:nvPr/>
          </p:nvCxnSpPr>
          <p:spPr bwMode="auto">
            <a:xfrm>
              <a:off x="712788" y="3744913"/>
              <a:ext cx="546100" cy="476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0" name="AutoShape 12"/>
            <p:cNvCxnSpPr>
              <a:cxnSpLocks noChangeShapeType="1"/>
              <a:stCxn id="10" idx="6"/>
              <a:endCxn id="26633" idx="3"/>
            </p:cNvCxnSpPr>
            <p:nvPr/>
          </p:nvCxnSpPr>
          <p:spPr bwMode="auto">
            <a:xfrm flipV="1">
              <a:off x="755650" y="2952750"/>
              <a:ext cx="2058988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1" name="AutoShape 13"/>
            <p:cNvCxnSpPr>
              <a:cxnSpLocks noChangeShapeType="1"/>
              <a:stCxn id="8" idx="7"/>
              <a:endCxn id="26633" idx="2"/>
            </p:cNvCxnSpPr>
            <p:nvPr/>
          </p:nvCxnSpPr>
          <p:spPr bwMode="auto">
            <a:xfrm>
              <a:off x="1360488" y="2751138"/>
              <a:ext cx="1411287" cy="101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2" name="AutoShape 14"/>
            <p:cNvCxnSpPr>
              <a:cxnSpLocks noChangeShapeType="1"/>
              <a:stCxn id="11" idx="6"/>
              <a:endCxn id="26633" idx="4"/>
            </p:cNvCxnSpPr>
            <p:nvPr/>
          </p:nvCxnSpPr>
          <p:spPr bwMode="auto">
            <a:xfrm flipV="1">
              <a:off x="1546225" y="2995613"/>
              <a:ext cx="1370013" cy="1225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AutoShape 15"/>
            <p:cNvCxnSpPr>
              <a:cxnSpLocks noChangeShapeType="1"/>
              <a:stCxn id="26633" idx="4"/>
              <a:endCxn id="26636" idx="0"/>
            </p:cNvCxnSpPr>
            <p:nvPr/>
          </p:nvCxnSpPr>
          <p:spPr bwMode="auto">
            <a:xfrm>
              <a:off x="2916238" y="2995613"/>
              <a:ext cx="144462" cy="1009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4" name="AutoShape 16"/>
            <p:cNvCxnSpPr>
              <a:cxnSpLocks noChangeShapeType="1"/>
              <a:stCxn id="26633" idx="5"/>
              <a:endCxn id="26637" idx="1"/>
            </p:cNvCxnSpPr>
            <p:nvPr/>
          </p:nvCxnSpPr>
          <p:spPr bwMode="auto">
            <a:xfrm>
              <a:off x="3016250" y="2952750"/>
              <a:ext cx="8064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5" name="AutoShape 17"/>
            <p:cNvCxnSpPr>
              <a:cxnSpLocks noChangeShapeType="1"/>
              <a:stCxn id="26637" idx="3"/>
              <a:endCxn id="26636" idx="6"/>
            </p:cNvCxnSpPr>
            <p:nvPr/>
          </p:nvCxnSpPr>
          <p:spPr bwMode="auto">
            <a:xfrm flipH="1">
              <a:off x="3203575" y="3613150"/>
              <a:ext cx="619125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623512" y="2852254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1403350" y="306863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8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1979613" y="3789363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611188" y="3933825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4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2627313" y="350043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7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1" name="Text Box 24"/>
            <p:cNvSpPr txBox="1">
              <a:spLocks noChangeArrowheads="1"/>
            </p:cNvSpPr>
            <p:nvPr/>
          </p:nvSpPr>
          <p:spPr bwMode="auto">
            <a:xfrm>
              <a:off x="3419475" y="2924175"/>
              <a:ext cx="431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3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652" name="Text Box 25"/>
            <p:cNvSpPr txBox="1">
              <a:spLocks noChangeArrowheads="1"/>
            </p:cNvSpPr>
            <p:nvPr/>
          </p:nvSpPr>
          <p:spPr bwMode="auto">
            <a:xfrm>
              <a:off x="3419475" y="3925888"/>
              <a:ext cx="43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n-US" sz="1800">
                  <a:latin typeface="Tahoma" panose="020B0604030504040204" pitchFamily="34" charset="0"/>
                </a:rPr>
                <a:t>2</a:t>
              </a:r>
              <a:endParaRPr lang="es-EC" altLang="en-US" sz="1800">
                <a:latin typeface="Tahoma" panose="020B0604030504040204" pitchFamily="34" charset="0"/>
              </a:endParaRPr>
            </a:p>
          </p:txBody>
        </p:sp>
      </p:grpSp>
      <p:sp>
        <p:nvSpPr>
          <p:cNvPr id="26631" name="Text Box 20"/>
          <p:cNvSpPr txBox="1">
            <a:spLocks noChangeArrowheads="1"/>
          </p:cNvSpPr>
          <p:nvPr/>
        </p:nvSpPr>
        <p:spPr bwMode="auto">
          <a:xfrm>
            <a:off x="6926263" y="3476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412875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7651" name="Oval 5"/>
          <p:cNvSpPr>
            <a:spLocks noChangeArrowheads="1"/>
          </p:cNvSpPr>
          <p:nvPr/>
        </p:nvSpPr>
        <p:spPr bwMode="auto">
          <a:xfrm>
            <a:off x="2627313" y="1412875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205038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81300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2771775" y="2709863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7655" name="Oval 9"/>
          <p:cNvSpPr>
            <a:spLocks noChangeArrowheads="1"/>
          </p:cNvSpPr>
          <p:nvPr/>
        </p:nvSpPr>
        <p:spPr bwMode="auto">
          <a:xfrm>
            <a:off x="3635375" y="2073275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7656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57350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49513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8" name="AutoShape 12"/>
          <p:cNvCxnSpPr>
            <a:cxnSpLocks noChangeShapeType="1"/>
            <a:stCxn id="21510" idx="6"/>
            <a:endCxn id="27651" idx="3"/>
          </p:cNvCxnSpPr>
          <p:nvPr/>
        </p:nvCxnSpPr>
        <p:spPr bwMode="auto">
          <a:xfrm flipV="1">
            <a:off x="611188" y="1657350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13"/>
          <p:cNvCxnSpPr>
            <a:cxnSpLocks noChangeShapeType="1"/>
            <a:stCxn id="21508" idx="7"/>
            <a:endCxn id="27651" idx="2"/>
          </p:cNvCxnSpPr>
          <p:nvPr/>
        </p:nvCxnSpPr>
        <p:spPr bwMode="auto">
          <a:xfrm>
            <a:off x="1216025" y="1455738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14"/>
          <p:cNvCxnSpPr>
            <a:cxnSpLocks noChangeShapeType="1"/>
            <a:stCxn id="21511" idx="6"/>
            <a:endCxn id="27651" idx="4"/>
          </p:cNvCxnSpPr>
          <p:nvPr/>
        </p:nvCxnSpPr>
        <p:spPr bwMode="auto">
          <a:xfrm flipV="1">
            <a:off x="1401763" y="1700213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15"/>
          <p:cNvCxnSpPr>
            <a:cxnSpLocks noChangeShapeType="1"/>
            <a:stCxn id="27651" idx="4"/>
            <a:endCxn id="27654" idx="0"/>
          </p:cNvCxnSpPr>
          <p:nvPr/>
        </p:nvCxnSpPr>
        <p:spPr bwMode="auto">
          <a:xfrm>
            <a:off x="2771775" y="1700213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16"/>
          <p:cNvCxnSpPr>
            <a:cxnSpLocks noChangeShapeType="1"/>
            <a:stCxn id="27651" idx="5"/>
            <a:endCxn id="27655" idx="1"/>
          </p:cNvCxnSpPr>
          <p:nvPr/>
        </p:nvCxnSpPr>
        <p:spPr bwMode="auto">
          <a:xfrm>
            <a:off x="2871788" y="1657350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17"/>
          <p:cNvCxnSpPr>
            <a:cxnSpLocks noChangeShapeType="1"/>
            <a:stCxn id="27655" idx="3"/>
            <a:endCxn id="27654" idx="6"/>
          </p:cNvCxnSpPr>
          <p:nvPr/>
        </p:nvCxnSpPr>
        <p:spPr bwMode="auto">
          <a:xfrm flipH="1">
            <a:off x="3059113" y="2317750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323850" y="1485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1258888" y="17732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6" name="Text Box 20"/>
          <p:cNvSpPr txBox="1">
            <a:spLocks noChangeArrowheads="1"/>
          </p:cNvSpPr>
          <p:nvPr/>
        </p:nvSpPr>
        <p:spPr bwMode="auto">
          <a:xfrm>
            <a:off x="1690688" y="119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1835150" y="249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466725" y="26384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2482850" y="22050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3275013" y="16287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3275013" y="26304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4427538" y="1989138"/>
            <a:ext cx="4041775" cy="4333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76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4000" smtClean="0"/>
              <a:t>Algoritmo de Dijkstra</a:t>
            </a:r>
          </a:p>
        </p:txBody>
      </p:sp>
      <p:sp>
        <p:nvSpPr>
          <p:cNvPr id="27674" name="Text Box 2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84213" y="4724400"/>
            <a:ext cx="796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P0</a:t>
            </a:r>
            <a:r>
              <a:rPr lang="en-US" altLang="en-US" sz="1800"/>
              <a:t>  S = {v1}		C = {v2, 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3,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 </a:t>
            </a:r>
            <a:r>
              <a:rPr lang="en-US" altLang="en-US" sz="1800"/>
              <a:t>P = (</a:t>
            </a:r>
            <a:r>
              <a:rPr lang="en-US" altLang="en-US" sz="1800" b="1"/>
              <a:t>0</a:t>
            </a:r>
            <a:r>
              <a:rPr lang="en-US" altLang="en-US" sz="1800"/>
              <a:t>, v1, v1, v1, v1, v1)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6AC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" grpId="0" animBg="1"/>
      <p:bldP spid="829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Oval 104"/>
          <p:cNvSpPr>
            <a:spLocks noChangeArrowheads="1"/>
          </p:cNvSpPr>
          <p:nvPr/>
        </p:nvSpPr>
        <p:spPr bwMode="auto">
          <a:xfrm>
            <a:off x="6732588" y="4048125"/>
            <a:ext cx="287337" cy="287338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8681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2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3" name="AutoShape 12"/>
          <p:cNvCxnSpPr>
            <a:cxnSpLocks noChangeShapeType="1"/>
            <a:stCxn id="21510" idx="6"/>
            <a:endCxn id="28676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13"/>
          <p:cNvCxnSpPr>
            <a:cxnSpLocks noChangeShapeType="1"/>
            <a:stCxn id="21508" idx="7"/>
            <a:endCxn id="28676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14"/>
          <p:cNvCxnSpPr>
            <a:cxnSpLocks noChangeShapeType="1"/>
            <a:stCxn id="21511" idx="6"/>
            <a:endCxn id="28676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15"/>
          <p:cNvCxnSpPr>
            <a:cxnSpLocks noChangeShapeType="1"/>
            <a:stCxn id="28676" idx="4"/>
            <a:endCxn id="28679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7" name="AutoShape 16"/>
          <p:cNvCxnSpPr>
            <a:cxnSpLocks noChangeShapeType="1"/>
            <a:stCxn id="28676" idx="5"/>
            <a:endCxn id="28680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8" name="AutoShape 17"/>
          <p:cNvCxnSpPr>
            <a:cxnSpLocks noChangeShapeType="1"/>
            <a:stCxn id="28680" idx="3"/>
            <a:endCxn id="28679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8697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4000" smtClean="0"/>
              <a:t>Algoritmo de Dijkstra</a:t>
            </a:r>
          </a:p>
        </p:txBody>
      </p:sp>
      <p:sp>
        <p:nvSpPr>
          <p:cNvPr id="28702" name="Text Box 9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755650" y="45815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D(v3) = Min( D(v3),  D(v2) + A(v2, v3))</a:t>
            </a:r>
          </a:p>
        </p:txBody>
      </p:sp>
      <p:sp>
        <p:nvSpPr>
          <p:cNvPr id="28704" name="Rectangle 101"/>
          <p:cNvSpPr>
            <a:spLocks noChangeArrowheads="1"/>
          </p:cNvSpPr>
          <p:nvPr/>
        </p:nvSpPr>
        <p:spPr bwMode="auto">
          <a:xfrm>
            <a:off x="684213" y="4005263"/>
            <a:ext cx="796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P1</a:t>
            </a:r>
            <a:r>
              <a:rPr lang="en-US" altLang="en-US" sz="1800"/>
              <a:t>  S =  {v1}		C = {v2, 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3,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 </a:t>
            </a:r>
            <a:r>
              <a:rPr lang="en-US" altLang="en-US" sz="1800"/>
              <a:t>P = (</a:t>
            </a:r>
            <a:r>
              <a:rPr lang="en-US" altLang="en-US" sz="1800" b="1"/>
              <a:t>0</a:t>
            </a:r>
            <a:r>
              <a:rPr lang="en-US" altLang="en-US" sz="1800"/>
              <a:t>, v1, v1, v1, v1, v1)</a:t>
            </a:r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1547813" y="4005263"/>
            <a:ext cx="882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{v1,v2}</a:t>
            </a:r>
            <a:endParaRPr lang="es-AR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3441700" y="4005263"/>
            <a:ext cx="24257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{v3, v4, v5, v6}     </a:t>
            </a:r>
            <a:endParaRPr lang="es-AR" altLang="en-US" sz="1800"/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4716463" y="46005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Min( 4,   3 + ∞) = 4</a:t>
            </a:r>
          </a:p>
        </p:txBody>
      </p:sp>
      <p:sp>
        <p:nvSpPr>
          <p:cNvPr id="1135" name="Rectangle 111"/>
          <p:cNvSpPr>
            <a:spLocks noChangeArrowheads="1"/>
          </p:cNvSpPr>
          <p:nvPr/>
        </p:nvSpPr>
        <p:spPr bwMode="auto">
          <a:xfrm>
            <a:off x="755650" y="50800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D(v2) + A(v2, v4))</a:t>
            </a:r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4716463" y="50990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3 + ∞) = ∞</a:t>
            </a:r>
          </a:p>
        </p:txBody>
      </p:sp>
      <p:sp>
        <p:nvSpPr>
          <p:cNvPr id="1137" name="Rectangle 113"/>
          <p:cNvSpPr>
            <a:spLocks noChangeArrowheads="1"/>
          </p:cNvSpPr>
          <p:nvPr/>
        </p:nvSpPr>
        <p:spPr bwMode="auto">
          <a:xfrm>
            <a:off x="755650" y="55816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D(v5) = Min( D(v5),  D(v2) + A(v2, v5))</a:t>
            </a:r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4716463" y="56007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Min(8,   3 +  5) = 8</a:t>
            </a:r>
          </a:p>
        </p:txBody>
      </p:sp>
      <p:sp>
        <p:nvSpPr>
          <p:cNvPr id="1139" name="Rectangle 115"/>
          <p:cNvSpPr>
            <a:spLocks noChangeArrowheads="1"/>
          </p:cNvSpPr>
          <p:nvPr/>
        </p:nvSpPr>
        <p:spPr bwMode="auto">
          <a:xfrm>
            <a:off x="755650" y="6078538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D(v2) + A(v2, v6))</a:t>
            </a:r>
          </a:p>
        </p:txBody>
      </p:sp>
      <p:sp>
        <p:nvSpPr>
          <p:cNvPr id="1140" name="Rectangle 116"/>
          <p:cNvSpPr>
            <a:spLocks noChangeArrowheads="1"/>
          </p:cNvSpPr>
          <p:nvPr/>
        </p:nvSpPr>
        <p:spPr bwMode="auto">
          <a:xfrm>
            <a:off x="4716463" y="60928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3 + ∞) = ∞</a:t>
            </a:r>
          </a:p>
        </p:txBody>
      </p:sp>
      <p:sp>
        <p:nvSpPr>
          <p:cNvPr id="1141" name="Text Box 117"/>
          <p:cNvSpPr txBox="1">
            <a:spLocks noChangeArrowheads="1"/>
          </p:cNvSpPr>
          <p:nvPr/>
        </p:nvSpPr>
        <p:spPr bwMode="auto">
          <a:xfrm>
            <a:off x="2306638" y="48101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142" name="Text Box 118"/>
          <p:cNvSpPr txBox="1">
            <a:spLocks noChangeArrowheads="1"/>
          </p:cNvSpPr>
          <p:nvPr/>
        </p:nvSpPr>
        <p:spPr bwMode="auto">
          <a:xfrm>
            <a:off x="3059113" y="47974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3" name="Text Box 119"/>
          <p:cNvSpPr txBox="1">
            <a:spLocks noChangeArrowheads="1"/>
          </p:cNvSpPr>
          <p:nvPr/>
        </p:nvSpPr>
        <p:spPr bwMode="auto">
          <a:xfrm>
            <a:off x="4067175" y="479742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4" name="Text Box 120"/>
          <p:cNvSpPr txBox="1">
            <a:spLocks noChangeArrowheads="1"/>
          </p:cNvSpPr>
          <p:nvPr/>
        </p:nvSpPr>
        <p:spPr bwMode="auto">
          <a:xfrm>
            <a:off x="2235200" y="528955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5" name="Text Box 121"/>
          <p:cNvSpPr txBox="1">
            <a:spLocks noChangeArrowheads="1"/>
          </p:cNvSpPr>
          <p:nvPr/>
        </p:nvSpPr>
        <p:spPr bwMode="auto">
          <a:xfrm>
            <a:off x="2987675" y="53006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6" name="Text Box 122"/>
          <p:cNvSpPr txBox="1">
            <a:spLocks noChangeArrowheads="1"/>
          </p:cNvSpPr>
          <p:nvPr/>
        </p:nvSpPr>
        <p:spPr bwMode="auto">
          <a:xfrm>
            <a:off x="3995738" y="530066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47" name="Text Box 123"/>
          <p:cNvSpPr txBox="1">
            <a:spLocks noChangeArrowheads="1"/>
          </p:cNvSpPr>
          <p:nvPr/>
        </p:nvSpPr>
        <p:spPr bwMode="auto">
          <a:xfrm>
            <a:off x="2195513" y="58118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8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1148" name="Text Box 124"/>
          <p:cNvSpPr txBox="1">
            <a:spLocks noChangeArrowheads="1"/>
          </p:cNvSpPr>
          <p:nvPr/>
        </p:nvSpPr>
        <p:spPr bwMode="auto">
          <a:xfrm>
            <a:off x="2947988" y="57991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49" name="Text Box 125"/>
          <p:cNvSpPr txBox="1">
            <a:spLocks noChangeArrowheads="1"/>
          </p:cNvSpPr>
          <p:nvPr/>
        </p:nvSpPr>
        <p:spPr bwMode="auto">
          <a:xfrm>
            <a:off x="3968750" y="58229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5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1150" name="Text Box 126"/>
          <p:cNvSpPr txBox="1">
            <a:spLocks noChangeArrowheads="1"/>
          </p:cNvSpPr>
          <p:nvPr/>
        </p:nvSpPr>
        <p:spPr bwMode="auto">
          <a:xfrm>
            <a:off x="2319338" y="6364288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1151" name="Text Box 127"/>
          <p:cNvSpPr txBox="1">
            <a:spLocks noChangeArrowheads="1"/>
          </p:cNvSpPr>
          <p:nvPr/>
        </p:nvSpPr>
        <p:spPr bwMode="auto">
          <a:xfrm>
            <a:off x="3071813" y="6375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152" name="Text Box 128"/>
          <p:cNvSpPr txBox="1">
            <a:spLocks noChangeArrowheads="1"/>
          </p:cNvSpPr>
          <p:nvPr/>
        </p:nvSpPr>
        <p:spPr bwMode="auto">
          <a:xfrm>
            <a:off x="4079875" y="637540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1124" grpId="0"/>
      <p:bldP spid="1127" grpId="0" animBg="1"/>
      <p:bldP spid="1129" grpId="0" animBg="1"/>
      <p:bldP spid="1130" grpId="0" animBg="1"/>
      <p:bldP spid="1131" grpId="0"/>
      <p:bldP spid="1135" grpId="0"/>
      <p:bldP spid="1136" grpId="0"/>
      <p:bldP spid="1137" grpId="0"/>
      <p:bldP spid="1138" grpId="0"/>
      <p:bldP spid="1139" grpId="0"/>
      <p:bldP spid="1140" grpId="0"/>
      <p:bldP spid="1141" grpId="0"/>
      <p:bldP spid="1142" grpId="0"/>
      <p:bldP spid="1143" grpId="0"/>
      <p:bldP spid="1144" grpId="0"/>
      <p:bldP spid="1145" grpId="0"/>
      <p:bldP spid="1146" grpId="0"/>
      <p:bldP spid="1147" grpId="0"/>
      <p:bldP spid="1148" grpId="0"/>
      <p:bldP spid="1149" grpId="0"/>
      <p:bldP spid="1150" grpId="0"/>
      <p:bldP spid="1151" grpId="0"/>
      <p:bldP spid="11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7064375" y="4264025"/>
            <a:ext cx="287338" cy="287338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29705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AutoShape 12"/>
          <p:cNvCxnSpPr>
            <a:cxnSpLocks noChangeShapeType="1"/>
            <a:stCxn id="21510" idx="6"/>
            <a:endCxn id="29700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AutoShape 13"/>
          <p:cNvCxnSpPr>
            <a:cxnSpLocks noChangeShapeType="1"/>
            <a:stCxn id="21508" idx="7"/>
            <a:endCxn id="29700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9" name="AutoShape 14"/>
          <p:cNvCxnSpPr>
            <a:cxnSpLocks noChangeShapeType="1"/>
            <a:stCxn id="21511" idx="6"/>
            <a:endCxn id="29700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0" name="AutoShape 15"/>
          <p:cNvCxnSpPr>
            <a:cxnSpLocks noChangeShapeType="1"/>
            <a:stCxn id="29700" idx="4"/>
            <a:endCxn id="29703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1" name="AutoShape 16"/>
          <p:cNvCxnSpPr>
            <a:cxnSpLocks noChangeShapeType="1"/>
            <a:stCxn id="29700" idx="5"/>
            <a:endCxn id="29704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7"/>
          <p:cNvCxnSpPr>
            <a:cxnSpLocks noChangeShapeType="1"/>
            <a:stCxn id="29704" idx="3"/>
            <a:endCxn id="29703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29721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736600" y="4221163"/>
            <a:ext cx="7861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P2</a:t>
            </a:r>
            <a:r>
              <a:rPr lang="en-US" altLang="en-US" sz="1800"/>
              <a:t>  S =  {v1,v2}		    C = {v3, v4, v5, v6}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4,  ∞,   8,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v1, v1, v1)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547813" y="4214813"/>
            <a:ext cx="1187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{v1,v2,v3}</a:t>
            </a:r>
            <a:endParaRPr lang="es-AR" altLang="en-US" sz="1800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3779838" y="4221163"/>
            <a:ext cx="20574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{v4, v5, v6}     </a:t>
            </a:r>
            <a:endParaRPr lang="es-AR" altLang="en-US" sz="1800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900113" y="486886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D(v3) + A(v3, v4))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4860925" y="488791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4 + ∞) = ∞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900113" y="537210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D(v5) = Min( D(v5),  D(v3) + A(v3, v5))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4860925" y="53911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Min(8,   4 +  3) = </a:t>
            </a:r>
            <a:r>
              <a:rPr lang="en-US" altLang="en-US" sz="18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900113" y="59340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D(v3) + A(v3, v6))</a:t>
            </a:r>
          </a:p>
        </p:txBody>
      </p:sp>
      <p:sp>
        <p:nvSpPr>
          <p:cNvPr id="85034" name="Rectangle 42"/>
          <p:cNvSpPr>
            <a:spLocks noChangeArrowheads="1"/>
          </p:cNvSpPr>
          <p:nvPr/>
        </p:nvSpPr>
        <p:spPr bwMode="auto">
          <a:xfrm>
            <a:off x="4860925" y="5942013"/>
            <a:ext cx="424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4 + ∞) = ∞</a:t>
            </a:r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7694613" y="4221163"/>
            <a:ext cx="3746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7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7667625" y="4508500"/>
            <a:ext cx="501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v3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5037" name="Text Box 45"/>
          <p:cNvSpPr txBox="1">
            <a:spLocks noChangeArrowheads="1"/>
          </p:cNvSpPr>
          <p:nvPr/>
        </p:nvSpPr>
        <p:spPr bwMode="auto">
          <a:xfrm>
            <a:off x="2524125" y="5067300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38" name="Text Box 46"/>
          <p:cNvSpPr txBox="1">
            <a:spLocks noChangeArrowheads="1"/>
          </p:cNvSpPr>
          <p:nvPr/>
        </p:nvSpPr>
        <p:spPr bwMode="auto">
          <a:xfrm>
            <a:off x="3276600" y="50847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4284663" y="508476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2451100" y="557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8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3203575" y="55721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4284663" y="55895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3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5044" name="Text Box 52"/>
          <p:cNvSpPr txBox="1">
            <a:spLocks noChangeArrowheads="1"/>
          </p:cNvSpPr>
          <p:nvPr/>
        </p:nvSpPr>
        <p:spPr bwMode="auto">
          <a:xfrm>
            <a:off x="2379663" y="616585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3132138" y="61658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85046" name="Text Box 54"/>
          <p:cNvSpPr txBox="1">
            <a:spLocks noChangeArrowheads="1"/>
          </p:cNvSpPr>
          <p:nvPr/>
        </p:nvSpPr>
        <p:spPr bwMode="auto">
          <a:xfrm>
            <a:off x="4171950" y="6183313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66" grpId="0" animBg="1"/>
      <p:bldP spid="21568" grpId="0" animBg="1"/>
      <p:bldP spid="85026" grpId="0" animBg="1"/>
      <p:bldP spid="85027" grpId="0" animBg="1"/>
      <p:bldP spid="85029" grpId="0"/>
      <p:bldP spid="85030" grpId="0"/>
      <p:bldP spid="85031" grpId="0"/>
      <p:bldP spid="85032" grpId="0"/>
      <p:bldP spid="85033" grpId="0"/>
      <p:bldP spid="85034" grpId="0"/>
      <p:bldP spid="85035" grpId="0" animBg="1"/>
      <p:bldP spid="85036" grpId="0" animBg="1"/>
      <p:bldP spid="85037" grpId="0"/>
      <p:bldP spid="85038" grpId="0"/>
      <p:bldP spid="85039" grpId="0"/>
      <p:bldP spid="85041" grpId="0"/>
      <p:bldP spid="85042" grpId="0"/>
      <p:bldP spid="85043" grpId="0"/>
      <p:bldP spid="85044" grpId="0"/>
      <p:bldP spid="85045" grpId="0"/>
      <p:bldP spid="850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7626350" y="4259263"/>
            <a:ext cx="287338" cy="287337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0729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1" name="AutoShape 12"/>
          <p:cNvCxnSpPr>
            <a:cxnSpLocks noChangeShapeType="1"/>
            <a:stCxn id="21510" idx="6"/>
            <a:endCxn id="30724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2" name="AutoShape 13"/>
          <p:cNvCxnSpPr>
            <a:cxnSpLocks noChangeShapeType="1"/>
            <a:stCxn id="21508" idx="7"/>
            <a:endCxn id="30724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3" name="AutoShape 14"/>
          <p:cNvCxnSpPr>
            <a:cxnSpLocks noChangeShapeType="1"/>
            <a:stCxn id="21511" idx="6"/>
            <a:endCxn id="30724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4" name="AutoShape 15"/>
          <p:cNvCxnSpPr>
            <a:cxnSpLocks noChangeShapeType="1"/>
            <a:stCxn id="30724" idx="4"/>
            <a:endCxn id="30727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5" name="AutoShape 16"/>
          <p:cNvCxnSpPr>
            <a:cxnSpLocks noChangeShapeType="1"/>
            <a:stCxn id="30724" idx="5"/>
            <a:endCxn id="30728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6" name="AutoShape 17"/>
          <p:cNvCxnSpPr>
            <a:cxnSpLocks noChangeShapeType="1"/>
            <a:stCxn id="30728" idx="3"/>
            <a:endCxn id="30727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0745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21583" name="Freeform 79"/>
          <p:cNvSpPr>
            <a:spLocks/>
          </p:cNvSpPr>
          <p:nvPr/>
        </p:nvSpPr>
        <p:spPr bwMode="auto">
          <a:xfrm>
            <a:off x="8397875" y="2565400"/>
            <a:ext cx="638175" cy="1201738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"/>
              <a:gd name="T25" fmla="*/ 0 h 1410"/>
              <a:gd name="T26" fmla="*/ 402 w 402"/>
              <a:gd name="T27" fmla="*/ 1410 h 14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2288" y="4221163"/>
            <a:ext cx="789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P3</a:t>
            </a:r>
            <a:r>
              <a:rPr lang="en-US" altLang="en-US" sz="1800"/>
              <a:t>  S =  {v1,v2,v3}                    C = {v4, v5, v6}    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</a:t>
            </a:r>
            <a:r>
              <a:rPr lang="en-US" altLang="en-US" sz="1800" b="1"/>
              <a:t>4</a:t>
            </a:r>
            <a:r>
              <a:rPr lang="en-US" altLang="en-US" sz="1800"/>
              <a:t>,  ∞,   7,   ∞)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v1, v3, v1)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1403350" y="4214813"/>
            <a:ext cx="1492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{v1,v2,v3,v5}</a:t>
            </a:r>
            <a:endParaRPr lang="es-AR" altLang="en-US" sz="1800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3700463" y="4221163"/>
            <a:ext cx="1879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{v4, v6}        </a:t>
            </a:r>
            <a:endParaRPr lang="es-AR" altLang="en-US" sz="1800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900113" y="50133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D(v5) + A(v5, v4))</a:t>
            </a: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4860925" y="50323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7 + 7) = </a:t>
            </a:r>
            <a:r>
              <a:rPr lang="en-US" altLang="en-US" sz="1800" b="1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900113" y="564515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D(v6) = Min( D(v6),  D(v5) + A(v5, v6))</a:t>
            </a: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4860925" y="56546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Min(∞,   7 + 3) = </a:t>
            </a:r>
            <a:r>
              <a:rPr lang="en-US" altLang="en-US" sz="18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7169150" y="4221163"/>
            <a:ext cx="4445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14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7138988" y="4508500"/>
            <a:ext cx="457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v5</a:t>
            </a:r>
            <a:endParaRPr lang="es-AR" altLang="en-US" sz="1800"/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7956550" y="4221163"/>
            <a:ext cx="5207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10</a:t>
            </a:r>
            <a:r>
              <a:rPr lang="en-US" altLang="en-US" sz="1800"/>
              <a:t> )</a:t>
            </a:r>
            <a:endParaRPr lang="es-AR" altLang="en-US" sz="1800"/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7958138" y="4508500"/>
            <a:ext cx="48577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v5</a:t>
            </a:r>
            <a:r>
              <a:rPr lang="en-US" altLang="en-US" sz="1800"/>
              <a:t>)</a:t>
            </a:r>
            <a:endParaRPr lang="es-AR" altLang="en-US" sz="1800"/>
          </a:p>
        </p:txBody>
      </p:sp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2451100" y="5222875"/>
            <a:ext cx="34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3203575" y="52466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4284663" y="5246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7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2484438" y="5930900"/>
            <a:ext cx="34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9900"/>
                </a:solidFill>
              </a:rPr>
              <a:t>∞</a:t>
            </a:r>
            <a:endParaRPr lang="es-AR" altLang="en-US" sz="1800" b="1">
              <a:solidFill>
                <a:srgbClr val="009900"/>
              </a:solidFill>
            </a:endParaRPr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3236913" y="5954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86066" name="Text Box 50"/>
          <p:cNvSpPr txBox="1">
            <a:spLocks noChangeArrowheads="1"/>
          </p:cNvSpPr>
          <p:nvPr/>
        </p:nvSpPr>
        <p:spPr bwMode="auto">
          <a:xfrm>
            <a:off x="4318000" y="5972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3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86049" grpId="0" animBg="1"/>
      <p:bldP spid="86050" grpId="0" animBg="1"/>
      <p:bldP spid="86051" grpId="0"/>
      <p:bldP spid="86052" grpId="0"/>
      <p:bldP spid="86055" grpId="0"/>
      <p:bldP spid="86056" grpId="0"/>
      <p:bldP spid="86057" grpId="0" animBg="1"/>
      <p:bldP spid="86058" grpId="0" animBg="1"/>
      <p:bldP spid="86059" grpId="0" animBg="1"/>
      <p:bldP spid="86060" grpId="0" animBg="1"/>
      <p:bldP spid="86061" grpId="0"/>
      <p:bldP spid="86062" grpId="0"/>
      <p:bldP spid="86063" grpId="0"/>
      <p:bldP spid="86064" grpId="0"/>
      <p:bldP spid="86065" grpId="0"/>
      <p:bldP spid="860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8080375" y="4271963"/>
            <a:ext cx="287338" cy="287337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189163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1753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4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3363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5" name="AutoShape 12"/>
          <p:cNvCxnSpPr>
            <a:cxnSpLocks noChangeShapeType="1"/>
            <a:stCxn id="21510" idx="6"/>
            <a:endCxn id="31748" idx="3"/>
          </p:cNvCxnSpPr>
          <p:nvPr/>
        </p:nvCxnSpPr>
        <p:spPr bwMode="auto">
          <a:xfrm flipV="1">
            <a:off x="611188" y="1641475"/>
            <a:ext cx="205898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6" name="AutoShape 13"/>
          <p:cNvCxnSpPr>
            <a:cxnSpLocks noChangeShapeType="1"/>
            <a:stCxn id="21508" idx="7"/>
            <a:endCxn id="31748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7" name="AutoShape 14"/>
          <p:cNvCxnSpPr>
            <a:cxnSpLocks noChangeShapeType="1"/>
            <a:stCxn id="21511" idx="6"/>
            <a:endCxn id="31748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8" name="AutoShape 15"/>
          <p:cNvCxnSpPr>
            <a:cxnSpLocks noChangeShapeType="1"/>
            <a:stCxn id="31748" idx="4"/>
            <a:endCxn id="31751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59" name="AutoShape 16"/>
          <p:cNvCxnSpPr>
            <a:cxnSpLocks noChangeShapeType="1"/>
            <a:stCxn id="31748" idx="5"/>
            <a:endCxn id="31752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0" name="AutoShape 17"/>
          <p:cNvCxnSpPr>
            <a:cxnSpLocks noChangeShapeType="1"/>
            <a:stCxn id="31752" idx="3"/>
            <a:endCxn id="31751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1769" name="Rectangle 61"/>
          <p:cNvSpPr>
            <a:spLocks noChangeArrowheads="1"/>
          </p:cNvSpPr>
          <p:nvPr/>
        </p:nvSpPr>
        <p:spPr bwMode="auto">
          <a:xfrm>
            <a:off x="4427538" y="1990725"/>
            <a:ext cx="4041775" cy="433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D[] se incializa con matriz de adyacencia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4421188" y="2492375"/>
            <a:ext cx="4075112" cy="64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Escoger vértice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r>
              <a:rPr lang="es-ES" altLang="en-US" sz="1600">
                <a:latin typeface="Tahoma" panose="020B0604030504040204" pitchFamily="34" charset="0"/>
              </a:rPr>
              <a:t> que no haya sido elegido, de menor distancia en D</a:t>
            </a:r>
            <a:endParaRPr lang="es-EC" altLang="en-US" sz="1600">
              <a:latin typeface="Tahoma" panose="020B0604030504040204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4427538" y="3213100"/>
            <a:ext cx="4068762" cy="6477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s-ES" altLang="en-US" sz="1600">
                <a:latin typeface="Tahoma" panose="020B0604030504040204" pitchFamily="34" charset="0"/>
              </a:rPr>
              <a:t> Revisar si alguna distancia puede ser mejorada pasando por </a:t>
            </a:r>
            <a:r>
              <a:rPr lang="es-ES" altLang="en-US" sz="1600" b="1">
                <a:latin typeface="Tahoma" panose="020B0604030504040204" pitchFamily="34" charset="0"/>
              </a:rPr>
              <a:t>w</a:t>
            </a:r>
            <a:endParaRPr lang="es-EC" altLang="en-US" sz="1600" b="1">
              <a:latin typeface="Tahoma" panose="020B0604030504040204" pitchFamily="34" charset="0"/>
            </a:endParaRPr>
          </a:p>
        </p:txBody>
      </p:sp>
      <p:sp>
        <p:nvSpPr>
          <p:cNvPr id="31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31774" name="Rectangle 31"/>
          <p:cNvSpPr>
            <a:spLocks noChangeArrowheads="1"/>
          </p:cNvSpPr>
          <p:nvPr/>
        </p:nvSpPr>
        <p:spPr bwMode="auto">
          <a:xfrm>
            <a:off x="431800" y="4221163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P4</a:t>
            </a:r>
            <a:r>
              <a:rPr lang="en-US" altLang="en-US" sz="1800"/>
              <a:t>  S =  {v1,v2,v3,v5}                    C = {v4, v6}         D = (</a:t>
            </a:r>
            <a:r>
              <a:rPr lang="en-US" altLang="en-US" sz="1800" b="1"/>
              <a:t>0</a:t>
            </a:r>
            <a:r>
              <a:rPr lang="en-US" altLang="en-US" sz="1800"/>
              <a:t>,  </a:t>
            </a:r>
            <a:r>
              <a:rPr lang="en-US" altLang="en-US" sz="1800" b="1"/>
              <a:t>3</a:t>
            </a:r>
            <a:r>
              <a:rPr lang="en-US" altLang="en-US" sz="1800"/>
              <a:t>,   </a:t>
            </a:r>
            <a:r>
              <a:rPr lang="en-US" altLang="en-US" sz="1800" b="1"/>
              <a:t>4</a:t>
            </a:r>
            <a:r>
              <a:rPr lang="en-US" altLang="en-US" sz="1800"/>
              <a:t>,  14,  </a:t>
            </a:r>
            <a:r>
              <a:rPr lang="en-US" altLang="en-US" sz="1800" b="1"/>
              <a:t> 7</a:t>
            </a:r>
            <a:r>
              <a:rPr lang="en-US" altLang="en-US" sz="1800"/>
              <a:t>,  10)</a:t>
            </a:r>
            <a:endParaRPr lang="es-AR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					         </a:t>
            </a:r>
            <a:r>
              <a:rPr lang="en-US" altLang="en-US" sz="1800"/>
              <a:t>P = (0, v1, v1, v5, v3, v5)</a:t>
            </a:r>
          </a:p>
        </p:txBody>
      </p:sp>
      <p:sp>
        <p:nvSpPr>
          <p:cNvPr id="31775" name="Rectangle 32"/>
          <p:cNvSpPr>
            <a:spLocks noChangeArrowheads="1"/>
          </p:cNvSpPr>
          <p:nvPr/>
        </p:nvSpPr>
        <p:spPr bwMode="auto">
          <a:xfrm>
            <a:off x="250825" y="3270250"/>
            <a:ext cx="4040188" cy="5905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600">
                <a:solidFill>
                  <a:srgbClr val="FF0000"/>
                </a:solidFill>
              </a:rPr>
              <a:t>Para cada vértice v en C hacer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>
                <a:solidFill>
                  <a:srgbClr val="FF0000"/>
                </a:solidFill>
              </a:rPr>
              <a:t>	D(v) = Min (D(v), D(w) + A(w,v)) </a:t>
            </a: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1309688" y="4214813"/>
            <a:ext cx="17970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{v1,v2,v3,v5,v6}</a:t>
            </a:r>
            <a:endParaRPr lang="es-AR" altLang="en-US" sz="1800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924300" y="4214813"/>
            <a:ext cx="15113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 = {v4}        </a:t>
            </a:r>
            <a:endParaRPr lang="es-AR" altLang="en-US" sz="1800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900113" y="501332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D(v4) = Min( D(v4),  D(v6) + A(v6, v4))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4860925" y="5032375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Min(14,   10 + 2) = </a:t>
            </a:r>
            <a:r>
              <a:rPr lang="en-US" altLang="en-US" sz="18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7223125" y="4221163"/>
            <a:ext cx="4445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12</a:t>
            </a:r>
            <a:r>
              <a:rPr lang="en-US" altLang="en-US" sz="1800"/>
              <a:t>,</a:t>
            </a:r>
            <a:endParaRPr lang="es-AR" altLang="en-US" sz="1800"/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7167563" y="4508500"/>
            <a:ext cx="457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v6</a:t>
            </a:r>
            <a:endParaRPr lang="es-AR" altLang="en-US" sz="1800"/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2451100" y="52466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14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  <p:sp>
        <p:nvSpPr>
          <p:cNvPr id="87084" name="Text Box 44"/>
          <p:cNvSpPr txBox="1">
            <a:spLocks noChangeArrowheads="1"/>
          </p:cNvSpPr>
          <p:nvPr/>
        </p:nvSpPr>
        <p:spPr bwMode="auto">
          <a:xfrm>
            <a:off x="3203575" y="524668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 b="1">
                <a:solidFill>
                  <a:srgbClr val="009900"/>
                </a:solidFill>
              </a:rPr>
              <a:t>10</a:t>
            </a: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4284663" y="5246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9900"/>
                </a:solidFill>
              </a:rPr>
              <a:t>2</a:t>
            </a:r>
            <a:endParaRPr lang="es-AR" altLang="en-US" sz="1600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6" grpId="0" animBg="1"/>
      <p:bldP spid="21568" grpId="0" animBg="1"/>
      <p:bldP spid="87073" grpId="0" animBg="1"/>
      <p:bldP spid="87074" grpId="0" animBg="1"/>
      <p:bldP spid="87075" grpId="0"/>
      <p:bldP spid="87076" grpId="0"/>
      <p:bldP spid="87079" grpId="0" animBg="1"/>
      <p:bldP spid="87080" grpId="0" animBg="1"/>
      <p:bldP spid="87083" grpId="0"/>
      <p:bldP spid="87084" grpId="0"/>
      <p:bldP spid="870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71550" y="1397000"/>
            <a:ext cx="287338" cy="28733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V2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2771" name="Oval 5"/>
          <p:cNvSpPr>
            <a:spLocks noChangeArrowheads="1"/>
          </p:cNvSpPr>
          <p:nvPr/>
        </p:nvSpPr>
        <p:spPr bwMode="auto">
          <a:xfrm>
            <a:off x="2627313" y="1397000"/>
            <a:ext cx="287337" cy="2873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3850" y="2205038"/>
            <a:ext cx="287338" cy="2873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V1</a:t>
            </a:r>
            <a:endParaRPr lang="es-EC" sz="1200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1114425" y="2765425"/>
            <a:ext cx="287338" cy="2873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1200">
                <a:solidFill>
                  <a:schemeClr val="bg1"/>
                </a:solidFill>
                <a:latin typeface="Tahoma" pitchFamily="34" charset="0"/>
                <a:cs typeface="Arial" charset="0"/>
              </a:rPr>
              <a:t>V3</a:t>
            </a:r>
            <a:endParaRPr lang="es-EC" sz="120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771775" y="269398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3635375" y="2057400"/>
            <a:ext cx="287338" cy="2873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2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cxnSp>
        <p:nvCxnSpPr>
          <p:cNvPr id="32776" name="AutoShape 10"/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568325" y="1641475"/>
            <a:ext cx="446088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7" name="AutoShape 11"/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568325" y="2449513"/>
            <a:ext cx="5461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8" name="AutoShape 12"/>
          <p:cNvCxnSpPr>
            <a:cxnSpLocks noChangeShapeType="1"/>
            <a:stCxn id="21510" idx="6"/>
            <a:endCxn id="32771" idx="3"/>
          </p:cNvCxnSpPr>
          <p:nvPr/>
        </p:nvCxnSpPr>
        <p:spPr bwMode="auto">
          <a:xfrm flipV="1">
            <a:off x="611188" y="1641475"/>
            <a:ext cx="2058987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79" name="AutoShape 13"/>
          <p:cNvCxnSpPr>
            <a:cxnSpLocks noChangeShapeType="1"/>
            <a:stCxn id="21508" idx="7"/>
            <a:endCxn id="32771" idx="2"/>
          </p:cNvCxnSpPr>
          <p:nvPr/>
        </p:nvCxnSpPr>
        <p:spPr bwMode="auto">
          <a:xfrm>
            <a:off x="1216025" y="1439863"/>
            <a:ext cx="1411288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0" name="AutoShape 14"/>
          <p:cNvCxnSpPr>
            <a:cxnSpLocks noChangeShapeType="1"/>
            <a:stCxn id="21511" idx="6"/>
            <a:endCxn id="32771" idx="4"/>
          </p:cNvCxnSpPr>
          <p:nvPr/>
        </p:nvCxnSpPr>
        <p:spPr bwMode="auto">
          <a:xfrm flipV="1">
            <a:off x="1401763" y="1684338"/>
            <a:ext cx="1370012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1" name="AutoShape 15"/>
          <p:cNvCxnSpPr>
            <a:cxnSpLocks noChangeShapeType="1"/>
            <a:stCxn id="32771" idx="4"/>
            <a:endCxn id="32774" idx="0"/>
          </p:cNvCxnSpPr>
          <p:nvPr/>
        </p:nvCxnSpPr>
        <p:spPr bwMode="auto">
          <a:xfrm>
            <a:off x="2771775" y="1684338"/>
            <a:ext cx="144463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2" name="AutoShape 16"/>
          <p:cNvCxnSpPr>
            <a:cxnSpLocks noChangeShapeType="1"/>
            <a:stCxn id="32771" idx="5"/>
            <a:endCxn id="32775" idx="1"/>
          </p:cNvCxnSpPr>
          <p:nvPr/>
        </p:nvCxnSpPr>
        <p:spPr bwMode="auto">
          <a:xfrm>
            <a:off x="2871788" y="164147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3" name="AutoShape 17"/>
          <p:cNvCxnSpPr>
            <a:cxnSpLocks noChangeShapeType="1"/>
            <a:stCxn id="32775" idx="3"/>
            <a:endCxn id="32774" idx="6"/>
          </p:cNvCxnSpPr>
          <p:nvPr/>
        </p:nvCxnSpPr>
        <p:spPr bwMode="auto">
          <a:xfrm flipH="1">
            <a:off x="3059113" y="230187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323850" y="14700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1258888" y="17573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8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6" name="Text Box 20"/>
          <p:cNvSpPr txBox="1">
            <a:spLocks noChangeArrowheads="1"/>
          </p:cNvSpPr>
          <p:nvPr/>
        </p:nvSpPr>
        <p:spPr bwMode="auto">
          <a:xfrm>
            <a:off x="1690688" y="1181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5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7" name="Text Box 21"/>
          <p:cNvSpPr txBox="1">
            <a:spLocks noChangeArrowheads="1"/>
          </p:cNvSpPr>
          <p:nvPr/>
        </p:nvSpPr>
        <p:spPr bwMode="auto">
          <a:xfrm>
            <a:off x="1835150" y="24780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8" name="Text Box 22"/>
          <p:cNvSpPr txBox="1">
            <a:spLocks noChangeArrowheads="1"/>
          </p:cNvSpPr>
          <p:nvPr/>
        </p:nvSpPr>
        <p:spPr bwMode="auto">
          <a:xfrm>
            <a:off x="466725" y="26225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2482850" y="2189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7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0" name="Text Box 24"/>
          <p:cNvSpPr txBox="1">
            <a:spLocks noChangeArrowheads="1"/>
          </p:cNvSpPr>
          <p:nvPr/>
        </p:nvSpPr>
        <p:spPr bwMode="auto">
          <a:xfrm>
            <a:off x="3275013" y="16129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3275013" y="26146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27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1042987"/>
          </a:xfrm>
        </p:spPr>
        <p:txBody>
          <a:bodyPr/>
          <a:lstStyle/>
          <a:p>
            <a:r>
              <a:rPr lang="es-AR" altLang="en-US" sz="3600" smtClean="0"/>
              <a:t>Algoritmo de Dijkstra</a:t>
            </a:r>
          </a:p>
        </p:txBody>
      </p:sp>
      <p:sp>
        <p:nvSpPr>
          <p:cNvPr id="32793" name="Text Box 29"/>
          <p:cNvSpPr txBox="1">
            <a:spLocks noChangeArrowheads="1"/>
          </p:cNvSpPr>
          <p:nvPr/>
        </p:nvSpPr>
        <p:spPr bwMode="auto">
          <a:xfrm>
            <a:off x="5291138" y="847725"/>
            <a:ext cx="3384550" cy="925513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990099"/>
                </a:solidFill>
              </a:rPr>
              <a:t>Calcula el costo del  camino de menor costo desde el vértice 1 a cada vértice del grafo</a:t>
            </a:r>
            <a:endParaRPr lang="es-AR" altLang="en-US" sz="1800">
              <a:solidFill>
                <a:srgbClr val="990099"/>
              </a:solidFill>
            </a:endParaRP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5329238" y="23495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D = (0,  3,   4,  12,   7,  10)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5364163" y="2852738"/>
            <a:ext cx="324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 = (0, v1, v1, v6, v3, v5)</a:t>
            </a:r>
          </a:p>
        </p:txBody>
      </p:sp>
      <p:sp>
        <p:nvSpPr>
          <p:cNvPr id="88108" name="Oval 8"/>
          <p:cNvSpPr>
            <a:spLocks noChangeArrowheads="1"/>
          </p:cNvSpPr>
          <p:nvPr/>
        </p:nvSpPr>
        <p:spPr bwMode="auto">
          <a:xfrm>
            <a:off x="6299200" y="4568825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V4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09" name="Oval 45"/>
          <p:cNvSpPr>
            <a:spLocks noChangeArrowheads="1"/>
          </p:cNvSpPr>
          <p:nvPr/>
        </p:nvSpPr>
        <p:spPr bwMode="auto">
          <a:xfrm>
            <a:off x="7080250" y="2878138"/>
            <a:ext cx="360363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1" name="Line 47"/>
          <p:cNvSpPr>
            <a:spLocks noChangeShapeType="1"/>
          </p:cNvSpPr>
          <p:nvPr/>
        </p:nvSpPr>
        <p:spPr bwMode="auto">
          <a:xfrm>
            <a:off x="5508625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3" name="Line 49"/>
          <p:cNvSpPr>
            <a:spLocks noChangeShapeType="1"/>
          </p:cNvSpPr>
          <p:nvPr/>
        </p:nvSpPr>
        <p:spPr bwMode="auto">
          <a:xfrm>
            <a:off x="4500563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7931150" y="28987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7489825" y="28860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7" name="Line 53"/>
          <p:cNvSpPr>
            <a:spLocks noChangeShapeType="1"/>
          </p:cNvSpPr>
          <p:nvPr/>
        </p:nvSpPr>
        <p:spPr bwMode="auto">
          <a:xfrm>
            <a:off x="3348038" y="4784725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18" name="Oval 54"/>
          <p:cNvSpPr>
            <a:spLocks noChangeArrowheads="1"/>
          </p:cNvSpPr>
          <p:nvPr/>
        </p:nvSpPr>
        <p:spPr bwMode="auto">
          <a:xfrm>
            <a:off x="6651625" y="28733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2266950" y="4781550"/>
            <a:ext cx="758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984375" y="4546600"/>
            <a:ext cx="504825" cy="5032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n-US" sz="1400" b="1" smtClean="0">
                <a:solidFill>
                  <a:schemeClr val="bg1"/>
                </a:solidFill>
                <a:latin typeface="Tahoma" panose="020B0604030504040204" pitchFamily="34" charset="0"/>
              </a:rPr>
              <a:t>V1</a:t>
            </a:r>
            <a:endParaRPr lang="es-EC" altLang="en-US" sz="1400" b="1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22" name="Oval 58"/>
          <p:cNvSpPr>
            <a:spLocks noChangeArrowheads="1"/>
          </p:cNvSpPr>
          <p:nvPr/>
        </p:nvSpPr>
        <p:spPr bwMode="auto">
          <a:xfrm>
            <a:off x="5867400" y="2898775"/>
            <a:ext cx="360363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8124" name="Text Box 18"/>
          <p:cNvSpPr txBox="1">
            <a:spLocks noChangeArrowheads="1"/>
          </p:cNvSpPr>
          <p:nvPr/>
        </p:nvSpPr>
        <p:spPr bwMode="auto">
          <a:xfrm>
            <a:off x="2557463" y="43449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4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5" name="Text Box 18"/>
          <p:cNvSpPr txBox="1">
            <a:spLocks noChangeArrowheads="1"/>
          </p:cNvSpPr>
          <p:nvPr/>
        </p:nvSpPr>
        <p:spPr bwMode="auto">
          <a:xfrm>
            <a:off x="3636963" y="43449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6" name="Text Box 18"/>
          <p:cNvSpPr txBox="1">
            <a:spLocks noChangeArrowheads="1"/>
          </p:cNvSpPr>
          <p:nvPr/>
        </p:nvSpPr>
        <p:spPr bwMode="auto">
          <a:xfrm>
            <a:off x="4789488" y="43656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3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88127" name="Text Box 18"/>
          <p:cNvSpPr txBox="1">
            <a:spLocks noChangeArrowheads="1"/>
          </p:cNvSpPr>
          <p:nvPr/>
        </p:nvSpPr>
        <p:spPr bwMode="auto">
          <a:xfrm>
            <a:off x="5724525" y="43529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>
                <a:latin typeface="Tahoma" panose="020B0604030504040204" pitchFamily="34" charset="0"/>
              </a:rPr>
              <a:t>2</a:t>
            </a:r>
            <a:endParaRPr lang="es-EC" altLang="en-US" sz="1800">
              <a:latin typeface="Tahoma" panose="020B0604030504040204" pitchFamily="34" charset="0"/>
            </a:endParaRP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3059113" y="4568825"/>
            <a:ext cx="504825" cy="503238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n-US" sz="1400" b="1" smtClean="0">
                <a:solidFill>
                  <a:schemeClr val="bg1"/>
                </a:solidFill>
                <a:latin typeface="Tahoma" panose="020B0604030504040204" pitchFamily="34" charset="0"/>
              </a:rPr>
              <a:t>V3</a:t>
            </a:r>
            <a:endParaRPr lang="es-EC" altLang="en-US" sz="1400" b="1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40200" y="4581525"/>
            <a:ext cx="504825" cy="50323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V5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219700" y="4568825"/>
            <a:ext cx="504825" cy="5032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400" b="1">
                <a:solidFill>
                  <a:schemeClr val="bg1"/>
                </a:solidFill>
                <a:latin typeface="Tahoma" panose="020B0604030504040204" pitchFamily="34" charset="0"/>
              </a:rPr>
              <a:t>V6</a:t>
            </a:r>
            <a:endParaRPr lang="es-EC" altLang="en-US" sz="14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539750" y="3638550"/>
            <a:ext cx="4400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RECUPERACIÓN DEL CAMINO MINMO</a:t>
            </a:r>
            <a:endParaRPr lang="es-AR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4" grpId="0"/>
      <p:bldP spid="88105" grpId="0"/>
      <p:bldP spid="88108" grpId="0" animBg="1"/>
      <p:bldP spid="2" grpId="0" animBg="1"/>
      <p:bldP spid="88124" grpId="0"/>
      <p:bldP spid="88125" grpId="0"/>
      <p:bldP spid="88126" grpId="0"/>
      <p:bldP spid="88127" grpId="0"/>
      <p:bldP spid="3" grpId="0" animBg="1"/>
      <p:bldP spid="4" grpId="0" animBg="1"/>
      <p:bldP spid="5" grpId="0" animBg="1"/>
      <p:bldP spid="881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35125"/>
            <a:ext cx="8720137" cy="5080000"/>
          </a:xfrm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es-ES_tradnl" altLang="en-US" sz="2800" b="1" smtClean="0">
                <a:sym typeface="Symbol" panose="05050102010706020507" pitchFamily="18" charset="2"/>
              </a:rPr>
              <a:t>Problema:</a:t>
            </a:r>
            <a:r>
              <a:rPr lang="es-ES_tradnl" altLang="en-US" sz="2800" smtClean="0">
                <a:sym typeface="Symbol" panose="05050102010706020507" pitchFamily="18" charset="2"/>
              </a:rPr>
              <a:t> </a:t>
            </a:r>
            <a:r>
              <a:rPr lang="es-ES_tradnl" altLang="en-US" sz="2800" i="1" smtClean="0">
                <a:sym typeface="Symbol" panose="05050102010706020507" pitchFamily="18" charset="2"/>
              </a:rPr>
              <a:t>calcular los </a:t>
            </a:r>
            <a:r>
              <a:rPr lang="es-ES_tradnl" altLang="en-US" sz="2800" b="1" i="1" smtClean="0">
                <a:solidFill>
                  <a:srgbClr val="FF0000"/>
                </a:solidFill>
                <a:sym typeface="Symbol" panose="05050102010706020507" pitchFamily="18" charset="2"/>
              </a:rPr>
              <a:t>caminos mínimos entre todos los pares de nodos</a:t>
            </a:r>
            <a:r>
              <a:rPr lang="es-ES_tradnl" altLang="en-US" sz="2800" i="1" smtClean="0">
                <a:sym typeface="Symbol" panose="05050102010706020507" pitchFamily="18" charset="2"/>
              </a:rPr>
              <a:t> del grafo.</a:t>
            </a:r>
            <a:r>
              <a:rPr lang="es-ES_tradnl" altLang="en-US" sz="2800" b="1" smtClean="0">
                <a:sym typeface="Symbol" panose="05050102010706020507" pitchFamily="18" charset="2"/>
              </a:rPr>
              <a:t>	</a:t>
            </a:r>
          </a:p>
          <a:p>
            <a:pPr algn="just">
              <a:spcBef>
                <a:spcPct val="10000"/>
              </a:spcBef>
              <a:buFontTx/>
              <a:buNone/>
            </a:pPr>
            <a:endParaRPr lang="es-ES_tradnl" altLang="en-US" sz="2800" b="1" smtClean="0">
              <a:sym typeface="Symbol" panose="05050102010706020507" pitchFamily="18" charset="2"/>
            </a:endParaRPr>
          </a:p>
          <a:p>
            <a:pPr algn="just">
              <a:spcBef>
                <a:spcPct val="10000"/>
              </a:spcBef>
              <a:buFontTx/>
              <a:buNone/>
            </a:pPr>
            <a:r>
              <a:rPr lang="es-ES_tradnl" altLang="en-US" sz="2800" b="1" smtClean="0">
                <a:sym typeface="Symbol" panose="05050102010706020507" pitchFamily="18" charset="2"/>
              </a:rPr>
              <a:t>	Posibilidades</a:t>
            </a:r>
          </a:p>
          <a:p>
            <a:pPr algn="just">
              <a:spcBef>
                <a:spcPct val="10000"/>
              </a:spcBef>
            </a:pPr>
            <a:r>
              <a:rPr lang="es-ES_tradnl" altLang="en-US" sz="2800" smtClean="0">
                <a:sym typeface="Symbol" panose="05050102010706020507" pitchFamily="18" charset="2"/>
              </a:rPr>
              <a:t>Aplicar el algoritmo de </a:t>
            </a:r>
            <a:r>
              <a:rPr lang="es-ES_tradnl" altLang="en-US" sz="2800" i="1" smtClean="0">
                <a:sym typeface="Symbol" panose="05050102010706020507" pitchFamily="18" charset="2"/>
              </a:rPr>
              <a:t>Dijkstra</a:t>
            </a:r>
            <a:r>
              <a:rPr lang="es-ES_tradnl" altLang="en-US" sz="2800" smtClean="0">
                <a:sym typeface="Symbol" panose="05050102010706020507" pitchFamily="18" charset="2"/>
              </a:rPr>
              <a:t> </a:t>
            </a:r>
            <a:r>
              <a:rPr lang="es-ES_tradnl" altLang="en-US" sz="2800" b="1" smtClean="0">
                <a:sym typeface="Symbol" panose="05050102010706020507" pitchFamily="18" charset="2"/>
              </a:rPr>
              <a:t>n</a:t>
            </a:r>
            <a:r>
              <a:rPr lang="es-ES_tradnl" altLang="en-US" sz="2800" smtClean="0">
                <a:sym typeface="Symbol" panose="05050102010706020507" pitchFamily="18" charset="2"/>
              </a:rPr>
              <a:t> veces, una por cada posible nodo origen</a:t>
            </a:r>
          </a:p>
          <a:p>
            <a:pPr algn="just">
              <a:spcBef>
                <a:spcPct val="10000"/>
              </a:spcBef>
            </a:pPr>
            <a:endParaRPr lang="es-ES_tradnl" altLang="en-US" sz="2800" smtClean="0">
              <a:sym typeface="Symbol" panose="05050102010706020507" pitchFamily="18" charset="2"/>
            </a:endParaRPr>
          </a:p>
          <a:p>
            <a:pPr algn="just">
              <a:spcBef>
                <a:spcPct val="10000"/>
              </a:spcBef>
            </a:pPr>
            <a:r>
              <a:rPr lang="es-ES_tradnl" altLang="en-US" sz="2800" smtClean="0">
                <a:sym typeface="Symbol" panose="05050102010706020507" pitchFamily="18" charset="2"/>
              </a:rPr>
              <a:t>Aplicar el algoritmo de </a:t>
            </a:r>
            <a:r>
              <a:rPr lang="es-ES_tradnl" altLang="en-US" sz="2800" i="1" smtClean="0">
                <a:sym typeface="Symbol" panose="05050102010706020507" pitchFamily="18" charset="2"/>
              </a:rPr>
              <a:t>Floyd</a:t>
            </a:r>
            <a:endParaRPr lang="es-ES_tradnl" altLang="en-US" sz="2800" smtClean="0">
              <a:sym typeface="Symbol" panose="05050102010706020507" pitchFamily="18" charset="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57200"/>
            <a:ext cx="8572500" cy="1371600"/>
          </a:xfrm>
        </p:spPr>
        <p:txBody>
          <a:bodyPr/>
          <a:lstStyle/>
          <a:p>
            <a:r>
              <a:rPr lang="es-AR" altLang="en-US" sz="3600" smtClean="0"/>
              <a:t>Problema de todos los Caminos Mínimos</a:t>
            </a: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B8556-E4ED-4B3A-BB18-211E3960B4E4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88" y="1714500"/>
            <a:ext cx="8329612" cy="41529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Resuelve el problema del camino mínimo entre cualquier par de vértice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Programación Dinámica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s-ES" altLang="en-US" smtClean="0"/>
              <a:t>Grafos sin ciclo de costo negativo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s-ES" altLang="en-US" smtClean="0"/>
          </a:p>
          <a:p>
            <a:pPr>
              <a:buFont typeface="Wingdings" panose="05000000000000000000" pitchFamily="2" charset="2"/>
              <a:buNone/>
            </a:pPr>
            <a:endParaRPr lang="es-ES" altLang="en-US" sz="28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482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228B54-7BB2-4EA7-B6CB-09C019825A57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z="4000" smtClean="0">
                <a:solidFill>
                  <a:srgbClr val="040200"/>
                </a:solidFill>
              </a:rPr>
              <a:t>Algoritmo de Floyd</a:t>
            </a:r>
            <a:endParaRPr lang="es-ES" altLang="en-US" sz="3200" smtClean="0">
              <a:solidFill>
                <a:srgbClr val="0402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La tabla es una matriz </a:t>
            </a:r>
            <a:r>
              <a:rPr lang="es-ES_tradnl" altLang="en-US" sz="2000" b="1" smtClean="0">
                <a:solidFill>
                  <a:srgbClr val="040200"/>
                </a:solidFill>
              </a:rPr>
              <a:t>A</a:t>
            </a:r>
            <a:r>
              <a:rPr lang="es-ES_tradnl" altLang="en-US" sz="2000" smtClean="0">
                <a:solidFill>
                  <a:srgbClr val="040200"/>
                </a:solidFill>
              </a:rPr>
              <a:t> de nxn en la que iterativamente va calculando y almacenando los caminos más cortos.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Inicialmente: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s-ES_tradnl" altLang="en-US" sz="2000" smtClean="0">
                <a:solidFill>
                  <a:srgbClr val="040200"/>
                </a:solidFill>
              </a:rPr>
              <a:t>Para k</a:t>
            </a:r>
            <a:r>
              <a:rPr lang="en-US" altLang="en-US" sz="2000" smtClean="0">
                <a:solidFill>
                  <a:srgbClr val="040200"/>
                </a:solidFill>
              </a:rPr>
              <a:t>=1,n Hacer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smtClean="0"/>
              <a:t>Se define              </a:t>
            </a:r>
            <a:r>
              <a:rPr lang="en-US" altLang="en-US" sz="2000" i="1" smtClean="0"/>
              <a:t> costo del camino mínimo entre el vertice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i="1" smtClean="0"/>
              <a:t> y el vertice 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 smtClean="0"/>
              <a:t> usando los vertices intermedios del conjunto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{1, 2, …, k}.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-3132138" y="2349500"/>
          <a:ext cx="13582651" cy="720725"/>
        </p:xfrm>
        <a:graphic>
          <a:graphicData uri="http://schemas.openxmlformats.org/presentationml/2006/ole">
            <p:oleObj spid="_x0000_s1026" name="Documento" r:id="rId3" imgW="5961278" imgH="316397" progId="Word.Document.12">
              <p:embed/>
            </p:oleObj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-3429000" y="4508500"/>
          <a:ext cx="14062075" cy="1152525"/>
        </p:xfrm>
        <a:graphic>
          <a:graphicData uri="http://schemas.openxmlformats.org/presentationml/2006/ole">
            <p:oleObj spid="_x0000_s1027" name="Documento" r:id="rId4" imgW="5961278" imgH="487209" progId="Word.Document.12">
              <p:embed/>
            </p:oleObj>
          </a:graphicData>
        </a:graphic>
      </p:graphicFrame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aphicFrame>
        <p:nvGraphicFramePr>
          <p:cNvPr id="35848" name="Object 4"/>
          <p:cNvGraphicFramePr>
            <a:graphicFrameLocks noChangeAspect="1"/>
          </p:cNvGraphicFramePr>
          <p:nvPr/>
        </p:nvGraphicFramePr>
        <p:xfrm>
          <a:off x="-3205163" y="3690938"/>
          <a:ext cx="11425238" cy="596900"/>
        </p:xfrm>
        <a:graphic>
          <a:graphicData uri="http://schemas.openxmlformats.org/presentationml/2006/ole">
            <p:oleObj spid="_x0000_s1028" name="Documento" r:id="rId5" imgW="5940204" imgH="316558" progId="Word.Document.12">
              <p:embed/>
            </p:oleObj>
          </a:graphicData>
        </a:graphic>
      </p:graphicFrame>
      <p:grpSp>
        <p:nvGrpSpPr>
          <p:cNvPr id="2" name="5 Grupo"/>
          <p:cNvGrpSpPr>
            <a:grpSpLocks/>
          </p:cNvGrpSpPr>
          <p:nvPr/>
        </p:nvGrpSpPr>
        <p:grpSpPr bwMode="auto">
          <a:xfrm>
            <a:off x="6572250" y="5000625"/>
            <a:ext cx="2160588" cy="1143000"/>
            <a:chOff x="5148064" y="4077072"/>
            <a:chExt cx="2304256" cy="1440160"/>
          </a:xfrm>
        </p:grpSpPr>
        <p:cxnSp>
          <p:nvCxnSpPr>
            <p:cNvPr id="11" name="10 Conector curvado"/>
            <p:cNvCxnSpPr>
              <a:endCxn id="14" idx="2"/>
            </p:cNvCxnSpPr>
            <p:nvPr/>
          </p:nvCxnSpPr>
          <p:spPr>
            <a:xfrm flipV="1">
              <a:off x="5148064" y="4257092"/>
              <a:ext cx="1080173" cy="10641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Elipse"/>
            <p:cNvSpPr/>
            <p:nvPr/>
          </p:nvSpPr>
          <p:spPr>
            <a:xfrm>
              <a:off x="5148064" y="5157192"/>
              <a:ext cx="360622" cy="3600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12 Elipse"/>
            <p:cNvSpPr/>
            <p:nvPr/>
          </p:nvSpPr>
          <p:spPr>
            <a:xfrm>
              <a:off x="7091698" y="5085184"/>
              <a:ext cx="36062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" name="13 Elipse"/>
            <p:cNvSpPr/>
            <p:nvPr/>
          </p:nvSpPr>
          <p:spPr>
            <a:xfrm>
              <a:off x="6228237" y="4077072"/>
              <a:ext cx="360622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5" name="14 Conector curvado"/>
            <p:cNvCxnSpPr>
              <a:stCxn id="14" idx="5"/>
              <a:endCxn id="13" idx="1"/>
            </p:cNvCxnSpPr>
            <p:nvPr/>
          </p:nvCxnSpPr>
          <p:spPr>
            <a:xfrm rot="16200000" flipH="1">
              <a:off x="6464237" y="4457243"/>
              <a:ext cx="752084" cy="607809"/>
            </a:xfrm>
            <a:prstGeom prst="curvedConnector3">
              <a:avLst>
                <a:gd name="adj1" fmla="val 6137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39 Conector curvado"/>
            <p:cNvCxnSpPr>
              <a:stCxn id="12" idx="5"/>
              <a:endCxn id="13" idx="2"/>
            </p:cNvCxnSpPr>
            <p:nvPr/>
          </p:nvCxnSpPr>
          <p:spPr>
            <a:xfrm rot="5400000" flipH="1" flipV="1">
              <a:off x="6173939" y="4547466"/>
              <a:ext cx="200022" cy="1635497"/>
            </a:xfrm>
            <a:prstGeom prst="curvedConnector4">
              <a:avLst>
                <a:gd name="adj1" fmla="val -114701"/>
                <a:gd name="adj2" fmla="val 5161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50" name="1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30DED-7A30-4D77-8C65-C764A10268F2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Resultado de imagen para imagenes en 3d de neuro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00500"/>
            <a:ext cx="3429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4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6" name="AutoShape 6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37" name="AutoShape 8" descr="Resultado de imagen para Cable de conex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pic>
        <p:nvPicPr>
          <p:cNvPr id="228362" name="Picture 10" descr="https://mathigon.org/resources/graphs-and-networks/images/gl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00063"/>
            <a:ext cx="2428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AutoShape 1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0" name="AutoShape 1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/>
          <a:lstStyle/>
          <a:p>
            <a:r>
              <a:rPr lang="es-AR" altLang="en-US" smtClean="0"/>
              <a:t>Grafos por todos lados</a:t>
            </a:r>
          </a:p>
        </p:txBody>
      </p:sp>
      <p:pic>
        <p:nvPicPr>
          <p:cNvPr id="11" name="Picture 8" descr="Resultado de imagen para Ciencia de da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245268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1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5709A-284F-43C4-8A7F-5C2E2D0D9E0F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ALGORITMO FLOYD (C,n,A)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ENTRADA: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	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n: número de vértices		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C: matriz de costos </a:t>
            </a:r>
          </a:p>
          <a:p>
            <a:pPr algn="just">
              <a:buFont typeface="Wingdings" panose="05000000000000000000" pitchFamily="2" charset="2"/>
              <a:buNone/>
            </a:pP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SALIDA: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A: matriz de costos de los caminos mínimos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    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n-US" sz="2000" b="1" smtClean="0">
              <a:solidFill>
                <a:srgbClr val="0402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6869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F9DF8-0CC1-44C0-8EF4-C89245F4702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229600" cy="42291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n-US" sz="2000" b="1" smtClean="0">
                <a:solidFill>
                  <a:srgbClr val="040200"/>
                </a:solidFill>
                <a:cs typeface="Times New Roman" panose="02020603050405020304" pitchFamily="18" charset="0"/>
              </a:rPr>
              <a:t>ALGORITMO FLOYD (C,n,A,P)</a:t>
            </a:r>
          </a:p>
          <a:p>
            <a:pPr>
              <a:buFontTx/>
              <a:buNone/>
            </a:pPr>
            <a:r>
              <a:rPr lang="es-ES_tradnl" altLang="en-US" sz="2000" i="1" smtClean="0">
                <a:cs typeface="Times New Roman" panose="02020603050405020304" pitchFamily="18" charset="0"/>
              </a:rPr>
              <a:t>// Con recuperación de camino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P1.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Para j =1 hasta n 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A(i,j)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C(i,j)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</a:t>
            </a:r>
            <a:r>
              <a:rPr lang="es-AR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P(i,j)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endParaRPr lang="es-ES_tradnl" altLang="en-US" sz="200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P2.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A(i,i)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0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P3. Para k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 Para i =1 hasta n hacer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 Para j =1 hasta n hacer 						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Si    (A(i,k) + A(k,j) ) &lt; A(i,j)   entonces</a:t>
            </a:r>
            <a:endParaRPr lang="es-ES_tradnl" altLang="en-US" sz="2000" smtClean="0">
              <a:solidFill>
                <a:srgbClr val="0402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	A(i,j) 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A(i,k) + A(k,j)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					</a:t>
            </a:r>
            <a:r>
              <a:rPr lang="es-AR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P(i,j)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s-ES_tradnl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endParaRPr lang="es-ES_tradnl" altLang="en-US" sz="200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n-US" sz="2000" smtClean="0">
                <a:solidFill>
                  <a:srgbClr val="040200"/>
                </a:solidFill>
                <a:cs typeface="Times New Roman" panose="02020603050405020304" pitchFamily="18" charset="0"/>
              </a:rPr>
              <a:t>P4. Fin.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r>
              <a:rPr lang="es-AR" altLang="en-US" smtClean="0"/>
              <a:t>Algoritmo de Floyd</a:t>
            </a:r>
          </a:p>
        </p:txBody>
      </p:sp>
      <p:sp>
        <p:nvSpPr>
          <p:cNvPr id="37893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18970-03D1-42B7-BD0F-28005676DEB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s-ES_tradnl" altLang="en-US" smtClean="0"/>
              <a:t>Algoritmo de Floyd</a:t>
            </a:r>
          </a:p>
        </p:txBody>
      </p:sp>
      <p:sp>
        <p:nvSpPr>
          <p:cNvPr id="38915" name="Line 27"/>
          <p:cNvSpPr>
            <a:spLocks noChangeShapeType="1"/>
          </p:cNvSpPr>
          <p:nvPr/>
        </p:nvSpPr>
        <p:spPr bwMode="auto">
          <a:xfrm flipV="1">
            <a:off x="6732588" y="1773238"/>
            <a:ext cx="12954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37"/>
          <p:cNvSpPr>
            <a:spLocks noChangeShapeType="1"/>
          </p:cNvSpPr>
          <p:nvPr/>
        </p:nvSpPr>
        <p:spPr bwMode="auto">
          <a:xfrm flipV="1">
            <a:off x="6156325" y="549275"/>
            <a:ext cx="129540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38"/>
          <p:cNvSpPr>
            <a:spLocks noChangeShapeType="1"/>
          </p:cNvSpPr>
          <p:nvPr/>
        </p:nvSpPr>
        <p:spPr bwMode="auto">
          <a:xfrm flipV="1">
            <a:off x="6804025" y="892175"/>
            <a:ext cx="661988" cy="881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39"/>
          <p:cNvSpPr>
            <a:spLocks noChangeShapeType="1"/>
          </p:cNvSpPr>
          <p:nvPr/>
        </p:nvSpPr>
        <p:spPr bwMode="auto">
          <a:xfrm flipH="1" flipV="1">
            <a:off x="7596188" y="908050"/>
            <a:ext cx="579437" cy="739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40"/>
          <p:cNvSpPr txBox="1">
            <a:spLocks noChangeArrowheads="1"/>
          </p:cNvSpPr>
          <p:nvPr/>
        </p:nvSpPr>
        <p:spPr bwMode="auto">
          <a:xfrm>
            <a:off x="7164388" y="1590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2</a:t>
            </a:r>
          </a:p>
        </p:txBody>
      </p:sp>
      <p:sp>
        <p:nvSpPr>
          <p:cNvPr id="38920" name="Text Box 41"/>
          <p:cNvSpPr txBox="1">
            <a:spLocks noChangeArrowheads="1"/>
          </p:cNvSpPr>
          <p:nvPr/>
        </p:nvSpPr>
        <p:spPr bwMode="auto">
          <a:xfrm>
            <a:off x="6300788" y="398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10</a:t>
            </a:r>
          </a:p>
        </p:txBody>
      </p:sp>
      <p:sp>
        <p:nvSpPr>
          <p:cNvPr id="38921" name="Text Box 42"/>
          <p:cNvSpPr txBox="1">
            <a:spLocks noChangeArrowheads="1"/>
          </p:cNvSpPr>
          <p:nvPr/>
        </p:nvSpPr>
        <p:spPr bwMode="auto">
          <a:xfrm>
            <a:off x="6996113" y="981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3</a:t>
            </a:r>
          </a:p>
        </p:txBody>
      </p:sp>
      <p:sp>
        <p:nvSpPr>
          <p:cNvPr id="38922" name="Text Box 43"/>
          <p:cNvSpPr txBox="1">
            <a:spLocks noChangeArrowheads="1"/>
          </p:cNvSpPr>
          <p:nvPr/>
        </p:nvSpPr>
        <p:spPr bwMode="auto">
          <a:xfrm>
            <a:off x="6732588" y="765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5</a:t>
            </a:r>
          </a:p>
        </p:txBody>
      </p:sp>
      <p:sp>
        <p:nvSpPr>
          <p:cNvPr id="89104" name="Rectangle 45"/>
          <p:cNvSpPr>
            <a:spLocks noChangeArrowheads="1"/>
          </p:cNvSpPr>
          <p:nvPr/>
        </p:nvSpPr>
        <p:spPr bwMode="auto">
          <a:xfrm>
            <a:off x="1403350" y="3573463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05" name="Rectangle 46"/>
          <p:cNvSpPr>
            <a:spLocks noChangeArrowheads="1"/>
          </p:cNvSpPr>
          <p:nvPr/>
        </p:nvSpPr>
        <p:spPr bwMode="auto">
          <a:xfrm>
            <a:off x="369888" y="4076700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12670" name="Oval 30"/>
          <p:cNvSpPr>
            <a:spLocks noChangeArrowheads="1"/>
          </p:cNvSpPr>
          <p:nvPr/>
        </p:nvSpPr>
        <p:spPr bwMode="auto">
          <a:xfrm>
            <a:off x="6515100" y="1701800"/>
            <a:ext cx="442913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n-US" sz="2400" smtClean="0"/>
              <a:t>4</a:t>
            </a: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8027988" y="1557338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8927" name="Line 39"/>
          <p:cNvSpPr>
            <a:spLocks noChangeShapeType="1"/>
          </p:cNvSpPr>
          <p:nvPr/>
        </p:nvSpPr>
        <p:spPr bwMode="auto">
          <a:xfrm>
            <a:off x="6116638" y="108743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Oval 25"/>
          <p:cNvSpPr>
            <a:spLocks noChangeArrowheads="1"/>
          </p:cNvSpPr>
          <p:nvPr/>
        </p:nvSpPr>
        <p:spPr bwMode="auto">
          <a:xfrm>
            <a:off x="5795963" y="7651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8929" name="Text Box 41"/>
          <p:cNvSpPr txBox="1">
            <a:spLocks noChangeArrowheads="1"/>
          </p:cNvSpPr>
          <p:nvPr/>
        </p:nvSpPr>
        <p:spPr bwMode="auto">
          <a:xfrm>
            <a:off x="5795963" y="1406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12</a:t>
            </a:r>
          </a:p>
        </p:txBody>
      </p:sp>
      <p:sp>
        <p:nvSpPr>
          <p:cNvPr id="38930" name="Line 42"/>
          <p:cNvSpPr>
            <a:spLocks noChangeShapeType="1"/>
          </p:cNvSpPr>
          <p:nvPr/>
        </p:nvSpPr>
        <p:spPr bwMode="auto">
          <a:xfrm>
            <a:off x="6156325" y="1052513"/>
            <a:ext cx="18732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Text Box 42"/>
          <p:cNvSpPr txBox="1">
            <a:spLocks noChangeArrowheads="1"/>
          </p:cNvSpPr>
          <p:nvPr/>
        </p:nvSpPr>
        <p:spPr bwMode="auto">
          <a:xfrm>
            <a:off x="6565900" y="974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8</a:t>
            </a:r>
          </a:p>
        </p:txBody>
      </p:sp>
      <p:sp>
        <p:nvSpPr>
          <p:cNvPr id="38932" name="Text Box 43"/>
          <p:cNvSpPr txBox="1">
            <a:spLocks noChangeArrowheads="1"/>
          </p:cNvSpPr>
          <p:nvPr/>
        </p:nvSpPr>
        <p:spPr bwMode="auto">
          <a:xfrm>
            <a:off x="7596188" y="1125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</a:t>
            </a:r>
          </a:p>
        </p:txBody>
      </p:sp>
      <p:sp>
        <p:nvSpPr>
          <p:cNvPr id="38933" name="Line 45"/>
          <p:cNvSpPr>
            <a:spLocks noChangeShapeType="1"/>
          </p:cNvSpPr>
          <p:nvPr/>
        </p:nvSpPr>
        <p:spPr bwMode="auto">
          <a:xfrm>
            <a:off x="5981700" y="122078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41"/>
          <p:cNvSpPr txBox="1">
            <a:spLocks noChangeArrowheads="1"/>
          </p:cNvSpPr>
          <p:nvPr/>
        </p:nvSpPr>
        <p:spPr bwMode="auto">
          <a:xfrm>
            <a:off x="6348413" y="1196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4</a:t>
            </a:r>
          </a:p>
        </p:txBody>
      </p:sp>
      <p:sp>
        <p:nvSpPr>
          <p:cNvPr id="38935" name="Line 37"/>
          <p:cNvSpPr>
            <a:spLocks noChangeShapeType="1"/>
          </p:cNvSpPr>
          <p:nvPr/>
        </p:nvSpPr>
        <p:spPr bwMode="auto">
          <a:xfrm flipV="1">
            <a:off x="6229350" y="692150"/>
            <a:ext cx="1295400" cy="258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Oval 26"/>
          <p:cNvSpPr>
            <a:spLocks noChangeArrowheads="1"/>
          </p:cNvSpPr>
          <p:nvPr/>
        </p:nvSpPr>
        <p:spPr bwMode="auto">
          <a:xfrm>
            <a:off x="7364413" y="4730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2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541338" y="1341438"/>
            <a:ext cx="5148263" cy="1958975"/>
            <a:chOff x="0" y="824"/>
            <a:chExt cx="3243" cy="1234"/>
          </a:xfrm>
        </p:grpSpPr>
        <p:sp>
          <p:nvSpPr>
            <p:cNvPr id="38953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0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</a:t>
              </a:r>
              <a:r>
                <a:rPr lang="es-ES_tradnl" altLang="en-US" sz="2000">
                  <a:sym typeface="Symbol" panose="05050102010706020507" pitchFamily="18" charset="2"/>
                </a:rPr>
                <a:t> 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-493713" y="3573463"/>
            <a:ext cx="5148263" cy="1958975"/>
            <a:chOff x="0" y="824"/>
            <a:chExt cx="3243" cy="1234"/>
          </a:xfrm>
        </p:grpSpPr>
        <p:sp>
          <p:nvSpPr>
            <p:cNvPr id="38950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1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</a:t>
              </a:r>
              <a:r>
                <a:rPr lang="es-ES_tradnl" altLang="en-US" sz="2000">
                  <a:sym typeface="Symbol" panose="05050102010706020507" pitchFamily="18" charset="2"/>
                </a:rPr>
                <a:t> 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995738" y="3573463"/>
            <a:ext cx="5148262" cy="1958975"/>
            <a:chOff x="0" y="824"/>
            <a:chExt cx="3243" cy="1234"/>
          </a:xfrm>
        </p:grpSpPr>
        <p:sp>
          <p:nvSpPr>
            <p:cNvPr id="38947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2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</a:t>
              </a:r>
              <a:r>
                <a:rPr lang="es-ES_tradnl" altLang="en-US" sz="2000">
                  <a:sym typeface="Symbol" panose="05050102010706020507" pitchFamily="18" charset="2"/>
                </a:rPr>
                <a:t>	1	0	</a:t>
              </a:r>
              <a:r>
                <a:rPr lang="es-ES_tradnl" altLang="en-US" sz="1800">
                  <a:sym typeface="Symbol" panose="05050102010706020507" pitchFamily="18" charset="2"/>
                </a:rPr>
                <a:t>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12	3	2	0</a:t>
              </a:r>
            </a:p>
          </p:txBody>
        </p:sp>
      </p:grp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3067050" y="4365625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9158" name="Text Box 70"/>
          <p:cNvSpPr txBox="1">
            <a:spLocks noChangeArrowheads="1"/>
          </p:cNvSpPr>
          <p:nvPr/>
        </p:nvSpPr>
        <p:spPr bwMode="auto">
          <a:xfrm>
            <a:off x="4032250" y="4365625"/>
            <a:ext cx="3952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 9</a:t>
            </a:r>
          </a:p>
        </p:txBody>
      </p:sp>
      <p:sp>
        <p:nvSpPr>
          <p:cNvPr id="89159" name="Rectangle 45"/>
          <p:cNvSpPr>
            <a:spLocks noChangeArrowheads="1"/>
          </p:cNvSpPr>
          <p:nvPr/>
        </p:nvSpPr>
        <p:spPr bwMode="auto">
          <a:xfrm>
            <a:off x="6805613" y="3644900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60" name="Rectangle 46"/>
          <p:cNvSpPr>
            <a:spLocks noChangeArrowheads="1"/>
          </p:cNvSpPr>
          <p:nvPr/>
        </p:nvSpPr>
        <p:spPr bwMode="auto">
          <a:xfrm>
            <a:off x="4859338" y="4483100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89161" name="Text Box 73"/>
          <p:cNvSpPr txBox="1">
            <a:spLocks noChangeArrowheads="1"/>
          </p:cNvSpPr>
          <p:nvPr/>
        </p:nvSpPr>
        <p:spPr bwMode="auto">
          <a:xfrm>
            <a:off x="5867400" y="4797425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9162" name="Text Box 74"/>
          <p:cNvSpPr txBox="1">
            <a:spLocks noChangeArrowheads="1"/>
          </p:cNvSpPr>
          <p:nvPr/>
        </p:nvSpPr>
        <p:spPr bwMode="auto">
          <a:xfrm>
            <a:off x="5891213" y="514508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9163" name="Text Box 75"/>
          <p:cNvSpPr txBox="1">
            <a:spLocks noChangeArrowheads="1"/>
          </p:cNvSpPr>
          <p:nvPr/>
        </p:nvSpPr>
        <p:spPr bwMode="auto">
          <a:xfrm>
            <a:off x="8459788" y="4797425"/>
            <a:ext cx="4683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4" grpId="0" animBg="1"/>
      <p:bldP spid="89105" grpId="0" animBg="1"/>
      <p:bldP spid="89122" grpId="0" animBg="1"/>
      <p:bldP spid="89158" grpId="0" animBg="1"/>
      <p:bldP spid="89159" grpId="0" animBg="1"/>
      <p:bldP spid="89160" grpId="0" animBg="1"/>
      <p:bldP spid="89161" grpId="0" animBg="1"/>
      <p:bldP spid="89162" grpId="0" animBg="1"/>
      <p:bldP spid="891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s-ES_tradnl" altLang="en-US" smtClean="0"/>
              <a:t>Algoritmo de Floyd</a:t>
            </a:r>
          </a:p>
        </p:txBody>
      </p:sp>
      <p:sp>
        <p:nvSpPr>
          <p:cNvPr id="39939" name="Line 27"/>
          <p:cNvSpPr>
            <a:spLocks noChangeShapeType="1"/>
          </p:cNvSpPr>
          <p:nvPr/>
        </p:nvSpPr>
        <p:spPr bwMode="auto">
          <a:xfrm flipV="1">
            <a:off x="6732588" y="1773238"/>
            <a:ext cx="12954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37"/>
          <p:cNvSpPr>
            <a:spLocks noChangeShapeType="1"/>
          </p:cNvSpPr>
          <p:nvPr/>
        </p:nvSpPr>
        <p:spPr bwMode="auto">
          <a:xfrm flipV="1">
            <a:off x="6156325" y="549275"/>
            <a:ext cx="129540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38"/>
          <p:cNvSpPr>
            <a:spLocks noChangeShapeType="1"/>
          </p:cNvSpPr>
          <p:nvPr/>
        </p:nvSpPr>
        <p:spPr bwMode="auto">
          <a:xfrm flipV="1">
            <a:off x="6875463" y="981075"/>
            <a:ext cx="576262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39"/>
          <p:cNvSpPr>
            <a:spLocks noChangeShapeType="1"/>
          </p:cNvSpPr>
          <p:nvPr/>
        </p:nvSpPr>
        <p:spPr bwMode="auto">
          <a:xfrm flipH="1" flipV="1">
            <a:off x="7615238" y="928688"/>
            <a:ext cx="57943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40"/>
          <p:cNvSpPr txBox="1">
            <a:spLocks noChangeArrowheads="1"/>
          </p:cNvSpPr>
          <p:nvPr/>
        </p:nvSpPr>
        <p:spPr bwMode="auto">
          <a:xfrm>
            <a:off x="7164388" y="1590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2</a:t>
            </a:r>
          </a:p>
        </p:txBody>
      </p:sp>
      <p:sp>
        <p:nvSpPr>
          <p:cNvPr id="39944" name="Text Box 41"/>
          <p:cNvSpPr txBox="1">
            <a:spLocks noChangeArrowheads="1"/>
          </p:cNvSpPr>
          <p:nvPr/>
        </p:nvSpPr>
        <p:spPr bwMode="auto">
          <a:xfrm>
            <a:off x="6300788" y="398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10</a:t>
            </a:r>
          </a:p>
        </p:txBody>
      </p:sp>
      <p:sp>
        <p:nvSpPr>
          <p:cNvPr id="39945" name="Text Box 42"/>
          <p:cNvSpPr txBox="1">
            <a:spLocks noChangeArrowheads="1"/>
          </p:cNvSpPr>
          <p:nvPr/>
        </p:nvSpPr>
        <p:spPr bwMode="auto">
          <a:xfrm>
            <a:off x="6996113" y="981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3</a:t>
            </a:r>
          </a:p>
        </p:txBody>
      </p:sp>
      <p:sp>
        <p:nvSpPr>
          <p:cNvPr id="39946" name="Text Box 43"/>
          <p:cNvSpPr txBox="1">
            <a:spLocks noChangeArrowheads="1"/>
          </p:cNvSpPr>
          <p:nvPr/>
        </p:nvSpPr>
        <p:spPr bwMode="auto">
          <a:xfrm>
            <a:off x="6732588" y="765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5</a:t>
            </a:r>
          </a:p>
        </p:txBody>
      </p:sp>
      <p:sp>
        <p:nvSpPr>
          <p:cNvPr id="90123" name="Rectangle 45"/>
          <p:cNvSpPr>
            <a:spLocks noChangeArrowheads="1"/>
          </p:cNvSpPr>
          <p:nvPr/>
        </p:nvSpPr>
        <p:spPr bwMode="auto">
          <a:xfrm>
            <a:off x="3170238" y="3717925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24" name="Rectangle 46"/>
          <p:cNvSpPr>
            <a:spLocks noChangeArrowheads="1"/>
          </p:cNvSpPr>
          <p:nvPr/>
        </p:nvSpPr>
        <p:spPr bwMode="auto">
          <a:xfrm>
            <a:off x="369888" y="4868863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112670" name="Oval 30"/>
          <p:cNvSpPr>
            <a:spLocks noChangeArrowheads="1"/>
          </p:cNvSpPr>
          <p:nvPr/>
        </p:nvSpPr>
        <p:spPr bwMode="auto">
          <a:xfrm>
            <a:off x="6515100" y="1701800"/>
            <a:ext cx="442913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n-US" sz="2400" smtClean="0"/>
              <a:t>4</a:t>
            </a: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8027988" y="1557338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084888" y="109061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Oval 25"/>
          <p:cNvSpPr>
            <a:spLocks noChangeArrowheads="1"/>
          </p:cNvSpPr>
          <p:nvPr/>
        </p:nvSpPr>
        <p:spPr bwMode="auto">
          <a:xfrm>
            <a:off x="5795963" y="7651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9953" name="Text Box 41"/>
          <p:cNvSpPr txBox="1">
            <a:spLocks noChangeArrowheads="1"/>
          </p:cNvSpPr>
          <p:nvPr/>
        </p:nvSpPr>
        <p:spPr bwMode="auto">
          <a:xfrm>
            <a:off x="5795963" y="1406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12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154738" y="1054100"/>
            <a:ext cx="18732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42"/>
          <p:cNvSpPr txBox="1">
            <a:spLocks noChangeArrowheads="1"/>
          </p:cNvSpPr>
          <p:nvPr/>
        </p:nvSpPr>
        <p:spPr bwMode="auto">
          <a:xfrm>
            <a:off x="6565900" y="974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8</a:t>
            </a:r>
          </a:p>
        </p:txBody>
      </p:sp>
      <p:sp>
        <p:nvSpPr>
          <p:cNvPr id="39956" name="Text Box 43"/>
          <p:cNvSpPr txBox="1">
            <a:spLocks noChangeArrowheads="1"/>
          </p:cNvSpPr>
          <p:nvPr/>
        </p:nvSpPr>
        <p:spPr bwMode="auto">
          <a:xfrm>
            <a:off x="7596188" y="111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1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5981700" y="122078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Text Box 41"/>
          <p:cNvSpPr txBox="1">
            <a:spLocks noChangeArrowheads="1"/>
          </p:cNvSpPr>
          <p:nvPr/>
        </p:nvSpPr>
        <p:spPr bwMode="auto">
          <a:xfrm>
            <a:off x="6348413" y="1196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4</a:t>
            </a:r>
          </a:p>
        </p:txBody>
      </p:sp>
      <p:sp>
        <p:nvSpPr>
          <p:cNvPr id="39959" name="Line 37"/>
          <p:cNvSpPr>
            <a:spLocks noChangeShapeType="1"/>
          </p:cNvSpPr>
          <p:nvPr/>
        </p:nvSpPr>
        <p:spPr bwMode="auto">
          <a:xfrm flipV="1">
            <a:off x="6156325" y="692150"/>
            <a:ext cx="1295400" cy="258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Oval 26"/>
          <p:cNvSpPr>
            <a:spLocks noChangeArrowheads="1"/>
          </p:cNvSpPr>
          <p:nvPr/>
        </p:nvSpPr>
        <p:spPr bwMode="auto">
          <a:xfrm>
            <a:off x="7364413" y="473075"/>
            <a:ext cx="442912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_tradnl" sz="2400">
                <a:latin typeface="Arial" charset="0"/>
                <a:cs typeface="Arial" charset="0"/>
              </a:rPr>
              <a:t>2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-493713" y="3573463"/>
            <a:ext cx="5148263" cy="1997075"/>
            <a:chOff x="0" y="824"/>
            <a:chExt cx="3243" cy="1258"/>
          </a:xfrm>
        </p:grpSpPr>
        <p:sp>
          <p:nvSpPr>
            <p:cNvPr id="39976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3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          </a:t>
              </a:r>
              <a:r>
                <a:rPr lang="es-ES_tradnl" altLang="en-US" sz="2000">
                  <a:sym typeface="Symbol" panose="05050102010706020507" pitchFamily="18" charset="2"/>
                </a:rPr>
                <a:t>13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995738" y="3573463"/>
            <a:ext cx="5148262" cy="1997075"/>
            <a:chOff x="0" y="824"/>
            <a:chExt cx="3243" cy="1258"/>
          </a:xfrm>
        </p:grpSpPr>
        <p:sp>
          <p:nvSpPr>
            <p:cNvPr id="39973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4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9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1800">
                  <a:sym typeface="Symbol" panose="05050102010706020507" pitchFamily="18" charset="2"/>
                </a:rPr>
                <a:t> 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2251075" y="4076700"/>
            <a:ext cx="3762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151" name="Rectangle 45"/>
          <p:cNvSpPr>
            <a:spLocks noChangeArrowheads="1"/>
          </p:cNvSpPr>
          <p:nvPr/>
        </p:nvSpPr>
        <p:spPr bwMode="auto">
          <a:xfrm>
            <a:off x="8558213" y="3581400"/>
            <a:ext cx="288925" cy="20161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52" name="Rectangle 46"/>
          <p:cNvSpPr>
            <a:spLocks noChangeArrowheads="1"/>
          </p:cNvSpPr>
          <p:nvPr/>
        </p:nvSpPr>
        <p:spPr bwMode="auto">
          <a:xfrm>
            <a:off x="4859338" y="5183188"/>
            <a:ext cx="4032250" cy="288925"/>
          </a:xfrm>
          <a:prstGeom prst="rect">
            <a:avLst/>
          </a:prstGeom>
          <a:solidFill>
            <a:srgbClr val="7AA3F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90153" name="Text Box 41"/>
          <p:cNvSpPr txBox="1">
            <a:spLocks noChangeArrowheads="1"/>
          </p:cNvSpPr>
          <p:nvPr/>
        </p:nvSpPr>
        <p:spPr bwMode="auto">
          <a:xfrm>
            <a:off x="7667625" y="4076700"/>
            <a:ext cx="32543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154" name="Text Box 42"/>
          <p:cNvSpPr txBox="1">
            <a:spLocks noChangeArrowheads="1"/>
          </p:cNvSpPr>
          <p:nvPr/>
        </p:nvSpPr>
        <p:spPr bwMode="auto">
          <a:xfrm>
            <a:off x="6732588" y="4086225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-576263" y="1366838"/>
            <a:ext cx="5148263" cy="1997075"/>
            <a:chOff x="0" y="824"/>
            <a:chExt cx="3243" cy="1258"/>
          </a:xfrm>
        </p:grpSpPr>
        <p:sp>
          <p:nvSpPr>
            <p:cNvPr id="39970" name="Line 4"/>
            <p:cNvSpPr>
              <a:spLocks noChangeShapeType="1"/>
            </p:cNvSpPr>
            <p:nvPr/>
          </p:nvSpPr>
          <p:spPr bwMode="auto">
            <a:xfrm>
              <a:off x="1138" y="872"/>
              <a:ext cx="18" cy="115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5"/>
            <p:cNvSpPr>
              <a:spLocks noChangeShapeType="1"/>
            </p:cNvSpPr>
            <p:nvPr/>
          </p:nvSpPr>
          <p:spPr bwMode="auto">
            <a:xfrm>
              <a:off x="370" y="1129"/>
              <a:ext cx="273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Text Box 6"/>
            <p:cNvSpPr txBox="1">
              <a:spLocks noChangeArrowheads="1"/>
            </p:cNvSpPr>
            <p:nvPr/>
          </p:nvSpPr>
          <p:spPr bwMode="auto">
            <a:xfrm>
              <a:off x="0" y="824"/>
              <a:ext cx="3243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         A</a:t>
              </a:r>
              <a:r>
                <a:rPr lang="es-ES_tradnl" altLang="en-US" sz="2000" baseline="-25000"/>
                <a:t>2</a:t>
              </a:r>
              <a:r>
                <a:rPr lang="es-ES_tradnl" altLang="en-US" sz="2000"/>
                <a:t>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i</a:t>
              </a:r>
              <a:r>
                <a:rPr lang="es-ES_tradnl" altLang="en-US" sz="2000"/>
                <a:t>][</a:t>
              </a:r>
              <a:r>
                <a:rPr lang="es-ES_tradnl" altLang="en-US" sz="2000" i="1">
                  <a:latin typeface="Times New Roman" panose="02020603050405020304" pitchFamily="18" charset="0"/>
                </a:rPr>
                <a:t>j</a:t>
              </a:r>
              <a:r>
                <a:rPr lang="es-ES_tradnl" altLang="en-US" sz="2000"/>
                <a:t>] 	1	2	3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1	0	10	8	4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2	5	0	13</a:t>
              </a:r>
              <a:r>
                <a:rPr lang="es-ES_tradnl" altLang="en-US" sz="2000">
                  <a:sym typeface="Symbol" panose="05050102010706020507" pitchFamily="18" charset="2"/>
                </a:rPr>
                <a:t> 	9</a:t>
              </a:r>
              <a:endParaRPr lang="es-ES_tradnl" altLang="en-US" sz="2000"/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/>
                <a:t>	3	6</a:t>
              </a:r>
              <a:r>
                <a:rPr lang="es-ES_tradnl" altLang="en-US" sz="2000">
                  <a:sym typeface="Symbol" panose="05050102010706020507" pitchFamily="18" charset="2"/>
                </a:rPr>
                <a:t>	1	0          10</a:t>
              </a:r>
              <a:endParaRPr lang="es-ES_tradnl" altLang="en-US" sz="1800"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>
                  <a:sym typeface="Symbol" panose="05050102010706020507" pitchFamily="18" charset="2"/>
                </a:rPr>
                <a:t>	4	</a:t>
              </a:r>
              <a:r>
                <a:rPr lang="es-ES_tradnl" altLang="en-US" sz="2000">
                  <a:sym typeface="Symbol" panose="05050102010706020507" pitchFamily="18" charset="2"/>
                </a:rPr>
                <a:t>8</a:t>
              </a:r>
              <a:r>
                <a:rPr lang="es-ES_tradnl" altLang="en-US" sz="1800">
                  <a:sym typeface="Symbol" panose="05050102010706020507" pitchFamily="18" charset="2"/>
                </a:rPr>
                <a:t>	3	2	0</a:t>
              </a:r>
            </a:p>
          </p:txBody>
        </p:sp>
      </p:grpSp>
      <p:sp>
        <p:nvSpPr>
          <p:cNvPr id="90165" name="Text Box 53"/>
          <p:cNvSpPr txBox="1">
            <a:spLocks noChangeArrowheads="1"/>
          </p:cNvSpPr>
          <p:nvPr/>
        </p:nvSpPr>
        <p:spPr bwMode="auto">
          <a:xfrm>
            <a:off x="7596188" y="4437063"/>
            <a:ext cx="466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nimBg="1"/>
      <p:bldP spid="90124" grpId="0" animBg="1"/>
      <p:bldP spid="90149" grpId="0" animBg="1"/>
      <p:bldP spid="90151" grpId="0" animBg="1"/>
      <p:bldP spid="90152" grpId="0" animBg="1"/>
      <p:bldP spid="90153" grpId="0" animBg="1"/>
      <p:bldP spid="90154" grpId="0" animBg="1"/>
      <p:bldP spid="901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4096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635000" y="1363663"/>
            <a:ext cx="8509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s-ES_tradnl" sz="2800" kern="0" dirty="0">
                <a:latin typeface="+mn-lt"/>
                <a:cs typeface="+mn-cs"/>
              </a:rPr>
              <a:t>Un grafo G = (V, E) está compuesto de: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Arial" charset="0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V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vértices o nodos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sz="2800" kern="0" dirty="0">
                <a:latin typeface="+mn-lt"/>
                <a:cs typeface="+mn-cs"/>
              </a:rPr>
              <a:t>	</a:t>
            </a:r>
            <a:r>
              <a:rPr lang="es-ES_tradnl" sz="2800" b="1" kern="0" dirty="0">
                <a:latin typeface="+mn-lt"/>
                <a:cs typeface="+mn-cs"/>
              </a:rPr>
              <a:t>E</a:t>
            </a:r>
            <a:r>
              <a:rPr lang="es-ES_tradnl" sz="2800" kern="0" dirty="0">
                <a:latin typeface="+mn-lt"/>
                <a:cs typeface="+mn-cs"/>
              </a:rPr>
              <a:t> : conjunto de </a:t>
            </a:r>
            <a:r>
              <a:rPr lang="es-ES_tradnl" sz="2800" i="1" kern="0" dirty="0">
                <a:latin typeface="+mn-lt"/>
                <a:cs typeface="+mn-cs"/>
              </a:rPr>
              <a:t>aristas o arcos </a:t>
            </a:r>
            <a:r>
              <a:rPr lang="es-ES_tradnl" sz="2800" kern="0" dirty="0">
                <a:latin typeface="+mn-lt"/>
                <a:cs typeface="+mn-cs"/>
              </a:rPr>
              <a:t>que conectan los vértices en V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s-ES_tradnl" dirty="0">
                <a:latin typeface="Arial" charset="0"/>
                <a:cs typeface="Arial" charset="0"/>
              </a:rPr>
              <a:t>     Arista e = (</a:t>
            </a:r>
            <a:r>
              <a:rPr lang="es-ES_tradnl" i="1" dirty="0">
                <a:latin typeface="Arial" charset="0"/>
                <a:cs typeface="Arial" charset="0"/>
              </a:rPr>
              <a:t>v</a:t>
            </a:r>
            <a:r>
              <a:rPr lang="es-ES_tradnl" dirty="0">
                <a:latin typeface="Arial" charset="0"/>
                <a:cs typeface="Arial" charset="0"/>
              </a:rPr>
              <a:t>, </a:t>
            </a:r>
            <a:r>
              <a:rPr lang="es-ES_tradnl" i="1" dirty="0">
                <a:latin typeface="Arial" charset="0"/>
                <a:cs typeface="Arial" charset="0"/>
              </a:rPr>
              <a:t>w</a:t>
            </a:r>
            <a:r>
              <a:rPr lang="es-ES_tradnl" dirty="0">
                <a:latin typeface="Arial" charset="0"/>
                <a:cs typeface="Arial" charset="0"/>
              </a:rPr>
              <a:t>) es un par de vértices, donde v y w pertenecen a V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s-ES_tradnl" sz="2800" i="1" kern="0" dirty="0">
              <a:latin typeface="+mn-lt"/>
              <a:cs typeface="+mn-cs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900113" y="4005263"/>
            <a:ext cx="2943225" cy="2284412"/>
            <a:chOff x="704" y="2670"/>
            <a:chExt cx="1854" cy="1439"/>
          </a:xfrm>
        </p:grpSpPr>
        <p:sp>
          <p:nvSpPr>
            <p:cNvPr id="19463" name="Oval 1028"/>
            <p:cNvSpPr>
              <a:spLocks noChangeArrowheads="1"/>
            </p:cNvSpPr>
            <p:nvPr/>
          </p:nvSpPr>
          <p:spPr bwMode="auto">
            <a:xfrm>
              <a:off x="704" y="2670"/>
              <a:ext cx="279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2279" y="2670"/>
              <a:ext cx="279" cy="2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9465" name="Line 1033"/>
            <p:cNvSpPr>
              <a:spLocks noChangeShapeType="1"/>
            </p:cNvSpPr>
            <p:nvPr/>
          </p:nvSpPr>
          <p:spPr bwMode="auto">
            <a:xfrm>
              <a:off x="934" y="2927"/>
              <a:ext cx="1381" cy="9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704" y="3821"/>
              <a:ext cx="279" cy="288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9467" name="Oval 1032"/>
            <p:cNvSpPr>
              <a:spLocks noChangeArrowheads="1"/>
            </p:cNvSpPr>
            <p:nvPr/>
          </p:nvSpPr>
          <p:spPr bwMode="auto">
            <a:xfrm>
              <a:off x="2279" y="3821"/>
              <a:ext cx="279" cy="288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9468" name="Oval 1030"/>
            <p:cNvSpPr>
              <a:spLocks noChangeArrowheads="1"/>
            </p:cNvSpPr>
            <p:nvPr/>
          </p:nvSpPr>
          <p:spPr bwMode="auto">
            <a:xfrm>
              <a:off x="1474" y="3246"/>
              <a:ext cx="279" cy="2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9469" name="Line 1034"/>
            <p:cNvSpPr>
              <a:spLocks noChangeShapeType="1"/>
            </p:cNvSpPr>
            <p:nvPr/>
          </p:nvSpPr>
          <p:spPr bwMode="auto">
            <a:xfrm>
              <a:off x="837" y="2965"/>
              <a:ext cx="4" cy="8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035"/>
            <p:cNvSpPr>
              <a:spLocks noChangeShapeType="1"/>
            </p:cNvSpPr>
            <p:nvPr/>
          </p:nvSpPr>
          <p:spPr bwMode="auto">
            <a:xfrm>
              <a:off x="2432" y="2959"/>
              <a:ext cx="0" cy="8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036"/>
            <p:cNvSpPr>
              <a:spLocks noChangeShapeType="1"/>
            </p:cNvSpPr>
            <p:nvPr/>
          </p:nvSpPr>
          <p:spPr bwMode="auto">
            <a:xfrm flipV="1">
              <a:off x="988" y="3975"/>
              <a:ext cx="128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037"/>
            <p:cNvSpPr>
              <a:spLocks noChangeShapeType="1"/>
            </p:cNvSpPr>
            <p:nvPr/>
          </p:nvSpPr>
          <p:spPr bwMode="auto">
            <a:xfrm flipV="1">
              <a:off x="990" y="2814"/>
              <a:ext cx="12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038"/>
            <p:cNvSpPr>
              <a:spLocks noChangeShapeType="1"/>
            </p:cNvSpPr>
            <p:nvPr/>
          </p:nvSpPr>
          <p:spPr bwMode="auto">
            <a:xfrm flipH="1">
              <a:off x="961" y="3480"/>
              <a:ext cx="534" cy="3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4445000" y="4048125"/>
            <a:ext cx="40449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V = { a, b, c, d, e}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E = { (a, b), (a, c), (a,d),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(b, e), (c, d), (c, e),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800"/>
              <a:t>	(d, e) }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Definición</a:t>
            </a:r>
          </a:p>
        </p:txBody>
      </p:sp>
      <p:sp>
        <p:nvSpPr>
          <p:cNvPr id="19462" name="17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997825" y="6061075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ED595-7D06-46D0-9601-FE9CB6E770CA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utoUpdateAnimBg="0"/>
      <p:bldP spid="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2 Grupo"/>
          <p:cNvGrpSpPr>
            <a:grpSpLocks/>
          </p:cNvGrpSpPr>
          <p:nvPr/>
        </p:nvGrpSpPr>
        <p:grpSpPr bwMode="auto">
          <a:xfrm>
            <a:off x="714375" y="2073275"/>
            <a:ext cx="2736850" cy="2303463"/>
            <a:chOff x="714348" y="2073264"/>
            <a:chExt cx="2736851" cy="2303462"/>
          </a:xfrm>
        </p:grpSpPr>
        <p:sp>
          <p:nvSpPr>
            <p:cNvPr id="20498" name="Oval 5"/>
            <p:cNvSpPr>
              <a:spLocks noChangeArrowheads="1"/>
            </p:cNvSpPr>
            <p:nvPr/>
          </p:nvSpPr>
          <p:spPr bwMode="auto">
            <a:xfrm>
              <a:off x="1074711" y="2073264"/>
              <a:ext cx="719138" cy="719137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4" name="Oval 6"/>
            <p:cNvSpPr>
              <a:spLocks noChangeArrowheads="1"/>
            </p:cNvSpPr>
            <p:nvPr/>
          </p:nvSpPr>
          <p:spPr bwMode="auto">
            <a:xfrm>
              <a:off x="2732062" y="2289164"/>
              <a:ext cx="719137" cy="7191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2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0" name="Oval 7"/>
            <p:cNvSpPr>
              <a:spLocks noChangeArrowheads="1"/>
            </p:cNvSpPr>
            <p:nvPr/>
          </p:nvSpPr>
          <p:spPr bwMode="auto">
            <a:xfrm>
              <a:off x="2587598" y="3368664"/>
              <a:ext cx="719138" cy="719137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501" name="Oval 8"/>
            <p:cNvSpPr>
              <a:spLocks noChangeArrowheads="1"/>
            </p:cNvSpPr>
            <p:nvPr/>
          </p:nvSpPr>
          <p:spPr bwMode="auto">
            <a:xfrm>
              <a:off x="714348" y="3081326"/>
              <a:ext cx="719138" cy="719137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1577948" y="3657588"/>
              <a:ext cx="719138" cy="71913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Line 10"/>
            <p:cNvSpPr>
              <a:spLocks noChangeShapeType="1"/>
            </p:cNvSpPr>
            <p:nvPr/>
          </p:nvSpPr>
          <p:spPr bwMode="auto">
            <a:xfrm>
              <a:off x="1795436" y="2432039"/>
              <a:ext cx="935038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1722411" y="2576501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H="1">
              <a:off x="1146148" y="2720964"/>
              <a:ext cx="1444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>
              <a:off x="1362048" y="3657589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 flipH="1" flipV="1">
              <a:off x="1435073" y="3440101"/>
              <a:ext cx="1223963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323850" y="4781550"/>
            <a:ext cx="374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No Dirigido</a:t>
            </a:r>
            <a:endParaRPr lang="en-US" altLang="en-US" sz="1800"/>
          </a:p>
        </p:txBody>
      </p:sp>
      <p:grpSp>
        <p:nvGrpSpPr>
          <p:cNvPr id="3" name="33 Grupo"/>
          <p:cNvGrpSpPr>
            <a:grpSpLocks/>
          </p:cNvGrpSpPr>
          <p:nvPr/>
        </p:nvGrpSpPr>
        <p:grpSpPr bwMode="auto">
          <a:xfrm>
            <a:off x="5508625" y="2205038"/>
            <a:ext cx="2736850" cy="2303462"/>
            <a:chOff x="5507038" y="2190750"/>
            <a:chExt cx="2736851" cy="2303463"/>
          </a:xfrm>
        </p:grpSpPr>
        <p:sp>
          <p:nvSpPr>
            <p:cNvPr id="20488" name="Oval 21"/>
            <p:cNvSpPr>
              <a:spLocks noChangeArrowheads="1"/>
            </p:cNvSpPr>
            <p:nvPr/>
          </p:nvSpPr>
          <p:spPr bwMode="auto">
            <a:xfrm>
              <a:off x="5867401" y="2190750"/>
              <a:ext cx="719138" cy="719138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A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0" name="Oval 22"/>
            <p:cNvSpPr>
              <a:spLocks noChangeArrowheads="1"/>
            </p:cNvSpPr>
            <p:nvPr/>
          </p:nvSpPr>
          <p:spPr bwMode="auto">
            <a:xfrm>
              <a:off x="7524752" y="2406650"/>
              <a:ext cx="719137" cy="719137"/>
            </a:xfrm>
            <a:prstGeom prst="ellipse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B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0" name="Oval 23"/>
            <p:cNvSpPr>
              <a:spLocks noChangeArrowheads="1"/>
            </p:cNvSpPr>
            <p:nvPr/>
          </p:nvSpPr>
          <p:spPr bwMode="auto">
            <a:xfrm>
              <a:off x="7380288" y="3486150"/>
              <a:ext cx="719138" cy="719138"/>
            </a:xfrm>
            <a:prstGeom prst="ellipse">
              <a:avLst/>
            </a:prstGeom>
            <a:solidFill>
              <a:srgbClr val="7030A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D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491" name="Oval 24"/>
            <p:cNvSpPr>
              <a:spLocks noChangeArrowheads="1"/>
            </p:cNvSpPr>
            <p:nvPr/>
          </p:nvSpPr>
          <p:spPr bwMode="auto">
            <a:xfrm>
              <a:off x="5507038" y="3198813"/>
              <a:ext cx="719138" cy="719138"/>
            </a:xfrm>
            <a:prstGeom prst="ellipse">
              <a:avLst/>
            </a:prstGeom>
            <a:solidFill>
              <a:srgbClr val="0000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chemeClr val="bg1"/>
                  </a:solidFill>
                </a:rPr>
                <a:t>C</a:t>
              </a:r>
              <a:endParaRPr lang="en-US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93913" name="Oval 25"/>
            <p:cNvSpPr>
              <a:spLocks noChangeArrowheads="1"/>
            </p:cNvSpPr>
            <p:nvPr/>
          </p:nvSpPr>
          <p:spPr bwMode="auto">
            <a:xfrm>
              <a:off x="6370638" y="3775076"/>
              <a:ext cx="719138" cy="71913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s-ES" b="1">
                  <a:solidFill>
                    <a:schemeClr val="bg1"/>
                  </a:solidFill>
                  <a:latin typeface="Arial" charset="0"/>
                  <a:cs typeface="Arial" charset="0"/>
                </a:rPr>
                <a:t>E</a:t>
              </a:r>
              <a:endParaRPr 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3" name="Line 26"/>
            <p:cNvSpPr>
              <a:spLocks noChangeShapeType="1"/>
            </p:cNvSpPr>
            <p:nvPr/>
          </p:nvSpPr>
          <p:spPr bwMode="auto">
            <a:xfrm>
              <a:off x="6588126" y="2549525"/>
              <a:ext cx="935038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4" name="Line 27"/>
            <p:cNvSpPr>
              <a:spLocks noChangeShapeType="1"/>
            </p:cNvSpPr>
            <p:nvPr/>
          </p:nvSpPr>
          <p:spPr bwMode="auto">
            <a:xfrm>
              <a:off x="6515101" y="2693988"/>
              <a:ext cx="10080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5" name="Line 28"/>
            <p:cNvSpPr>
              <a:spLocks noChangeShapeType="1"/>
            </p:cNvSpPr>
            <p:nvPr/>
          </p:nvSpPr>
          <p:spPr bwMode="auto">
            <a:xfrm flipH="1">
              <a:off x="5938838" y="2838450"/>
              <a:ext cx="144463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6" name="Line 29"/>
            <p:cNvSpPr>
              <a:spLocks noChangeShapeType="1"/>
            </p:cNvSpPr>
            <p:nvPr/>
          </p:nvSpPr>
          <p:spPr bwMode="auto">
            <a:xfrm>
              <a:off x="6154738" y="3775075"/>
              <a:ext cx="2889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7" name="Line 30"/>
            <p:cNvSpPr>
              <a:spLocks noChangeShapeType="1"/>
            </p:cNvSpPr>
            <p:nvPr/>
          </p:nvSpPr>
          <p:spPr bwMode="auto">
            <a:xfrm flipH="1" flipV="1">
              <a:off x="6227763" y="3557588"/>
              <a:ext cx="1223963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3920" name="Text Box 32"/>
          <p:cNvSpPr txBox="1">
            <a:spLocks noChangeArrowheads="1"/>
          </p:cNvSpPr>
          <p:nvPr/>
        </p:nvSpPr>
        <p:spPr bwMode="auto">
          <a:xfrm>
            <a:off x="5075238" y="473551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n-US" sz="1800" b="1"/>
              <a:t>Grafo Dirigido o Digrafo</a:t>
            </a:r>
            <a:endParaRPr lang="en-US" altLang="en-US" sz="180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14425"/>
          </a:xfrm>
        </p:spPr>
        <p:txBody>
          <a:bodyPr/>
          <a:lstStyle/>
          <a:p>
            <a:r>
              <a:rPr lang="es-AR" altLang="en-US" smtClean="0"/>
              <a:t>Clasificación</a:t>
            </a:r>
          </a:p>
        </p:txBody>
      </p:sp>
      <p:sp>
        <p:nvSpPr>
          <p:cNvPr id="20487" name="2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2CBB38-A529-46B9-B6FE-245B4B0019AC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4" grpId="0"/>
      <p:bldP spid="2939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/>
          <p:cNvSpPr>
            <a:spLocks noGrp="1" noChangeArrowheads="1"/>
          </p:cNvSpPr>
          <p:nvPr>
            <p:ph type="title"/>
          </p:nvPr>
        </p:nvSpPr>
        <p:spPr>
          <a:xfrm>
            <a:off x="285750" y="500063"/>
            <a:ext cx="8534400" cy="533400"/>
          </a:xfrm>
        </p:spPr>
        <p:txBody>
          <a:bodyPr/>
          <a:lstStyle/>
          <a:p>
            <a:r>
              <a:rPr lang="es-ES_tradnl" altLang="en-US" smtClean="0"/>
              <a:t>Representación de grafos</a:t>
            </a:r>
          </a:p>
        </p:txBody>
      </p:sp>
      <p:sp>
        <p:nvSpPr>
          <p:cNvPr id="194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651500" y="1412875"/>
            <a:ext cx="3214688" cy="12144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 smtClean="0"/>
              <a:t>   Matriz de    adyacencia</a:t>
            </a:r>
          </a:p>
          <a:p>
            <a:pPr marL="819150" lvl="1" algn="ctr">
              <a:buFont typeface="Wingdings" panose="05000000000000000000" pitchFamily="2" charset="2"/>
              <a:buNone/>
            </a:pPr>
            <a:endParaRPr lang="es-ES_tradnl" altLang="en-US" sz="2400" smtClean="0"/>
          </a:p>
        </p:txBody>
      </p:sp>
      <p:graphicFrame>
        <p:nvGraphicFramePr>
          <p:cNvPr id="68885" name="Group 277"/>
          <p:cNvGraphicFramePr>
            <a:graphicFrameLocks noGrp="1"/>
          </p:cNvGraphicFramePr>
          <p:nvPr/>
        </p:nvGraphicFramePr>
        <p:xfrm>
          <a:off x="6000750" y="2500313"/>
          <a:ext cx="2646362" cy="201148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403350" y="1468438"/>
            <a:ext cx="2571750" cy="1857375"/>
            <a:chOff x="1776" y="1511"/>
            <a:chExt cx="1855" cy="1487"/>
          </a:xfrm>
        </p:grpSpPr>
        <p:sp>
          <p:nvSpPr>
            <p:cNvPr id="21674" name="Freeform 74"/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5" name="Freeform 75"/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76" name="Oval 76"/>
            <p:cNvSpPr>
              <a:spLocks noChangeArrowheads="1"/>
            </p:cNvSpPr>
            <p:nvPr/>
          </p:nvSpPr>
          <p:spPr bwMode="auto">
            <a:xfrm>
              <a:off x="1838" y="1549"/>
              <a:ext cx="370" cy="37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3261" y="1511"/>
              <a:ext cx="370" cy="37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678" name="Oval 78"/>
            <p:cNvSpPr>
              <a:spLocks noChangeArrowheads="1"/>
            </p:cNvSpPr>
            <p:nvPr/>
          </p:nvSpPr>
          <p:spPr bwMode="auto">
            <a:xfrm>
              <a:off x="3254" y="2609"/>
              <a:ext cx="372" cy="37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8687" name="Oval 79"/>
            <p:cNvSpPr>
              <a:spLocks noChangeArrowheads="1"/>
            </p:cNvSpPr>
            <p:nvPr/>
          </p:nvSpPr>
          <p:spPr bwMode="auto">
            <a:xfrm>
              <a:off x="1776" y="2621"/>
              <a:ext cx="370" cy="377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2563" y="2080"/>
              <a:ext cx="372" cy="37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1681" name="Line 81"/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2" name="Freeform 82"/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3" name="Freeform 83"/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4" name="Freeform 84"/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5" name="Line 85"/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6" name="Line 86"/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804" name="Group 196"/>
          <p:cNvGraphicFramePr>
            <a:graphicFrameLocks noGrp="1"/>
          </p:cNvGraphicFramePr>
          <p:nvPr/>
        </p:nvGraphicFramePr>
        <p:xfrm>
          <a:off x="752475" y="4657725"/>
          <a:ext cx="1306513" cy="1963739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8828" name="Group 220"/>
          <p:cNvGraphicFramePr>
            <a:graphicFrameLocks noGrp="1"/>
          </p:cNvGraphicFramePr>
          <p:nvPr/>
        </p:nvGraphicFramePr>
        <p:xfrm>
          <a:off x="2709863" y="4651375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7" name="Group 219"/>
          <p:cNvGraphicFramePr>
            <a:graphicFrameLocks noGrp="1"/>
          </p:cNvGraphicFramePr>
          <p:nvPr/>
        </p:nvGraphicFramePr>
        <p:xfrm>
          <a:off x="4071938" y="4643438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49" name="Line 217"/>
          <p:cNvSpPr>
            <a:spLocks noChangeShapeType="1"/>
          </p:cNvSpPr>
          <p:nvPr/>
        </p:nvSpPr>
        <p:spPr bwMode="auto">
          <a:xfrm>
            <a:off x="1744663" y="483076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Line 218"/>
          <p:cNvSpPr>
            <a:spLocks noChangeShapeType="1"/>
          </p:cNvSpPr>
          <p:nvPr/>
        </p:nvSpPr>
        <p:spPr bwMode="auto">
          <a:xfrm>
            <a:off x="3367088" y="482123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29" name="Group 221"/>
          <p:cNvGraphicFramePr>
            <a:graphicFrameLocks noGrp="1"/>
          </p:cNvGraphicFramePr>
          <p:nvPr/>
        </p:nvGraphicFramePr>
        <p:xfrm>
          <a:off x="2714625" y="5092700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37" name="Group 229"/>
          <p:cNvGraphicFramePr>
            <a:graphicFrameLocks noGrp="1"/>
          </p:cNvGraphicFramePr>
          <p:nvPr/>
        </p:nvGraphicFramePr>
        <p:xfrm>
          <a:off x="4076700" y="5084763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67" name="Line 237"/>
          <p:cNvSpPr>
            <a:spLocks noChangeShapeType="1"/>
          </p:cNvSpPr>
          <p:nvPr/>
        </p:nvSpPr>
        <p:spPr bwMode="auto">
          <a:xfrm>
            <a:off x="1749425" y="5272088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Line 238"/>
          <p:cNvSpPr>
            <a:spLocks noChangeShapeType="1"/>
          </p:cNvSpPr>
          <p:nvPr/>
        </p:nvSpPr>
        <p:spPr bwMode="auto">
          <a:xfrm>
            <a:off x="3371850" y="526256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47" name="Group 239"/>
          <p:cNvGraphicFramePr>
            <a:graphicFrameLocks noGrp="1"/>
          </p:cNvGraphicFramePr>
          <p:nvPr/>
        </p:nvGraphicFramePr>
        <p:xfrm>
          <a:off x="2706688" y="5521325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55" name="Group 247"/>
          <p:cNvGraphicFramePr>
            <a:graphicFrameLocks noGrp="1"/>
          </p:cNvGraphicFramePr>
          <p:nvPr/>
        </p:nvGraphicFramePr>
        <p:xfrm>
          <a:off x="4068763" y="5513388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585" name="Line 255"/>
          <p:cNvSpPr>
            <a:spLocks noChangeShapeType="1"/>
          </p:cNvSpPr>
          <p:nvPr/>
        </p:nvSpPr>
        <p:spPr bwMode="auto">
          <a:xfrm>
            <a:off x="1741488" y="5700713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6" name="Line 256"/>
          <p:cNvSpPr>
            <a:spLocks noChangeShapeType="1"/>
          </p:cNvSpPr>
          <p:nvPr/>
        </p:nvSpPr>
        <p:spPr bwMode="auto">
          <a:xfrm>
            <a:off x="3363913" y="569118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865" name="Group 257"/>
          <p:cNvGraphicFramePr>
            <a:graphicFrameLocks noGrp="1"/>
          </p:cNvGraphicFramePr>
          <p:nvPr/>
        </p:nvGraphicFramePr>
        <p:xfrm>
          <a:off x="2705100" y="6307138"/>
          <a:ext cx="776288" cy="365392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73" name="Group 265"/>
          <p:cNvGraphicFramePr>
            <a:graphicFrameLocks noGrp="1"/>
          </p:cNvGraphicFramePr>
          <p:nvPr/>
        </p:nvGraphicFramePr>
        <p:xfrm>
          <a:off x="5430838" y="5510213"/>
          <a:ext cx="776287" cy="365392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603" name="Line 273"/>
          <p:cNvSpPr>
            <a:spLocks noChangeShapeType="1"/>
          </p:cNvSpPr>
          <p:nvPr/>
        </p:nvSpPr>
        <p:spPr bwMode="auto">
          <a:xfrm>
            <a:off x="1739900" y="6486525"/>
            <a:ext cx="957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4" name="Line 274"/>
          <p:cNvSpPr>
            <a:spLocks noChangeShapeType="1"/>
          </p:cNvSpPr>
          <p:nvPr/>
        </p:nvSpPr>
        <p:spPr bwMode="auto">
          <a:xfrm>
            <a:off x="4725988" y="568801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16"/>
          <p:cNvSpPr txBox="1">
            <a:spLocks noChangeArrowheads="1"/>
          </p:cNvSpPr>
          <p:nvPr/>
        </p:nvSpPr>
        <p:spPr bwMode="auto">
          <a:xfrm>
            <a:off x="857250" y="3571875"/>
            <a:ext cx="24288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_tradnl" altLang="en-US" sz="2800"/>
              <a:t>Lista de adyacencia</a:t>
            </a:r>
          </a:p>
        </p:txBody>
      </p:sp>
      <p:sp>
        <p:nvSpPr>
          <p:cNvPr id="21653" name="36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10AB1-42AD-4694-8656-CF2A82E4FFC3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714875" y="4786313"/>
            <a:ext cx="857250" cy="273050"/>
            <a:chOff x="4714876" y="4786322"/>
            <a:chExt cx="857256" cy="273692"/>
          </a:xfrm>
        </p:grpSpPr>
        <p:cxnSp>
          <p:nvCxnSpPr>
            <p:cNvPr id="42" name="41 Conector angular"/>
            <p:cNvCxnSpPr/>
            <p:nvPr/>
          </p:nvCxnSpPr>
          <p:spPr>
            <a:xfrm>
              <a:off x="4714876" y="4786322"/>
              <a:ext cx="714380" cy="159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/>
            <p:nvPr/>
          </p:nvCxnSpPr>
          <p:spPr>
            <a:xfrm rot="5400000">
              <a:off x="5321849" y="4892142"/>
              <a:ext cx="214816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5286380" y="5001138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5275268" y="5058422"/>
              <a:ext cx="285752" cy="15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61 Grupo"/>
          <p:cNvGrpSpPr>
            <a:grpSpLocks/>
          </p:cNvGrpSpPr>
          <p:nvPr/>
        </p:nvGrpSpPr>
        <p:grpSpPr bwMode="auto">
          <a:xfrm>
            <a:off x="4714875" y="5213350"/>
            <a:ext cx="857250" cy="273050"/>
            <a:chOff x="4714876" y="5213362"/>
            <a:chExt cx="857256" cy="273692"/>
          </a:xfrm>
        </p:grpSpPr>
        <p:cxnSp>
          <p:nvCxnSpPr>
            <p:cNvPr id="49" name="48 Conector angular"/>
            <p:cNvCxnSpPr/>
            <p:nvPr/>
          </p:nvCxnSpPr>
          <p:spPr>
            <a:xfrm>
              <a:off x="4714876" y="521336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angular"/>
            <p:cNvCxnSpPr/>
            <p:nvPr/>
          </p:nvCxnSpPr>
          <p:spPr>
            <a:xfrm rot="5400000">
              <a:off x="5321848" y="531918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5286380" y="542817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5275268" y="548546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62 Grupo"/>
          <p:cNvGrpSpPr>
            <a:grpSpLocks/>
          </p:cNvGrpSpPr>
          <p:nvPr/>
        </p:nvGrpSpPr>
        <p:grpSpPr bwMode="auto">
          <a:xfrm>
            <a:off x="6072188" y="5686425"/>
            <a:ext cx="857250" cy="273050"/>
            <a:chOff x="6072198" y="5686132"/>
            <a:chExt cx="857256" cy="273692"/>
          </a:xfrm>
        </p:grpSpPr>
        <p:cxnSp>
          <p:nvCxnSpPr>
            <p:cNvPr id="53" name="52 Conector angular"/>
            <p:cNvCxnSpPr/>
            <p:nvPr/>
          </p:nvCxnSpPr>
          <p:spPr>
            <a:xfrm>
              <a:off x="6072198" y="5686132"/>
              <a:ext cx="714380" cy="15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3 Conector angular"/>
            <p:cNvCxnSpPr/>
            <p:nvPr/>
          </p:nvCxnSpPr>
          <p:spPr>
            <a:xfrm rot="5400000">
              <a:off x="6679169" y="5791953"/>
              <a:ext cx="214817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6643702" y="5900949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6632589" y="5958233"/>
              <a:ext cx="285752" cy="15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63 Grupo"/>
          <p:cNvGrpSpPr>
            <a:grpSpLocks/>
          </p:cNvGrpSpPr>
          <p:nvPr/>
        </p:nvGrpSpPr>
        <p:grpSpPr bwMode="auto">
          <a:xfrm>
            <a:off x="3357563" y="6454775"/>
            <a:ext cx="857250" cy="274638"/>
            <a:chOff x="3357554" y="6455104"/>
            <a:chExt cx="857256" cy="273692"/>
          </a:xfrm>
        </p:grpSpPr>
        <p:cxnSp>
          <p:nvCxnSpPr>
            <p:cNvPr id="57" name="56 Conector angular"/>
            <p:cNvCxnSpPr/>
            <p:nvPr/>
          </p:nvCxnSpPr>
          <p:spPr>
            <a:xfrm>
              <a:off x="3357554" y="6455104"/>
              <a:ext cx="714380" cy="158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57 Conector angular"/>
            <p:cNvCxnSpPr/>
            <p:nvPr/>
          </p:nvCxnSpPr>
          <p:spPr>
            <a:xfrm rot="5400000">
              <a:off x="3965147" y="6561885"/>
              <a:ext cx="213574" cy="317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3929058" y="6668679"/>
              <a:ext cx="285752" cy="15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917945" y="6727213"/>
              <a:ext cx="285752" cy="15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85" name="Group 81"/>
          <p:cNvGraphicFramePr>
            <a:graphicFrameLocks noGrp="1"/>
          </p:cNvGraphicFramePr>
          <p:nvPr/>
        </p:nvGraphicFramePr>
        <p:xfrm>
          <a:off x="5429250" y="3143250"/>
          <a:ext cx="2865438" cy="2343152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2568" name="Group 78"/>
          <p:cNvGrpSpPr>
            <a:grpSpLocks/>
          </p:cNvGrpSpPr>
          <p:nvPr/>
        </p:nvGrpSpPr>
        <p:grpSpPr bwMode="auto">
          <a:xfrm>
            <a:off x="928688" y="3143250"/>
            <a:ext cx="2863850" cy="2398713"/>
            <a:chOff x="363" y="2107"/>
            <a:chExt cx="1842" cy="1725"/>
          </a:xfrm>
        </p:grpSpPr>
        <p:sp>
          <p:nvSpPr>
            <p:cNvPr id="22572" name="Freeform 68"/>
            <p:cNvSpPr>
              <a:spLocks/>
            </p:cNvSpPr>
            <p:nvPr/>
          </p:nvSpPr>
          <p:spPr bwMode="auto">
            <a:xfrm>
              <a:off x="1473" y="2389"/>
              <a:ext cx="492" cy="1191"/>
            </a:xfrm>
            <a:custGeom>
              <a:avLst/>
              <a:gdLst>
                <a:gd name="T0" fmla="*/ 758 w 426"/>
                <a:gd name="T1" fmla="*/ 1804 h 1037"/>
                <a:gd name="T2" fmla="*/ 629 w 426"/>
                <a:gd name="T3" fmla="*/ 616 h 1037"/>
                <a:gd name="T4" fmla="*/ 0 w 426"/>
                <a:gd name="T5" fmla="*/ 0 h 1037"/>
                <a:gd name="T6" fmla="*/ 0 60000 65536"/>
                <a:gd name="T7" fmla="*/ 0 60000 65536"/>
                <a:gd name="T8" fmla="*/ 0 60000 65536"/>
                <a:gd name="T9" fmla="*/ 0 w 426"/>
                <a:gd name="T10" fmla="*/ 0 h 1037"/>
                <a:gd name="T11" fmla="*/ 426 w 426"/>
                <a:gd name="T12" fmla="*/ 1037 h 10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" h="1037">
                  <a:moveTo>
                    <a:pt x="426" y="1037"/>
                  </a:moveTo>
                  <a:cubicBezTo>
                    <a:pt x="414" y="923"/>
                    <a:pt x="425" y="527"/>
                    <a:pt x="354" y="354"/>
                  </a:cubicBezTo>
                  <a:cubicBezTo>
                    <a:pt x="283" y="181"/>
                    <a:pt x="74" y="74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Freeform 67"/>
            <p:cNvSpPr>
              <a:spLocks/>
            </p:cNvSpPr>
            <p:nvPr/>
          </p:nvSpPr>
          <p:spPr bwMode="auto">
            <a:xfrm>
              <a:off x="773" y="3702"/>
              <a:ext cx="1102" cy="73"/>
            </a:xfrm>
            <a:custGeom>
              <a:avLst/>
              <a:gdLst>
                <a:gd name="T0" fmla="*/ 962 w 1153"/>
                <a:gd name="T1" fmla="*/ 5 h 97"/>
                <a:gd name="T2" fmla="*/ 497 w 1153"/>
                <a:gd name="T3" fmla="*/ 30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65"/>
            <p:cNvSpPr>
              <a:spLocks noChangeShapeType="1"/>
            </p:cNvSpPr>
            <p:nvPr/>
          </p:nvSpPr>
          <p:spPr bwMode="auto">
            <a:xfrm flipH="1" flipV="1">
              <a:off x="1444" y="3239"/>
              <a:ext cx="548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2"/>
            <p:cNvSpPr>
              <a:spLocks noChangeShapeType="1"/>
            </p:cNvSpPr>
            <p:nvPr/>
          </p:nvSpPr>
          <p:spPr bwMode="auto">
            <a:xfrm flipH="1">
              <a:off x="729" y="3089"/>
              <a:ext cx="561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>
              <a:off x="1260" y="2295"/>
              <a:ext cx="7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4" name="Oval 60"/>
            <p:cNvSpPr>
              <a:spLocks noChangeArrowheads="1"/>
            </p:cNvSpPr>
            <p:nvPr/>
          </p:nvSpPr>
          <p:spPr bwMode="auto">
            <a:xfrm>
              <a:off x="1056" y="2107"/>
              <a:ext cx="397" cy="39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2765" name="Oval 61"/>
            <p:cNvSpPr>
              <a:spLocks noChangeArrowheads="1"/>
            </p:cNvSpPr>
            <p:nvPr/>
          </p:nvSpPr>
          <p:spPr bwMode="auto">
            <a:xfrm>
              <a:off x="1060" y="2907"/>
              <a:ext cx="393" cy="395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72766" name="Oval 62"/>
            <p:cNvSpPr>
              <a:spLocks noChangeArrowheads="1"/>
            </p:cNvSpPr>
            <p:nvPr/>
          </p:nvSpPr>
          <p:spPr bwMode="auto">
            <a:xfrm>
              <a:off x="1755" y="3423"/>
              <a:ext cx="397" cy="39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2580" name="Oval 63"/>
            <p:cNvSpPr>
              <a:spLocks noChangeArrowheads="1"/>
            </p:cNvSpPr>
            <p:nvPr/>
          </p:nvSpPr>
          <p:spPr bwMode="auto">
            <a:xfrm>
              <a:off x="363" y="3437"/>
              <a:ext cx="397" cy="395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</a:p>
          </p:txBody>
        </p:sp>
        <p:sp>
          <p:nvSpPr>
            <p:cNvPr id="22581" name="Text Box 69"/>
            <p:cNvSpPr txBox="1">
              <a:spLocks noChangeArrowheads="1"/>
            </p:cNvSpPr>
            <p:nvPr/>
          </p:nvSpPr>
          <p:spPr bwMode="auto">
            <a:xfrm>
              <a:off x="1042" y="2489"/>
              <a:ext cx="3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3</a:t>
              </a:r>
              <a:endParaRPr lang="es-ES" altLang="en-US" sz="1800"/>
            </a:p>
          </p:txBody>
        </p:sp>
        <p:sp>
          <p:nvSpPr>
            <p:cNvPr id="22582" name="Text Box 70"/>
            <p:cNvSpPr txBox="1">
              <a:spLocks noChangeArrowheads="1"/>
            </p:cNvSpPr>
            <p:nvPr/>
          </p:nvSpPr>
          <p:spPr bwMode="auto">
            <a:xfrm>
              <a:off x="1609" y="3079"/>
              <a:ext cx="35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4</a:t>
              </a:r>
              <a:endParaRPr lang="es-ES" altLang="en-US" sz="1800"/>
            </a:p>
          </p:txBody>
        </p:sp>
        <p:sp>
          <p:nvSpPr>
            <p:cNvPr id="22583" name="Text Box 72"/>
            <p:cNvSpPr txBox="1">
              <a:spLocks noChangeArrowheads="1"/>
            </p:cNvSpPr>
            <p:nvPr/>
          </p:nvSpPr>
          <p:spPr bwMode="auto">
            <a:xfrm>
              <a:off x="1901" y="2657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0</a:t>
              </a:r>
              <a:endParaRPr lang="es-ES" altLang="en-US" sz="1800"/>
            </a:p>
          </p:txBody>
        </p:sp>
        <p:sp>
          <p:nvSpPr>
            <p:cNvPr id="22584" name="Text Box 73"/>
            <p:cNvSpPr txBox="1">
              <a:spLocks noChangeArrowheads="1"/>
            </p:cNvSpPr>
            <p:nvPr/>
          </p:nvSpPr>
          <p:spPr bwMode="auto">
            <a:xfrm>
              <a:off x="741" y="3126"/>
              <a:ext cx="30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  <p:sp>
          <p:nvSpPr>
            <p:cNvPr id="22585" name="Text Box 74"/>
            <p:cNvSpPr txBox="1">
              <a:spLocks noChangeArrowheads="1"/>
            </p:cNvSpPr>
            <p:nvPr/>
          </p:nvSpPr>
          <p:spPr bwMode="auto">
            <a:xfrm>
              <a:off x="1217" y="3498"/>
              <a:ext cx="30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2</a:t>
              </a:r>
              <a:endParaRPr lang="es-ES" altLang="en-US" sz="1800"/>
            </a:p>
          </p:txBody>
        </p:sp>
      </p:grpSp>
      <p:sp>
        <p:nvSpPr>
          <p:cNvPr id="2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s-ES_tradnl" sz="4400" kern="0" dirty="0">
                <a:latin typeface="+mj-lt"/>
                <a:ea typeface="+mj-ea"/>
                <a:cs typeface="+mj-cs"/>
              </a:rPr>
              <a:t>Representación de grafos</a:t>
            </a:r>
          </a:p>
        </p:txBody>
      </p:sp>
      <p:sp>
        <p:nvSpPr>
          <p:cNvPr id="25" name="Rectangle 16"/>
          <p:cNvSpPr txBox="1">
            <a:spLocks noChangeArrowheads="1"/>
          </p:cNvSpPr>
          <p:nvPr/>
        </p:nvSpPr>
        <p:spPr bwMode="auto">
          <a:xfrm>
            <a:off x="785813" y="1785938"/>
            <a:ext cx="42862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Arial" charset="0"/>
              </a:rPr>
              <a:t>Matriz de adyacencia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s-ES_tradnl" sz="2800" kern="0" dirty="0">
                <a:latin typeface="+mn-lt"/>
                <a:cs typeface="+mn-cs"/>
              </a:rPr>
              <a:t>con rótulo</a:t>
            </a:r>
          </a:p>
          <a:p>
            <a:pPr marL="819150" lvl="1" indent="-285750"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s-ES_tradnl" sz="2400" kern="0" dirty="0">
              <a:latin typeface="+mn-lt"/>
              <a:cs typeface="Arial" charset="0"/>
            </a:endParaRPr>
          </a:p>
        </p:txBody>
      </p:sp>
      <p:sp>
        <p:nvSpPr>
          <p:cNvPr id="22571" name="19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15313" y="6357938"/>
            <a:ext cx="571500" cy="3238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511DD-13DA-44A9-B72F-456E38A0ECB8}" type="slidenum">
              <a:rPr lang="es-AR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AR" altLang="en-US" sz="1200" smtClean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/>
          <p:cNvSpPr txBox="1">
            <a:spLocks noChangeArrowheads="1"/>
          </p:cNvSpPr>
          <p:nvPr/>
        </p:nvSpPr>
        <p:spPr bwMode="auto">
          <a:xfrm>
            <a:off x="285750" y="681038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4400"/>
              <a:t>Clausura Transitiva</a:t>
            </a:r>
          </a:p>
        </p:txBody>
      </p:sp>
      <p:sp>
        <p:nvSpPr>
          <p:cNvPr id="23555" name="19 Marcador de número de diapositiva"/>
          <p:cNvSpPr txBox="1">
            <a:spLocks noGrp="1"/>
          </p:cNvSpPr>
          <p:nvPr/>
        </p:nvSpPr>
        <p:spPr bwMode="auto">
          <a:xfrm>
            <a:off x="8215313" y="5853113"/>
            <a:ext cx="571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2008C1-68B7-4B01-9D23-E1F797874747}" type="slidenum">
              <a:rPr lang="es-AR" alt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AR" altLang="en-US" sz="1200">
              <a:latin typeface="Arial Black" panose="020B0A04020102020204" pitchFamily="34" charset="0"/>
            </a:endParaRPr>
          </a:p>
        </p:txBody>
      </p:sp>
      <p:sp>
        <p:nvSpPr>
          <p:cNvPr id="19460" name="Rectangle 16"/>
          <p:cNvSpPr>
            <a:spLocks noChangeArrowheads="1"/>
          </p:cNvSpPr>
          <p:nvPr/>
        </p:nvSpPr>
        <p:spPr bwMode="auto">
          <a:xfrm>
            <a:off x="4932363" y="2852738"/>
            <a:ext cx="32146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s-ES_tradnl" altLang="en-US" sz="2800"/>
              <a:t>   Matriz A</a:t>
            </a:r>
            <a:r>
              <a:rPr lang="es-ES_tradnl" altLang="en-US" sz="2800" baseline="30000"/>
              <a:t>+</a:t>
            </a:r>
          </a:p>
        </p:txBody>
      </p:sp>
      <p:graphicFrame>
        <p:nvGraphicFramePr>
          <p:cNvPr id="68800" name="Group 192"/>
          <p:cNvGraphicFramePr>
            <a:graphicFrameLocks noGrp="1"/>
          </p:cNvGraphicFramePr>
          <p:nvPr/>
        </p:nvGraphicFramePr>
        <p:xfrm>
          <a:off x="5003800" y="3355975"/>
          <a:ext cx="3086100" cy="2346666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xmlns="" val="11023201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328172761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75986724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xmlns="" val="3724405034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26591649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xmlns="" val="2142794018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xmlns="" val="933735065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701139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9571460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67481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1563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441588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687286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3722047"/>
                  </a:ext>
                </a:extLst>
              </a:tr>
            </a:tbl>
          </a:graphicData>
        </a:graphic>
      </p:graphicFrame>
      <p:grpSp>
        <p:nvGrpSpPr>
          <p:cNvPr id="68802" name="Group 194"/>
          <p:cNvGrpSpPr>
            <a:grpSpLocks/>
          </p:cNvGrpSpPr>
          <p:nvPr/>
        </p:nvGrpSpPr>
        <p:grpSpPr bwMode="auto">
          <a:xfrm>
            <a:off x="1258888" y="3429000"/>
            <a:ext cx="2586037" cy="2559050"/>
            <a:chOff x="875" y="935"/>
            <a:chExt cx="1629" cy="1612"/>
          </a:xfrm>
        </p:grpSpPr>
        <p:sp>
          <p:nvSpPr>
            <p:cNvPr id="23627" name="Freeform 74"/>
            <p:cNvSpPr>
              <a:spLocks/>
            </p:cNvSpPr>
            <p:nvPr/>
          </p:nvSpPr>
          <p:spPr bwMode="auto">
            <a:xfrm>
              <a:off x="1198" y="945"/>
              <a:ext cx="995" cy="92"/>
            </a:xfrm>
            <a:custGeom>
              <a:avLst/>
              <a:gdLst>
                <a:gd name="T0" fmla="*/ 0 w 1140"/>
                <a:gd name="T1" fmla="*/ 72 h 117"/>
                <a:gd name="T2" fmla="*/ 392 w 1140"/>
                <a:gd name="T3" fmla="*/ 0 h 117"/>
                <a:gd name="T4" fmla="*/ 868 w 1140"/>
                <a:gd name="T5" fmla="*/ 72 h 117"/>
                <a:gd name="T6" fmla="*/ 0 60000 65536"/>
                <a:gd name="T7" fmla="*/ 0 60000 65536"/>
                <a:gd name="T8" fmla="*/ 0 60000 65536"/>
                <a:gd name="T9" fmla="*/ 0 w 1140"/>
                <a:gd name="T10" fmla="*/ 0 h 117"/>
                <a:gd name="T11" fmla="*/ 1140 w 114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Freeform 75"/>
            <p:cNvSpPr>
              <a:spLocks/>
            </p:cNvSpPr>
            <p:nvPr/>
          </p:nvSpPr>
          <p:spPr bwMode="auto">
            <a:xfrm>
              <a:off x="1202" y="1162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245 w 490"/>
                <a:gd name="T3" fmla="*/ 61 h 326"/>
                <a:gd name="T4" fmla="*/ 374 w 490"/>
                <a:gd name="T5" fmla="*/ 201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Oval 76"/>
            <p:cNvSpPr>
              <a:spLocks noChangeArrowheads="1"/>
            </p:cNvSpPr>
            <p:nvPr/>
          </p:nvSpPr>
          <p:spPr bwMode="auto">
            <a:xfrm>
              <a:off x="938" y="965"/>
              <a:ext cx="323" cy="29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85" name="Oval 77"/>
            <p:cNvSpPr>
              <a:spLocks noChangeArrowheads="1"/>
            </p:cNvSpPr>
            <p:nvPr/>
          </p:nvSpPr>
          <p:spPr bwMode="auto">
            <a:xfrm>
              <a:off x="2181" y="935"/>
              <a:ext cx="323" cy="2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3631" name="Oval 78"/>
            <p:cNvSpPr>
              <a:spLocks noChangeArrowheads="1"/>
            </p:cNvSpPr>
            <p:nvPr/>
          </p:nvSpPr>
          <p:spPr bwMode="auto">
            <a:xfrm>
              <a:off x="2154" y="1797"/>
              <a:ext cx="325" cy="296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32" name="Oval 79"/>
            <p:cNvSpPr>
              <a:spLocks noChangeArrowheads="1"/>
            </p:cNvSpPr>
            <p:nvPr/>
          </p:nvSpPr>
          <p:spPr bwMode="auto">
            <a:xfrm>
              <a:off x="875" y="1779"/>
              <a:ext cx="323" cy="297"/>
            </a:xfrm>
            <a:prstGeom prst="ellipse">
              <a:avLst/>
            </a:prstGeom>
            <a:solidFill>
              <a:srgbClr val="8F8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8688" name="Oval 80"/>
            <p:cNvSpPr>
              <a:spLocks noChangeArrowheads="1"/>
            </p:cNvSpPr>
            <p:nvPr/>
          </p:nvSpPr>
          <p:spPr bwMode="auto">
            <a:xfrm>
              <a:off x="1571" y="1383"/>
              <a:ext cx="325" cy="29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s-ES_tradnl" sz="200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3634" name="Line 81"/>
            <p:cNvSpPr>
              <a:spLocks noChangeShapeType="1"/>
            </p:cNvSpPr>
            <p:nvPr/>
          </p:nvSpPr>
          <p:spPr bwMode="auto">
            <a:xfrm flipH="1">
              <a:off x="1859" y="1201"/>
              <a:ext cx="369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Freeform 82"/>
            <p:cNvSpPr>
              <a:spLocks/>
            </p:cNvSpPr>
            <p:nvPr/>
          </p:nvSpPr>
          <p:spPr bwMode="auto">
            <a:xfrm>
              <a:off x="2351" y="1230"/>
              <a:ext cx="118" cy="574"/>
            </a:xfrm>
            <a:custGeom>
              <a:avLst/>
              <a:gdLst>
                <a:gd name="T0" fmla="*/ 10 w 135"/>
                <a:gd name="T1" fmla="*/ 0 h 729"/>
                <a:gd name="T2" fmla="*/ 101 w 135"/>
                <a:gd name="T3" fmla="*/ 220 h 729"/>
                <a:gd name="T4" fmla="*/ 0 w 135"/>
                <a:gd name="T5" fmla="*/ 452 h 729"/>
                <a:gd name="T6" fmla="*/ 0 60000 65536"/>
                <a:gd name="T7" fmla="*/ 0 60000 65536"/>
                <a:gd name="T8" fmla="*/ 0 60000 65536"/>
                <a:gd name="T9" fmla="*/ 0 w 135"/>
                <a:gd name="T10" fmla="*/ 0 h 729"/>
                <a:gd name="T11" fmla="*/ 135 w 135"/>
                <a:gd name="T12" fmla="*/ 729 h 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Freeform 83"/>
            <p:cNvSpPr>
              <a:spLocks/>
            </p:cNvSpPr>
            <p:nvPr/>
          </p:nvSpPr>
          <p:spPr bwMode="auto">
            <a:xfrm>
              <a:off x="1189" y="2007"/>
              <a:ext cx="1007" cy="77"/>
            </a:xfrm>
            <a:custGeom>
              <a:avLst/>
              <a:gdLst>
                <a:gd name="T0" fmla="*/ 879 w 1153"/>
                <a:gd name="T1" fmla="*/ 9 h 97"/>
                <a:gd name="T2" fmla="*/ 454 w 1153"/>
                <a:gd name="T3" fmla="*/ 60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  <a:gd name="T9" fmla="*/ 0 w 1153"/>
                <a:gd name="T10" fmla="*/ 0 h 97"/>
                <a:gd name="T11" fmla="*/ 1153 w 1153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Freeform 84"/>
            <p:cNvSpPr>
              <a:spLocks/>
            </p:cNvSpPr>
            <p:nvPr/>
          </p:nvSpPr>
          <p:spPr bwMode="auto">
            <a:xfrm>
              <a:off x="1131" y="1263"/>
              <a:ext cx="450" cy="286"/>
            </a:xfrm>
            <a:custGeom>
              <a:avLst/>
              <a:gdLst>
                <a:gd name="T0" fmla="*/ 393 w 515"/>
                <a:gd name="T1" fmla="*/ 225 h 363"/>
                <a:gd name="T2" fmla="*/ 160 w 515"/>
                <a:gd name="T3" fmla="*/ 157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  <a:gd name="T9" fmla="*/ 0 w 515"/>
                <a:gd name="T10" fmla="*/ 0 h 363"/>
                <a:gd name="T11" fmla="*/ 515 w 51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Line 85"/>
            <p:cNvSpPr>
              <a:spLocks noChangeShapeType="1"/>
            </p:cNvSpPr>
            <p:nvPr/>
          </p:nvSpPr>
          <p:spPr bwMode="auto">
            <a:xfrm flipH="1">
              <a:off x="1134" y="1639"/>
              <a:ext cx="49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Line 86"/>
            <p:cNvSpPr>
              <a:spLocks noChangeShapeType="1"/>
            </p:cNvSpPr>
            <p:nvPr/>
          </p:nvSpPr>
          <p:spPr bwMode="auto">
            <a:xfrm>
              <a:off x="1864" y="1612"/>
              <a:ext cx="356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Oval 78"/>
            <p:cNvSpPr>
              <a:spLocks noChangeArrowheads="1"/>
            </p:cNvSpPr>
            <p:nvPr/>
          </p:nvSpPr>
          <p:spPr bwMode="auto">
            <a:xfrm>
              <a:off x="1429" y="2251"/>
              <a:ext cx="325" cy="296"/>
            </a:xfrm>
            <a:prstGeom prst="ellipse">
              <a:avLst/>
            </a:prstGeom>
            <a:solidFill>
              <a:srgbClr val="C1C1FF">
                <a:alpha val="50195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41" name="Freeform 75"/>
            <p:cNvSpPr>
              <a:spLocks/>
            </p:cNvSpPr>
            <p:nvPr/>
          </p:nvSpPr>
          <p:spPr bwMode="auto">
            <a:xfrm>
              <a:off x="1020" y="2069"/>
              <a:ext cx="428" cy="256"/>
            </a:xfrm>
            <a:custGeom>
              <a:avLst/>
              <a:gdLst>
                <a:gd name="T0" fmla="*/ 0 w 490"/>
                <a:gd name="T1" fmla="*/ 0 h 326"/>
                <a:gd name="T2" fmla="*/ 245 w 490"/>
                <a:gd name="T3" fmla="*/ 61 h 326"/>
                <a:gd name="T4" fmla="*/ 374 w 490"/>
                <a:gd name="T5" fmla="*/ 201 h 326"/>
                <a:gd name="T6" fmla="*/ 0 60000 65536"/>
                <a:gd name="T7" fmla="*/ 0 60000 65536"/>
                <a:gd name="T8" fmla="*/ 0 60000 65536"/>
                <a:gd name="T9" fmla="*/ 0 w 490"/>
                <a:gd name="T10" fmla="*/ 0 h 326"/>
                <a:gd name="T11" fmla="*/ 490 w 490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801" name="Text Box 193"/>
          <p:cNvSpPr txBox="1">
            <a:spLocks noChangeArrowheads="1"/>
          </p:cNvSpPr>
          <p:nvPr/>
        </p:nvSpPr>
        <p:spPr bwMode="auto">
          <a:xfrm>
            <a:off x="4787900" y="1412875"/>
            <a:ext cx="3836988" cy="320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1800" b="1">
                <a:solidFill>
                  <a:schemeClr val="bg2"/>
                </a:solidFill>
              </a:rPr>
              <a:t>ALGORITMO DE WARSHALL</a:t>
            </a:r>
            <a:endParaRPr lang="es-AR" altLang="en-US" sz="1800" b="1">
              <a:solidFill>
                <a:schemeClr val="bg2"/>
              </a:solidFill>
            </a:endParaRPr>
          </a:p>
        </p:txBody>
      </p:sp>
      <p:sp>
        <p:nvSpPr>
          <p:cNvPr id="68803" name="Text Box 195"/>
          <p:cNvSpPr txBox="1">
            <a:spLocks noChangeArrowheads="1"/>
          </p:cNvSpPr>
          <p:nvPr/>
        </p:nvSpPr>
        <p:spPr bwMode="auto">
          <a:xfrm>
            <a:off x="395288" y="1966913"/>
            <a:ext cx="4392612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	      0, </a:t>
            </a:r>
            <a:r>
              <a:rPr lang="es-AR" altLang="en-US" sz="2200" b="1"/>
              <a:t>∄</a:t>
            </a:r>
            <a:r>
              <a:rPr lang="es-AR" altLang="en-US" sz="2200"/>
              <a:t>   </a:t>
            </a:r>
            <a:r>
              <a:rPr lang="es-ES_tradnl" altLang="en-US" sz="2200"/>
              <a:t>camino de i a j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ES_tradnl" altLang="en-US" sz="2200"/>
              <a:t>A</a:t>
            </a:r>
            <a:r>
              <a:rPr lang="es-ES_tradnl" altLang="en-US" sz="2200" baseline="30000"/>
              <a:t>+</a:t>
            </a:r>
            <a:r>
              <a:rPr lang="es-ES_tradnl" altLang="en-US" sz="2200"/>
              <a:t>(i,j) =   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200"/>
              <a:t>	      1, ∃ camino de i a j</a:t>
            </a:r>
          </a:p>
        </p:txBody>
      </p:sp>
      <p:sp>
        <p:nvSpPr>
          <p:cNvPr id="68804" name="AutoShape 196"/>
          <p:cNvSpPr>
            <a:spLocks/>
          </p:cNvSpPr>
          <p:nvPr/>
        </p:nvSpPr>
        <p:spPr bwMode="auto">
          <a:xfrm>
            <a:off x="1619250" y="2038350"/>
            <a:ext cx="71438" cy="863600"/>
          </a:xfrm>
          <a:prstGeom prst="leftBrace">
            <a:avLst>
              <a:gd name="adj1" fmla="val 1007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68801" grpId="0" animBg="1"/>
      <p:bldP spid="688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4000" smtClean="0"/>
              <a:t>Orden Topológico</a:t>
            </a:r>
            <a:endParaRPr lang="es-AR" altLang="en-US" sz="400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3024188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5400675" cy="13239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 typeface="Monotype Sorts" pitchFamily="2" charset="2"/>
              <a:buNone/>
            </a:pPr>
            <a:r>
              <a:rPr lang="es-AR" altLang="en-US" sz="2000"/>
              <a:t>Dado un</a:t>
            </a:r>
            <a:r>
              <a:rPr lang="es-AR" altLang="en-US" sz="2000" b="1" i="1"/>
              <a:t> </a:t>
            </a:r>
            <a:r>
              <a:rPr lang="es-AR" altLang="en-US" sz="2000" b="1" i="1">
                <a:solidFill>
                  <a:srgbClr val="CC0000"/>
                </a:solidFill>
              </a:rPr>
              <a:t>digrafo acíclico (dag)</a:t>
            </a:r>
            <a:r>
              <a:rPr lang="es-AR" altLang="en-US" sz="2000"/>
              <a:t>, un orden topológico consiste en clasificar sus nodos de manera que si existe un camino del vértice v al vértice w, entonces v aparece antes de w en la clasificación</a:t>
            </a:r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300788" y="1341438"/>
            <a:ext cx="2219325" cy="500697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12722</TotalTime>
  <Words>1736</Words>
  <Application>Microsoft Office PowerPoint</Application>
  <PresentationFormat>Presentación en pantalla (4:3)</PresentationFormat>
  <Paragraphs>714</Paragraphs>
  <Slides>34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6" baseType="lpstr">
      <vt:lpstr>Píxel</vt:lpstr>
      <vt:lpstr>Documento</vt:lpstr>
      <vt:lpstr>TPN°8: GRAFOS</vt:lpstr>
      <vt:lpstr>Grafos por todos lados</vt:lpstr>
      <vt:lpstr>Grafos por todos lados</vt:lpstr>
      <vt:lpstr>Definición</vt:lpstr>
      <vt:lpstr>Clasificación</vt:lpstr>
      <vt:lpstr>Representación de grafos</vt:lpstr>
      <vt:lpstr>Diapositiva 7</vt:lpstr>
      <vt:lpstr>Diapositiva 8</vt:lpstr>
      <vt:lpstr>Orden Topológico</vt:lpstr>
      <vt:lpstr>Orden Topológico Ejemplo Listado</vt:lpstr>
      <vt:lpstr>Ciclo Euleriano</vt:lpstr>
      <vt:lpstr>Ciclo Hamiltoniano</vt:lpstr>
      <vt:lpstr>Árbol de Recubrimiento en Grafo</vt:lpstr>
      <vt:lpstr>Árbol de Recubrimiento Mínimo en Grafo (mst: minimum spanning tree)</vt:lpstr>
      <vt:lpstr>Algoritmo de Prim</vt:lpstr>
      <vt:lpstr>Algoritmo de Prim</vt:lpstr>
      <vt:lpstr>Problema del Camino Mínimo</vt:lpstr>
      <vt:lpstr>Algoritmo de Dijkstra (1956)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Problema de todos los Caminos Mínimos</vt:lpstr>
      <vt:lpstr>Algoritmo de Floyd</vt:lpstr>
      <vt:lpstr>Algoritmo de Floyd</vt:lpstr>
      <vt:lpstr>Algoritmo de Floyd</vt:lpstr>
      <vt:lpstr>Algoritmo de Floyd</vt:lpstr>
      <vt:lpstr>Algoritmo de Floyd</vt:lpstr>
      <vt:lpstr>Algoritmo de Floyd</vt:lpstr>
      <vt:lpstr>Diapositiva 34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Gaby</cp:lastModifiedBy>
  <cp:revision>445</cp:revision>
  <dcterms:created xsi:type="dcterms:W3CDTF">2012-02-29T14:11:48Z</dcterms:created>
  <dcterms:modified xsi:type="dcterms:W3CDTF">2023-06-01T12:57:20Z</dcterms:modified>
</cp:coreProperties>
</file>