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66" r:id="rId2"/>
    <p:sldId id="256" r:id="rId3"/>
    <p:sldId id="457" r:id="rId4"/>
    <p:sldId id="443" r:id="rId5"/>
    <p:sldId id="460" r:id="rId6"/>
    <p:sldId id="459" r:id="rId7"/>
    <p:sldId id="456" r:id="rId8"/>
    <p:sldId id="462" r:id="rId9"/>
    <p:sldId id="461" r:id="rId10"/>
    <p:sldId id="324" r:id="rId11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80"/>
    <a:srgbClr val="008E00"/>
    <a:srgbClr val="CC0099"/>
    <a:srgbClr val="99FF33"/>
    <a:srgbClr val="FF0000"/>
    <a:srgbClr val="FFFF99"/>
    <a:srgbClr val="B9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522" autoAdjust="0"/>
  </p:normalViewPr>
  <p:slideViewPr>
    <p:cSldViewPr showGuides="1">
      <p:cViewPr varScale="1">
        <p:scale>
          <a:sx n="65" d="100"/>
          <a:sy n="65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523302-7193-4CAE-BE4D-C9F438E9D08B}" type="datetimeFigureOut">
              <a:rPr lang="es-ES"/>
              <a:pPr>
                <a:defRPr/>
              </a:pPr>
              <a:t>05/04/2023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4595E305-F46E-4B6E-854A-533DB8F37B8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086E8608-B022-4006-B8FC-7FB05489943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3 Marcador de número de diapositiva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64F365-25CF-4D3D-B9DA-D42E69009864}" type="slidenum">
              <a:rPr lang="es-AR" altLang="en-US" sz="1300" b="0"/>
              <a:pPr algn="r" eaLnBrk="1" hangingPunct="1">
                <a:spcBef>
                  <a:spcPct val="0"/>
                </a:spcBef>
              </a:pPr>
              <a:t>1</a:t>
            </a:fld>
            <a:endParaRPr lang="es-AR" altLang="en-US" sz="13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49B92C-8C76-4321-9BFB-724E788E3C02}" type="slidenum">
              <a:rPr lang="es-AR" altLang="en-US" sz="1300" smtClean="0"/>
              <a:pPr>
                <a:spcBef>
                  <a:spcPct val="0"/>
                </a:spcBef>
              </a:pPr>
              <a:t>2</a:t>
            </a:fld>
            <a:endParaRPr lang="es-AR" altLang="en-US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B31046-A7B7-4FB4-976C-A567AF9FC07E}" type="slidenum">
              <a:rPr lang="es-AR" altLang="en-US" b="0" smtClean="0"/>
              <a:pPr/>
              <a:t>5</a:t>
            </a:fld>
            <a:endParaRPr lang="es-AR" altLang="en-US" b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0C00CF-E7BA-471B-8FDF-888FA2916F68}" type="slidenum">
              <a:rPr lang="es-AR" altLang="en-US" b="0" smtClean="0"/>
              <a:pPr/>
              <a:t>6</a:t>
            </a:fld>
            <a:endParaRPr lang="es-AR" altLang="en-US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b="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48E24-50BF-411D-A174-B30BBF12687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8535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72DC4-C1DC-4A53-9C58-3B232864F1D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2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7F056-E0BF-41AE-A468-A31940C778E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4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128B-C7E1-491F-8CC2-496D78BF813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408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BF53-5289-4205-8F9C-7AE8D12A152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07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E7BC2-C488-429B-82BA-9ED3B08C431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16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7760-BC45-46BB-8184-9070988E71D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93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A1182-CAC8-41F3-B4D5-DCE8F0D9D31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8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0C297-78FE-4AA0-8691-0227ACCA6D0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171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97C2-E00C-4305-B4E7-767F3B6F69A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0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FC64-91E1-44EF-82E0-C75A3BD38A7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98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9F55-B810-4C4B-9546-72D057A2139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85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4CE9F-C090-426B-AC28-362D8DA2308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29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D8EB2-FCAA-4600-AC05-90BF4AEB96C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1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91C74A4-B75E-436D-9F77-74F3D78FA35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b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9138" y="2274888"/>
            <a:ext cx="8280400" cy="2209800"/>
          </a:xfrm>
        </p:spPr>
        <p:txBody>
          <a:bodyPr/>
          <a:lstStyle/>
          <a:p>
            <a:pPr algn="r" eaLnBrk="1" hangingPunct="1"/>
            <a:r>
              <a:rPr lang="es-AR" altLang="en-US" sz="2400" smtClean="0">
                <a:solidFill>
                  <a:srgbClr val="FFFFFF"/>
                </a:solidFill>
              </a:rPr>
              <a:t>ALGORITMOS Y ESTRUCTURAS DE DATOS 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Programador Universitario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ALGORITMOS Y ESTRUCTURAS DE DATOS I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r>
              <a:rPr lang="es-AR" altLang="en-US" sz="2400" smtClean="0">
                <a:solidFill>
                  <a:srgbClr val="FFFFFF"/>
                </a:solidFill>
              </a:rPr>
              <a:t>Licenciatura en Informática – Ingeniería en Informática</a:t>
            </a:r>
            <a:br>
              <a:rPr lang="es-AR" altLang="en-US" sz="2400" smtClean="0">
                <a:solidFill>
                  <a:srgbClr val="FFFFFF"/>
                </a:solidFill>
              </a:rPr>
            </a:br>
            <a:endParaRPr lang="es-AR" altLang="en-US" sz="2400" smtClean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484688"/>
            <a:ext cx="8243888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Mg. Griselda María Luccioni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Lic. María Cristina Werenitzky Curia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AR" altLang="en-US" smtClean="0"/>
              <a:t>Ing. Gabriela Odstrcil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17411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n-US" sz="3600" smtClean="0"/>
              <a:t>TPN°3: Técnicas de</a:t>
            </a:r>
            <a:br>
              <a:rPr lang="es-AR" altLang="en-US" sz="3600" smtClean="0"/>
            </a:br>
            <a:r>
              <a:rPr lang="es-AR" altLang="en-US" sz="3600" smtClean="0"/>
              <a:t>Diseño  de </a:t>
            </a:r>
            <a:r>
              <a:rPr lang="es-ES_tradnl" altLang="en-US" sz="3600" smtClean="0"/>
              <a:t>Algoritmos</a:t>
            </a:r>
            <a:br>
              <a:rPr lang="es-ES_tradnl" altLang="en-US" sz="3600" smtClean="0"/>
            </a:br>
            <a:r>
              <a:rPr lang="es-ES_tradnl" altLang="en-US" sz="3600" smtClean="0"/>
              <a:t>(continuación)</a:t>
            </a:r>
            <a:endParaRPr lang="es-AR" altLang="en-US" sz="440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484688"/>
            <a:ext cx="6019800" cy="7445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Algoritmos y Estructuras de Datos</a:t>
            </a:r>
          </a:p>
          <a:p>
            <a:pPr algn="ctr" eaLnBrk="1" hangingPunct="1">
              <a:lnSpc>
                <a:spcPct val="90000"/>
              </a:lnSpc>
            </a:pPr>
            <a:r>
              <a:rPr lang="es-AR" altLang="en-US" sz="2000" smtClean="0"/>
              <a:t>2023</a:t>
            </a:r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ES_tradnl" altLang="en-US" smtClean="0"/>
              <a:t>DIVIDE &amp; CONQUER</a:t>
            </a:r>
            <a:endParaRPr lang="es-A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87757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6"/>
          <p:cNvGrpSpPr>
            <a:grpSpLocks/>
          </p:cNvGrpSpPr>
          <p:nvPr/>
        </p:nvGrpSpPr>
        <p:grpSpPr bwMode="auto">
          <a:xfrm>
            <a:off x="5364163" y="2060575"/>
            <a:ext cx="3275012" cy="2016125"/>
            <a:chOff x="3379" y="1298"/>
            <a:chExt cx="2063" cy="1270"/>
          </a:xfrm>
        </p:grpSpPr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3379" y="1298"/>
              <a:ext cx="206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CC0099"/>
                  </a:solidFill>
                </a:rPr>
                <a:t> </a:t>
              </a:r>
              <a:r>
                <a:rPr lang="es-ES" altLang="en-US" sz="1800" b="0">
                  <a:solidFill>
                    <a:srgbClr val="CC0099"/>
                  </a:solidFill>
                </a:rPr>
                <a:t>Descomponer el problema que hay que resolver en subproblemas más pequeños</a:t>
              </a:r>
              <a:endParaRPr lang="es-AR" altLang="en-US" sz="1800" b="0">
                <a:solidFill>
                  <a:srgbClr val="CC0099"/>
                </a:solidFill>
              </a:endParaRP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H="1">
              <a:off x="4830" y="1797"/>
              <a:ext cx="409" cy="77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213225" y="4724400"/>
            <a:ext cx="4930775" cy="1852613"/>
            <a:chOff x="2654" y="2976"/>
            <a:chExt cx="3106" cy="1167"/>
          </a:xfrm>
        </p:grpSpPr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697" y="3566"/>
              <a:ext cx="206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008E00"/>
                  </a:solidFill>
                </a:rPr>
                <a:t> </a:t>
              </a:r>
              <a:r>
                <a:rPr lang="es-ES" altLang="en-US" sz="1800" b="0">
                  <a:solidFill>
                    <a:srgbClr val="008E00"/>
                  </a:solidFill>
                </a:rPr>
                <a:t>Resolver de forma sucesiva e independiente todos estos subproblemas</a:t>
              </a:r>
              <a:endParaRPr lang="es-AR" altLang="en-US" sz="1800" b="0">
                <a:solidFill>
                  <a:srgbClr val="008E00"/>
                </a:solidFill>
              </a:endParaRPr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 flipH="1" flipV="1">
              <a:off x="2654" y="2976"/>
              <a:ext cx="1815" cy="590"/>
            </a:xfrm>
            <a:prstGeom prst="line">
              <a:avLst/>
            </a:prstGeom>
            <a:noFill/>
            <a:ln w="9525">
              <a:solidFill>
                <a:srgbClr val="008E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8" name="Group 18"/>
          <p:cNvGrpSpPr>
            <a:grpSpLocks/>
          </p:cNvGrpSpPr>
          <p:nvPr/>
        </p:nvGrpSpPr>
        <p:grpSpPr bwMode="auto">
          <a:xfrm>
            <a:off x="539750" y="5157788"/>
            <a:ext cx="3673475" cy="1500187"/>
            <a:chOff x="340" y="3249"/>
            <a:chExt cx="2314" cy="945"/>
          </a:xfrm>
        </p:grpSpPr>
        <p:sp>
          <p:nvSpPr>
            <p:cNvPr id="10248" name="Rectangle 14"/>
            <p:cNvSpPr>
              <a:spLocks noChangeArrowheads="1"/>
            </p:cNvSpPr>
            <p:nvPr/>
          </p:nvSpPr>
          <p:spPr bwMode="auto">
            <a:xfrm>
              <a:off x="340" y="3612"/>
              <a:ext cx="231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bg2"/>
                  </a:solidFill>
                </a:rPr>
                <a:t> </a:t>
              </a:r>
              <a:r>
                <a:rPr lang="es-ES" altLang="en-US" sz="1800" b="0">
                  <a:solidFill>
                    <a:schemeClr val="bg2"/>
                  </a:solidFill>
                </a:rPr>
                <a:t>Combinar las soluciones de los subproblemas para obtener la solución del problema original</a:t>
              </a:r>
              <a:endParaRPr lang="es-AR" altLang="en-US" sz="1800" b="0">
                <a:solidFill>
                  <a:schemeClr val="bg2"/>
                </a:solidFill>
              </a:endParaRPr>
            </a:p>
          </p:txBody>
        </p:sp>
        <p:sp>
          <p:nvSpPr>
            <p:cNvPr id="10249" name="Line 15"/>
            <p:cNvSpPr>
              <a:spLocks noChangeShapeType="1"/>
            </p:cNvSpPr>
            <p:nvPr/>
          </p:nvSpPr>
          <p:spPr bwMode="auto">
            <a:xfrm flipV="1">
              <a:off x="1202" y="3249"/>
              <a:ext cx="408" cy="40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7" name="Rectángulo 1"/>
          <p:cNvSpPr>
            <a:spLocks noChangeArrowheads="1"/>
          </p:cNvSpPr>
          <p:nvPr/>
        </p:nvSpPr>
        <p:spPr bwMode="auto">
          <a:xfrm>
            <a:off x="6067425" y="504825"/>
            <a:ext cx="2054225" cy="12017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C00000"/>
                </a:solidFill>
                <a:latin typeface="Agency FB" panose="020B0503020202020204" pitchFamily="34" charset="0"/>
              </a:rPr>
              <a:t>Metodología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C00000"/>
                </a:solidFill>
                <a:latin typeface="Agency FB" panose="020B0503020202020204" pitchFamily="34" charset="0"/>
              </a:rPr>
              <a:t>Top-Down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4294967295"/>
          </p:nvPr>
        </p:nvSpPr>
        <p:spPr>
          <a:xfrm>
            <a:off x="550863" y="1690688"/>
            <a:ext cx="8135937" cy="2663825"/>
          </a:xfrm>
        </p:spPr>
        <p:txBody>
          <a:bodyPr/>
          <a:lstStyle/>
          <a:p>
            <a:pPr>
              <a:defRPr/>
            </a:pPr>
            <a:r>
              <a:rPr lang="es-ES_tradnl" sz="1800" dirty="0" smtClean="0"/>
              <a:t>Dado </a:t>
            </a:r>
            <a:r>
              <a:rPr lang="es-ES_tradnl" sz="1800" dirty="0"/>
              <a:t>un vector de números enteros que está desordenado, diseñe una función (mediante un algoritmo que siga el esquema de Divide y Vencerás) que devuelva el valor acumulado de los elementos del vector teniendo en cuenta que los números pares se suman y los números impares se restan. 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s-ES" altLang="en-US" sz="1800" dirty="0"/>
          </a:p>
        </p:txBody>
      </p:sp>
      <p:sp>
        <p:nvSpPr>
          <p:cNvPr id="1126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2159000" y="3500438"/>
          <a:ext cx="4824413" cy="5349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8578011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8800515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4252854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17506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9900315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0663966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62303078"/>
                    </a:ext>
                  </a:extLst>
                </a:gridCol>
              </a:tblGrid>
              <a:tr h="5349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44279"/>
                  </a:ext>
                </a:extLst>
              </a:tr>
            </a:tbl>
          </a:graphicData>
        </a:graphic>
      </p:graphicFrame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363538" y="4508500"/>
            <a:ext cx="8416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FUNCION  valorAcumulado(V, izq, der) : vector x ent.</a:t>
            </a:r>
            <a:r>
              <a:rPr lang="en-US" altLang="en-US" sz="1800" b="0"/>
              <a:t>≥ </a:t>
            </a:r>
            <a:r>
              <a:rPr lang="es-AR" altLang="en-US" sz="1800" b="0"/>
              <a:t>0 x ent.</a:t>
            </a:r>
            <a:r>
              <a:rPr lang="en-US" altLang="en-US" sz="1800" b="0"/>
              <a:t>≥ </a:t>
            </a:r>
            <a:r>
              <a:rPr lang="es-AR" altLang="en-US" sz="1800" b="0"/>
              <a:t>0 → ent.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0"/>
              <a:t>                          enteros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2052638" y="1884363"/>
          <a:ext cx="4824413" cy="5349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8578011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8800515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4252854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17506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9900315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0663966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62303078"/>
                    </a:ext>
                  </a:extLst>
                </a:gridCol>
              </a:tblGrid>
              <a:tr h="5349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44279"/>
                  </a:ext>
                </a:extLst>
              </a:tr>
            </a:tbl>
          </a:graphicData>
        </a:graphic>
      </p:graphicFrame>
      <p:sp>
        <p:nvSpPr>
          <p:cNvPr id="13333" name="Text Box 45"/>
          <p:cNvSpPr txBox="1">
            <a:spLocks noChangeArrowheads="1"/>
          </p:cNvSpPr>
          <p:nvPr/>
        </p:nvSpPr>
        <p:spPr bwMode="auto">
          <a:xfrm>
            <a:off x="601663" y="34036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CASOS TRIVIALES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989013" y="5018088"/>
            <a:ext cx="414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endParaRPr lang="es-AR" altLang="en-US" sz="2200" b="0"/>
          </a:p>
        </p:txBody>
      </p:sp>
      <p:graphicFrame>
        <p:nvGraphicFramePr>
          <p:cNvPr id="19" name="Group 5"/>
          <p:cNvGraphicFramePr>
            <a:graphicFrameLocks noGrp="1"/>
          </p:cNvGraphicFramePr>
          <p:nvPr/>
        </p:nvGraphicFramePr>
        <p:xfrm>
          <a:off x="1474788" y="4962525"/>
          <a:ext cx="720725" cy="51911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892211971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84986"/>
                  </a:ext>
                </a:extLst>
              </a:tr>
            </a:tbl>
          </a:graphicData>
        </a:graphic>
      </p:graphicFrame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3995738" y="4830763"/>
            <a:ext cx="2663825" cy="830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?, si </a:t>
            </a:r>
            <a:r>
              <a:rPr lang="es-AR" altLang="en-US" sz="2400" b="0"/>
              <a:t>a es par</a:t>
            </a:r>
            <a:endParaRPr lang="en-US" altLang="en-US" sz="2400" b="0"/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0"/>
              <a:t>?, si </a:t>
            </a:r>
            <a:r>
              <a:rPr lang="es-AR" altLang="en-US" sz="2400" b="0"/>
              <a:t>a</a:t>
            </a:r>
            <a:r>
              <a:rPr lang="en-US" altLang="en-US" sz="2400" b="0"/>
              <a:t> es impar</a:t>
            </a:r>
            <a:endParaRPr lang="es-AR" altLang="en-US" sz="2400" b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484438" y="53038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2513013" y="48720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Retorna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1069975" y="4037013"/>
            <a:ext cx="414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r>
              <a:rPr lang="es-AR" altLang="en-US" sz="1600" b="0"/>
              <a:t> vacío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2339975" y="450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268538" y="40735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Retorna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3849688" y="4149725"/>
            <a:ext cx="577850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/>
              <a:t>0</a:t>
            </a:r>
            <a:endParaRPr lang="es-AR" altLang="en-US" sz="2400" b="0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539750" y="5948363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 NO TRIVIAL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563938" y="5995988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 dirty="0"/>
              <a:t>-  cantidad de elementos ≥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3" grpId="0"/>
      <p:bldP spid="38" grpId="0"/>
      <p:bldP spid="40" grpId="0"/>
      <p:bldP spid="41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s-ES_tradnl" altLang="en-US" smtClean="0"/>
              <a:t>Divide &amp; Conquer</a:t>
            </a:r>
            <a:endParaRPr lang="es-ES" altLang="en-US" smtClean="0"/>
          </a:p>
        </p:txBody>
      </p:sp>
      <p:sp>
        <p:nvSpPr>
          <p:cNvPr id="15363" name="Text Box 45"/>
          <p:cNvSpPr txBox="1">
            <a:spLocks noChangeArrowheads="1"/>
          </p:cNvSpPr>
          <p:nvPr/>
        </p:nvSpPr>
        <p:spPr bwMode="auto">
          <a:xfrm>
            <a:off x="539750" y="2051050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CASO NO TRIVIAL</a:t>
            </a:r>
          </a:p>
        </p:txBody>
      </p:sp>
      <p:sp>
        <p:nvSpPr>
          <p:cNvPr id="106500" name="Text Box 45"/>
          <p:cNvSpPr txBox="1">
            <a:spLocks noChangeArrowheads="1"/>
          </p:cNvSpPr>
          <p:nvPr/>
        </p:nvSpPr>
        <p:spPr bwMode="auto">
          <a:xfrm>
            <a:off x="3708400" y="2530475"/>
            <a:ext cx="8286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m</a:t>
            </a:r>
          </a:p>
        </p:txBody>
      </p:sp>
      <p:sp>
        <p:nvSpPr>
          <p:cNvPr id="15365" name="Text Box 45"/>
          <p:cNvSpPr txBox="1">
            <a:spLocks noChangeArrowheads="1"/>
          </p:cNvSpPr>
          <p:nvPr/>
        </p:nvSpPr>
        <p:spPr bwMode="auto">
          <a:xfrm>
            <a:off x="1116013" y="3101975"/>
            <a:ext cx="4032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V</a:t>
            </a:r>
            <a:r>
              <a:rPr lang="es-AR" altLang="en-US" sz="2200" b="0"/>
              <a:t> </a:t>
            </a: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1619250" y="3044825"/>
          <a:ext cx="4824413" cy="51911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1648146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5292475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6409817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601999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7315169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673153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241140641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82231"/>
                  </a:ext>
                </a:extLst>
              </a:tr>
            </a:tbl>
          </a:graphicData>
        </a:graphic>
      </p:graphicFrame>
      <p:sp>
        <p:nvSpPr>
          <p:cNvPr id="106520" name="Text Box 45"/>
          <p:cNvSpPr txBox="1">
            <a:spLocks noChangeArrowheads="1"/>
          </p:cNvSpPr>
          <p:nvPr/>
        </p:nvSpPr>
        <p:spPr bwMode="auto">
          <a:xfrm>
            <a:off x="6011863" y="620713"/>
            <a:ext cx="2809875" cy="1938337"/>
          </a:xfrm>
          <a:prstGeom prst="rect">
            <a:avLst/>
          </a:prstGeom>
          <a:solidFill>
            <a:srgbClr val="99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b="0"/>
              <a:t>Nos basamos en el algoritmo de Merge Sort para plantear la solución</a:t>
            </a:r>
          </a:p>
        </p:txBody>
      </p:sp>
      <p:sp>
        <p:nvSpPr>
          <p:cNvPr id="106521" name="Oval 25"/>
          <p:cNvSpPr>
            <a:spLocks noChangeArrowheads="1"/>
          </p:cNvSpPr>
          <p:nvPr/>
        </p:nvSpPr>
        <p:spPr bwMode="auto">
          <a:xfrm>
            <a:off x="3851275" y="3071813"/>
            <a:ext cx="576263" cy="504825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22" name="Text Box 45"/>
          <p:cNvSpPr txBox="1">
            <a:spLocks noChangeArrowheads="1"/>
          </p:cNvSpPr>
          <p:nvPr/>
        </p:nvSpPr>
        <p:spPr bwMode="auto">
          <a:xfrm>
            <a:off x="2951163" y="2530475"/>
            <a:ext cx="1079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m-1</a:t>
            </a:r>
          </a:p>
        </p:txBody>
      </p:sp>
      <p:sp>
        <p:nvSpPr>
          <p:cNvPr id="106523" name="Text Box 45"/>
          <p:cNvSpPr txBox="1">
            <a:spLocks noChangeArrowheads="1"/>
          </p:cNvSpPr>
          <p:nvPr/>
        </p:nvSpPr>
        <p:spPr bwMode="auto">
          <a:xfrm>
            <a:off x="4211638" y="2543175"/>
            <a:ext cx="11509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0"/>
              <a:t>   m+1</a:t>
            </a:r>
          </a:p>
        </p:txBody>
      </p:sp>
      <p:grpSp>
        <p:nvGrpSpPr>
          <p:cNvPr id="106527" name="Group 31"/>
          <p:cNvGrpSpPr>
            <a:grpSpLocks/>
          </p:cNvGrpSpPr>
          <p:nvPr/>
        </p:nvGrpSpPr>
        <p:grpSpPr bwMode="auto">
          <a:xfrm>
            <a:off x="3146425" y="3709988"/>
            <a:ext cx="3138488" cy="1122362"/>
            <a:chOff x="2127" y="2334"/>
            <a:chExt cx="1860" cy="528"/>
          </a:xfrm>
        </p:grpSpPr>
        <p:sp>
          <p:nvSpPr>
            <p:cNvPr id="15395" name="Text Box 45"/>
            <p:cNvSpPr txBox="1">
              <a:spLocks noChangeArrowheads="1"/>
            </p:cNvSpPr>
            <p:nvPr/>
          </p:nvSpPr>
          <p:spPr bwMode="auto">
            <a:xfrm>
              <a:off x="2127" y="2558"/>
              <a:ext cx="186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V[m]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/>
                <a:t>es impar</a:t>
              </a:r>
              <a:endParaRPr lang="es-AR" altLang="en-US" sz="1800" b="0"/>
            </a:p>
          </p:txBody>
        </p:sp>
        <p:sp>
          <p:nvSpPr>
            <p:cNvPr id="15396" name="Line 33"/>
            <p:cNvSpPr>
              <a:spLocks noChangeShapeType="1"/>
            </p:cNvSpPr>
            <p:nvPr/>
          </p:nvSpPr>
          <p:spPr bwMode="auto">
            <a:xfrm>
              <a:off x="2712" y="2334"/>
              <a:ext cx="238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30" name="Group 34"/>
          <p:cNvGrpSpPr>
            <a:grpSpLocks/>
          </p:cNvGrpSpPr>
          <p:nvPr/>
        </p:nvGrpSpPr>
        <p:grpSpPr bwMode="auto">
          <a:xfrm>
            <a:off x="1763713" y="3716338"/>
            <a:ext cx="3744912" cy="1114425"/>
            <a:chOff x="1089" y="1946"/>
            <a:chExt cx="2359" cy="702"/>
          </a:xfrm>
        </p:grpSpPr>
        <p:sp>
          <p:nvSpPr>
            <p:cNvPr id="15393" name="Text Box 45"/>
            <p:cNvSpPr txBox="1">
              <a:spLocks noChangeArrowheads="1"/>
            </p:cNvSpPr>
            <p:nvPr/>
          </p:nvSpPr>
          <p:spPr bwMode="auto">
            <a:xfrm>
              <a:off x="1089" y="2241"/>
              <a:ext cx="235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V[m]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 b="0"/>
                <a:t>es par</a:t>
              </a:r>
              <a:endParaRPr lang="es-AR" altLang="en-US" sz="1800" b="0"/>
            </a:p>
          </p:txBody>
        </p:sp>
        <p:sp>
          <p:nvSpPr>
            <p:cNvPr id="15394" name="Line 36"/>
            <p:cNvSpPr>
              <a:spLocks noChangeShapeType="1"/>
            </p:cNvSpPr>
            <p:nvPr/>
          </p:nvSpPr>
          <p:spPr bwMode="auto">
            <a:xfrm flipH="1">
              <a:off x="2269" y="1946"/>
              <a:ext cx="2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0" name="Text Box 45"/>
          <p:cNvSpPr txBox="1">
            <a:spLocks noChangeArrowheads="1"/>
          </p:cNvSpPr>
          <p:nvPr/>
        </p:nvSpPr>
        <p:spPr bwMode="auto">
          <a:xfrm>
            <a:off x="1512888" y="2565400"/>
            <a:ext cx="5075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  </a:t>
            </a:r>
            <a:r>
              <a:rPr lang="es-AR" altLang="en-US" sz="2200" b="0"/>
              <a:t>1  …                                         …   n  </a:t>
            </a:r>
          </a:p>
        </p:txBody>
      </p:sp>
      <p:sp>
        <p:nvSpPr>
          <p:cNvPr id="2" name="Abrir llave 1"/>
          <p:cNvSpPr/>
          <p:nvPr/>
        </p:nvSpPr>
        <p:spPr>
          <a:xfrm rot="16200000">
            <a:off x="2552700" y="2738438"/>
            <a:ext cx="360363" cy="2236787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brir llave 18"/>
          <p:cNvSpPr/>
          <p:nvPr/>
        </p:nvSpPr>
        <p:spPr>
          <a:xfrm rot="16200000">
            <a:off x="5293519" y="2743994"/>
            <a:ext cx="361950" cy="223678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20" grpId="0" animBg="1"/>
      <p:bldP spid="106522" grpId="0"/>
      <p:bldP spid="106523" grpId="0"/>
      <p:bldP spid="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81300"/>
            <a:ext cx="8229600" cy="1371600"/>
          </a:xfrm>
        </p:spPr>
        <p:txBody>
          <a:bodyPr/>
          <a:lstStyle/>
          <a:p>
            <a:pPr algn="ctr"/>
            <a:r>
              <a:rPr lang="es-ES_tradnl" altLang="en-US" dirty="0" smtClean="0"/>
              <a:t>GREEDY</a:t>
            </a:r>
            <a:endParaRPr lang="es-A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2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en-US" smtClean="0"/>
              <a:t>ALGORITMOS GREEDY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idx="1"/>
          </p:nvPr>
        </p:nvGraphicFramePr>
        <p:xfrm>
          <a:off x="2578100" y="2562225"/>
          <a:ext cx="524986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Bitmap Image" r:id="rId3" imgW="6533333" imgH="3924848" progId="Paint.Picture">
                  <p:embed/>
                </p:oleObj>
              </mc:Choice>
              <mc:Fallback>
                <p:oleObj name="Bitmap Image" r:id="rId3" imgW="6533333" imgH="39248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562225"/>
                        <a:ext cx="524986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411413" y="1412875"/>
            <a:ext cx="2990850" cy="1152525"/>
            <a:chOff x="1623" y="754"/>
            <a:chExt cx="2041" cy="726"/>
          </a:xfrm>
        </p:grpSpPr>
        <p:sp>
          <p:nvSpPr>
            <p:cNvPr id="16402" name="Text Box 5"/>
            <p:cNvSpPr txBox="1">
              <a:spLocks noChangeArrowheads="1"/>
            </p:cNvSpPr>
            <p:nvPr/>
          </p:nvSpPr>
          <p:spPr bwMode="auto">
            <a:xfrm>
              <a:off x="1623" y="754"/>
              <a:ext cx="204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FF0000"/>
                  </a:solidFill>
                </a:rPr>
                <a:t>Conjunto de candidatos que sirven para construir la solución del problema</a:t>
              </a:r>
            </a:p>
          </p:txBody>
        </p:sp>
        <p:sp>
          <p:nvSpPr>
            <p:cNvPr id="16403" name="Line 6"/>
            <p:cNvSpPr>
              <a:spLocks noChangeShapeType="1"/>
            </p:cNvSpPr>
            <p:nvPr/>
          </p:nvSpPr>
          <p:spPr bwMode="auto">
            <a:xfrm>
              <a:off x="2893" y="1298"/>
              <a:ext cx="182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8" name="Group 20"/>
          <p:cNvGrpSpPr>
            <a:grpSpLocks/>
          </p:cNvGrpSpPr>
          <p:nvPr/>
        </p:nvGrpSpPr>
        <p:grpSpPr bwMode="auto">
          <a:xfrm>
            <a:off x="0" y="2205038"/>
            <a:ext cx="2843213" cy="1190625"/>
            <a:chOff x="0" y="1389"/>
            <a:chExt cx="1791" cy="750"/>
          </a:xfrm>
        </p:grpSpPr>
        <p:sp>
          <p:nvSpPr>
            <p:cNvPr id="16400" name="Text Box 8"/>
            <p:cNvSpPr txBox="1">
              <a:spLocks noChangeArrowheads="1"/>
            </p:cNvSpPr>
            <p:nvPr/>
          </p:nvSpPr>
          <p:spPr bwMode="auto">
            <a:xfrm>
              <a:off x="0" y="1389"/>
              <a:ext cx="158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chemeClr val="accent2"/>
                  </a:solidFill>
                </a:rPr>
                <a:t>Conjunto de candidatos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chemeClr val="accent2"/>
                  </a:solidFill>
                </a:rPr>
                <a:t>ya usados para armar la solución</a:t>
              </a:r>
            </a:p>
          </p:txBody>
        </p:sp>
        <p:sp>
          <p:nvSpPr>
            <p:cNvPr id="16401" name="Line 9"/>
            <p:cNvSpPr>
              <a:spLocks noChangeShapeType="1"/>
            </p:cNvSpPr>
            <p:nvPr/>
          </p:nvSpPr>
          <p:spPr bwMode="auto">
            <a:xfrm flipH="1" flipV="1">
              <a:off x="1338" y="1752"/>
              <a:ext cx="453" cy="1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5170488" y="3328988"/>
            <a:ext cx="3973512" cy="2286000"/>
            <a:chOff x="3528" y="2097"/>
            <a:chExt cx="2712" cy="1440"/>
          </a:xfrm>
        </p:grpSpPr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4552" y="2614"/>
              <a:ext cx="168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990099"/>
                  </a:solidFill>
                </a:rPr>
                <a:t>Función que chequea si un conjunto es solución del problema, ignorando en principio si esta solución es óptima o no</a:t>
              </a:r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 flipV="1">
              <a:off x="3528" y="2097"/>
              <a:ext cx="1588" cy="45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136525" y="4365625"/>
            <a:ext cx="3787775" cy="2016125"/>
            <a:chOff x="-55" y="2750"/>
            <a:chExt cx="2585" cy="1270"/>
          </a:xfrm>
        </p:grpSpPr>
        <p:sp>
          <p:nvSpPr>
            <p:cNvPr id="16396" name="Text Box 14"/>
            <p:cNvSpPr txBox="1">
              <a:spLocks noChangeArrowheads="1"/>
            </p:cNvSpPr>
            <p:nvPr/>
          </p:nvSpPr>
          <p:spPr bwMode="auto">
            <a:xfrm>
              <a:off x="-55" y="3097"/>
              <a:ext cx="1633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CC6600"/>
                  </a:solidFill>
                </a:rPr>
                <a:t>Función que chequea si un conjunto de candidatos es factible como solución del problema</a:t>
              </a:r>
            </a:p>
          </p:txBody>
        </p:sp>
        <p:sp>
          <p:nvSpPr>
            <p:cNvPr id="16397" name="Line 15"/>
            <p:cNvSpPr>
              <a:spLocks noChangeShapeType="1"/>
            </p:cNvSpPr>
            <p:nvPr/>
          </p:nvSpPr>
          <p:spPr bwMode="auto">
            <a:xfrm flipV="1">
              <a:off x="943" y="2750"/>
              <a:ext cx="1587" cy="36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0" y="3573463"/>
            <a:ext cx="3840163" cy="1190625"/>
            <a:chOff x="0" y="2205"/>
            <a:chExt cx="2621" cy="750"/>
          </a:xfrm>
        </p:grpSpPr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0" y="2205"/>
              <a:ext cx="204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>
                  <a:solidFill>
                    <a:srgbClr val="008000"/>
                  </a:solidFill>
                </a:rPr>
                <a:t>Función que indica cual es el candidato más prometedor que no se eligió todavía</a:t>
              </a:r>
            </a:p>
          </p:txBody>
        </p:sp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 flipV="1">
              <a:off x="1986" y="2296"/>
              <a:ext cx="635" cy="1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987675" y="5734050"/>
            <a:ext cx="4181475" cy="925513"/>
          </a:xfrm>
          <a:prstGeom prst="rect">
            <a:avLst/>
          </a:prstGeom>
          <a:noFill/>
          <a:ln w="9525">
            <a:solidFill>
              <a:srgbClr val="4D4D4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4D4D4D"/>
                </a:solidFill>
              </a:rPr>
              <a:t>Objetivo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4D4D4D"/>
                </a:solidFill>
              </a:rPr>
              <a:t>Función que es lo que se trata de optimizar (maximizar ó minimizar)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7" grpId="0" animBg="1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10904</TotalTime>
  <Words>338</Words>
  <Application>Microsoft Office PowerPoint</Application>
  <PresentationFormat>Presentación en pantalla (4:3)</PresentationFormat>
  <Paragraphs>80</Paragraphs>
  <Slides>10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Wingdings</vt:lpstr>
      <vt:lpstr>Arial Black</vt:lpstr>
      <vt:lpstr>Times New Roman</vt:lpstr>
      <vt:lpstr>Agency FB</vt:lpstr>
      <vt:lpstr>Píxel</vt:lpstr>
      <vt:lpstr>Paintbrush Picture</vt:lpstr>
      <vt:lpstr>ALGORITMOS Y ESTRUCTURAS DE DATOS  Programador Universitario ALGORITMOS Y ESTRUCTURAS DE DATOS I Licenciatura en Informática – Ingeniería en Informática </vt:lpstr>
      <vt:lpstr>TPN°3: Técnicas de Diseño  de Algoritmos (continuación)</vt:lpstr>
      <vt:lpstr>DIVIDE &amp; CONQUER</vt:lpstr>
      <vt:lpstr>Divide &amp; Conquer</vt:lpstr>
      <vt:lpstr>Divide &amp; Conquer</vt:lpstr>
      <vt:lpstr>Divide &amp; Conquer</vt:lpstr>
      <vt:lpstr>Divide &amp; Conquer</vt:lpstr>
      <vt:lpstr>GREEDY</vt:lpstr>
      <vt:lpstr>ALGORITMOS GREEDY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</dc:creator>
  <cp:lastModifiedBy>USUARIO</cp:lastModifiedBy>
  <cp:revision>383</cp:revision>
  <dcterms:created xsi:type="dcterms:W3CDTF">2012-03-17T20:03:27Z</dcterms:created>
  <dcterms:modified xsi:type="dcterms:W3CDTF">2023-04-05T14:39:00Z</dcterms:modified>
</cp:coreProperties>
</file>