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Rajdhani" charset="0"/>
      <p:regular r:id="rId28"/>
      <p:bold r:id="rId29"/>
    </p:embeddedFont>
    <p:embeddedFont>
      <p:font typeface="Rubik" charset="-79"/>
      <p:regular r:id="rId30"/>
      <p:bold r:id="rId31"/>
      <p:italic r:id="rId32"/>
      <p:boldItalic r:id="rId33"/>
    </p:embeddedFont>
    <p:embeddedFont>
      <p:font typeface="Open Sans" pitchFamily="34" charset="0"/>
      <p:regular r:id="rId34"/>
    </p:embeddedFont>
    <p:embeddedFont>
      <p:font typeface="Open Sans ExtraBold" charset="0"/>
      <p:bold r:id="rId35"/>
      <p:boldItalic r:id="rId36"/>
    </p:embeddedFont>
    <p:embeddedFont>
      <p:font typeface="Calibri" pitchFamily="34" charset="0"/>
      <p:regular r:id="rId37"/>
      <p:bold r:id="rId38"/>
      <p:italic r:id="rId39"/>
      <p:boldItalic r:id="rId40"/>
    </p:embeddedFont>
    <p:embeddedFont>
      <p:font typeface="Rubik Light" charset="-79"/>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c7f4902ec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c7f4902ec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c7f4902ec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c7f4902ec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c7f4902ec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c7f4902ec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c7f4902ec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c7f4902ec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298a6c06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f298a6c06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298a6c06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298a6c06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c7f4902ec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c7f4902ec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c7f4902ec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c7f4902ec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c7f4902ec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c7f4902ec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ec7f4902ec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ec7f4902ec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9112029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9112029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f298a6c066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f298a6c066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c7f4902ec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c7f4902ec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c7f4902ec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ec7f4902ec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ec7f4902ec_0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ec7f4902ec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c7f4902e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c7f4902e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c7f4902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c7f4902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c7f4902ec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c7f4902e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c7f4902ec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c7f4902ec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c7f4902ec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c7f4902ec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c7f4902ec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c7f4902e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c7f4902ec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c7f4902e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6"/>
        <p:cNvGrpSpPr/>
        <p:nvPr/>
      </p:nvGrpSpPr>
      <p:grpSpPr>
        <a:xfrm>
          <a:off x="0" y="0"/>
          <a:ext cx="0" cy="0"/>
          <a:chOff x="0" y="0"/>
          <a:chExt cx="0" cy="0"/>
        </a:xfrm>
      </p:grpSpPr>
      <p:sp>
        <p:nvSpPr>
          <p:cNvPr id="7" name="Google Shape;7;p2"/>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1pPr>
            <a:lvl2pPr marR="0" lvl="1"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2pPr>
            <a:lvl3pPr marR="0" lvl="2"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3pPr>
            <a:lvl4pPr marR="0" lvl="3"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4pPr>
            <a:lvl5pPr marR="0" lvl="4"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5pPr>
            <a:lvl6pPr marR="0" lvl="5"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6pPr>
            <a:lvl7pPr marR="0" lvl="6"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7pPr>
            <a:lvl8pPr marR="0" lvl="7"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8pPr>
            <a:lvl9pPr marR="0" lvl="8"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9pPr>
          </a:lstStyle>
          <a:p>
            <a:endParaRPr/>
          </a:p>
        </p:txBody>
      </p:sp>
      <p:pic>
        <p:nvPicPr>
          <p:cNvPr id="8" name="Google Shape;8;p2"/>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37" name="Google Shape;37;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39"/>
        <p:cNvGrpSpPr/>
        <p:nvPr/>
      </p:nvGrpSpPr>
      <p:grpSpPr>
        <a:xfrm>
          <a:off x="0" y="0"/>
          <a:ext cx="0" cy="0"/>
          <a:chOff x="0" y="0"/>
          <a:chExt cx="0" cy="0"/>
        </a:xfrm>
      </p:grpSpPr>
      <p:sp>
        <p:nvSpPr>
          <p:cNvPr id="40" name="Google Shape;40;p14"/>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14"/>
          <p:cNvPicPr preferRelativeResize="0"/>
          <p:nvPr/>
        </p:nvPicPr>
        <p:blipFill rotWithShape="1">
          <a:blip r:embed="rId2">
            <a:alphaModFix/>
          </a:blip>
          <a:srcRect/>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p:cSld name="TITLE_1">
    <p:spTree>
      <p:nvGrpSpPr>
        <p:cNvPr id="1" name="Shape 42"/>
        <p:cNvGrpSpPr/>
        <p:nvPr/>
      </p:nvGrpSpPr>
      <p:grpSpPr>
        <a:xfrm>
          <a:off x="0" y="0"/>
          <a:ext cx="0" cy="0"/>
          <a:chOff x="0" y="0"/>
          <a:chExt cx="0" cy="0"/>
        </a:xfrm>
      </p:grpSpPr>
      <p:sp>
        <p:nvSpPr>
          <p:cNvPr id="43" name="Google Shape;43;p15"/>
          <p:cNvSpPr txBox="1">
            <a:spLocks noGrp="1"/>
          </p:cNvSpPr>
          <p:nvPr>
            <p:ph type="title"/>
          </p:nvPr>
        </p:nvSpPr>
        <p:spPr>
          <a:xfrm>
            <a:off x="621575" y="597425"/>
            <a:ext cx="77793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EC183F"/>
              </a:buClr>
              <a:buSzPts val="2500"/>
              <a:buFont typeface="Rubik"/>
              <a:buChar char="●"/>
              <a:defRPr sz="2500" b="1">
                <a:solidFill>
                  <a:srgbClr val="EC183F"/>
                </a:solidFill>
                <a:latin typeface="Rubik"/>
                <a:ea typeface="Rubik"/>
                <a:cs typeface="Rubik"/>
                <a:sym typeface="Rubik"/>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4" name="Google Shape;44;p15"/>
          <p:cNvSpPr txBox="1">
            <a:spLocks noGrp="1"/>
          </p:cNvSpPr>
          <p:nvPr>
            <p:ph type="subTitle" idx="1"/>
          </p:nvPr>
        </p:nvSpPr>
        <p:spPr>
          <a:xfrm>
            <a:off x="621575" y="1007850"/>
            <a:ext cx="7779300" cy="783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ubik"/>
              <a:buNone/>
              <a:defRPr sz="2000" b="1">
                <a:solidFill>
                  <a:schemeClr val="dk1"/>
                </a:solidFill>
                <a:latin typeface="Rubik"/>
                <a:ea typeface="Rubik"/>
                <a:cs typeface="Rubik"/>
                <a:sym typeface="Rubi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5" name="Google Shape;45;p15"/>
          <p:cNvSpPr txBox="1">
            <a:spLocks noGrp="1"/>
          </p:cNvSpPr>
          <p:nvPr>
            <p:ph type="body" idx="2"/>
          </p:nvPr>
        </p:nvSpPr>
        <p:spPr>
          <a:xfrm>
            <a:off x="621575" y="1714500"/>
            <a:ext cx="7779300" cy="23307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SzPts val="1600"/>
              <a:buFont typeface="Rubik Light"/>
              <a:buChar char="●"/>
              <a:defRPr sz="1600">
                <a:latin typeface="Rubik Light"/>
                <a:ea typeface="Rubik Light"/>
                <a:cs typeface="Rubik Light"/>
                <a:sym typeface="Rubik Light"/>
              </a:defRPr>
            </a:lvl1pPr>
            <a:lvl2pPr marL="914400" lvl="1" indent="-317500" rtl="0">
              <a:lnSpc>
                <a:spcPct val="115000"/>
              </a:lnSpc>
              <a:spcBef>
                <a:spcPts val="1000"/>
              </a:spcBef>
              <a:spcAft>
                <a:spcPts val="0"/>
              </a:spcAft>
              <a:buSzPts val="1400"/>
              <a:buFont typeface="Rubik Light"/>
              <a:buChar char="○"/>
              <a:defRPr>
                <a:latin typeface="Rubik Light"/>
                <a:ea typeface="Rubik Light"/>
                <a:cs typeface="Rubik Light"/>
                <a:sym typeface="Rubik Light"/>
              </a:defRPr>
            </a:lvl2pPr>
            <a:lvl3pPr marL="1371600" lvl="2"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3pPr>
            <a:lvl4pPr marL="1828800" lvl="3"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4pPr>
            <a:lvl5pPr marL="2286000" lvl="4"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5pPr>
            <a:lvl6pPr marL="2743200" lvl="5"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6pPr>
            <a:lvl7pPr marL="3200400" lvl="6"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7pPr>
            <a:lvl8pPr marL="3657600" lvl="7"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8pPr>
            <a:lvl9pPr marL="4114800" lvl="8"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54">
          <p15:clr>
            <a:srgbClr val="FA7B17"/>
          </p15:clr>
        </p15:guide>
        <p15:guide id="2" pos="5315">
          <p15:clr>
            <a:srgbClr val="FA7B17"/>
          </p15:clr>
        </p15:guide>
        <p15:guide id="3" orient="horz" pos="418">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sp>
        <p:nvSpPr>
          <p:cNvPr id="52" name="Google Shape;5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54"/>
        <p:cNvGrpSpPr/>
        <p:nvPr/>
      </p:nvGrpSpPr>
      <p:grpSpPr>
        <a:xfrm>
          <a:off x="0" y="0"/>
          <a:ext cx="0" cy="0"/>
          <a:chOff x="0" y="0"/>
          <a:chExt cx="0" cy="0"/>
        </a:xfrm>
      </p:grpSpPr>
      <p:sp>
        <p:nvSpPr>
          <p:cNvPr id="55" name="Google Shape;55;p18"/>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 name="Google Shape;56;p18"/>
          <p:cNvPicPr preferRelativeResize="0"/>
          <p:nvPr/>
        </p:nvPicPr>
        <p:blipFill rotWithShape="1">
          <a:blip r:embed="rId2">
            <a:alphaModFix/>
          </a:blip>
          <a:srcRect/>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 name="Google Shape;61;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62" name="Google Shape;62;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70" name="Google Shape;70;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71" name="Google Shape;71;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76" name="Google Shape;76;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1pPr>
            <a:lvl2pPr marR="0" lvl="1"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2pPr>
            <a:lvl3pPr marR="0" lvl="2"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3pPr>
            <a:lvl4pPr marR="0" lvl="3"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4pPr>
            <a:lvl5pPr marR="0" lvl="4"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5pPr>
            <a:lvl6pPr marR="0" lvl="5"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6pPr>
            <a:lvl7pPr marR="0" lvl="6"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7pPr>
            <a:lvl8pPr marR="0" lvl="7"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8pPr>
            <a:lvl9pPr marR="0" lvl="8"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9pPr>
          </a:lstStyle>
          <a:p>
            <a:endParaRPr/>
          </a:p>
        </p:txBody>
      </p:sp>
      <p:pic>
        <p:nvPicPr>
          <p:cNvPr id="80" name="Google Shape;80;p27"/>
          <p:cNvPicPr preferRelativeResize="0"/>
          <p:nvPr/>
        </p:nvPicPr>
        <p:blipFill rotWithShape="1">
          <a:blip r:embed="rId3">
            <a:alphaModFix/>
          </a:blip>
          <a:srcRect/>
          <a:stretch/>
        </p:blipFill>
        <p:spPr>
          <a:xfrm>
            <a:off x="5965149" y="3700742"/>
            <a:ext cx="2416852" cy="10097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1"/>
        <p:cNvGrpSpPr/>
        <p:nvPr/>
      </p:nvGrpSpPr>
      <p:grpSpPr>
        <a:xfrm>
          <a:off x="0" y="0"/>
          <a:ext cx="0" cy="0"/>
          <a:chOff x="0" y="0"/>
          <a:chExt cx="0" cy="0"/>
        </a:xfrm>
      </p:grpSpPr>
      <p:sp>
        <p:nvSpPr>
          <p:cNvPr id="82" name="Google Shape;82;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83" name="Google Shape;83;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4" name="Google Shape;8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6" name="Google Shape;1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 name="Google Shape;19;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0" name="Google Shape;20;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10"/>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31" name="Google Shape;31;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32" name="Google Shape;32;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cxnSp>
        <p:nvCxnSpPr>
          <p:cNvPr id="47" name="Google Shape;47;p16"/>
          <p:cNvCxnSpPr/>
          <p:nvPr/>
        </p:nvCxnSpPr>
        <p:spPr>
          <a:xfrm rot="10800000" flipH="1">
            <a:off x="-15600" y="4860825"/>
            <a:ext cx="9175200" cy="5400"/>
          </a:xfrm>
          <a:prstGeom prst="straightConnector1">
            <a:avLst/>
          </a:prstGeom>
          <a:noFill/>
          <a:ln w="9525" cap="flat" cmpd="sng">
            <a:solidFill>
              <a:srgbClr val="FCD8D6"/>
            </a:solidFill>
            <a:prstDash val="dot"/>
            <a:round/>
            <a:headEnd type="none" w="sm" len="sm"/>
            <a:tailEnd type="none" w="sm" len="sm"/>
          </a:ln>
        </p:spPr>
      </p:cxnSp>
      <p:sp>
        <p:nvSpPr>
          <p:cNvPr id="48" name="Google Shape;48;p16"/>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6"/>
          <p:cNvSpPr txBox="1"/>
          <p:nvPr/>
        </p:nvSpPr>
        <p:spPr>
          <a:xfrm>
            <a:off x="57607" y="4953600"/>
            <a:ext cx="2187900" cy="184800"/>
          </a:xfrm>
          <a:prstGeom prst="rect">
            <a:avLst/>
          </a:prstGeom>
          <a:noFill/>
          <a:ln>
            <a:noFill/>
          </a:ln>
        </p:spPr>
        <p:txBody>
          <a:bodyPr spcFirstLastPara="1" wrap="square" lIns="45725" tIns="22850" rIns="45725" bIns="22850" anchor="ctr" anchorCtr="0">
            <a:spAutoFit/>
          </a:bodyPr>
          <a:lstStyle/>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rgbClr val="FFFFFF"/>
              </a:solidFill>
              <a:latin typeface="Open Sans"/>
              <a:ea typeface="Open Sans"/>
              <a:cs typeface="Open Sans"/>
              <a:sym typeface="Open Sans"/>
            </a:endParaRPr>
          </a:p>
        </p:txBody>
      </p:sp>
      <p:pic>
        <p:nvPicPr>
          <p:cNvPr id="50" name="Google Shape;50;p16"/>
          <p:cNvPicPr preferRelativeResize="0"/>
          <p:nvPr/>
        </p:nvPicPr>
        <p:blipFill rotWithShape="1">
          <a:blip r:embed="rId14">
            <a:alphaModFix/>
          </a:blip>
          <a:src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cual-es-mi-ip.net" TargetMode="External"/><Relationship Id="rId2" Type="http://schemas.openxmlformats.org/officeDocument/2006/relationships/notesSlide" Target="../notesSlides/notesSlide12.xml"/><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6_kh4RsBjbI&amp;ab_channel=ZiggoSport" TargetMode="External"/><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speedtest.net/es" TargetMode="External"/><Relationship Id="rId2" Type="http://schemas.openxmlformats.org/officeDocument/2006/relationships/notesSlide" Target="../notesSlides/notesSlide18.xml"/><Relationship Id="rId1" Type="http://schemas.openxmlformats.org/officeDocument/2006/relationships/slideLayout" Target="../slideLayouts/slideLayout26.xml"/><Relationship Id="rId5" Type="http://schemas.openxmlformats.org/officeDocument/2006/relationships/image" Target="../media/image1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slide" Target="slide22.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6.xml"/><Relationship Id="rId5" Type="http://schemas.openxmlformats.org/officeDocument/2006/relationships/image" Target="../media/image20.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6.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ra.com/es/download" TargetMode="External"/><Relationship Id="rId2" Type="http://schemas.openxmlformats.org/officeDocument/2006/relationships/notesSlide" Target="../notesSlides/notesSlide5.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torproject.org/download/" TargetMode="External"/><Relationship Id="rId2" Type="http://schemas.openxmlformats.org/officeDocument/2006/relationships/notesSlide" Target="../notesSlides/notesSlide6.xml"/><Relationship Id="rId1" Type="http://schemas.openxmlformats.org/officeDocument/2006/relationships/slideLayout" Target="../slideLayouts/slideLayout26.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9"/>
          <p:cNvSpPr txBox="1"/>
          <p:nvPr/>
        </p:nvSpPr>
        <p:spPr>
          <a:xfrm>
            <a:off x="3968525" y="1536225"/>
            <a:ext cx="4701600" cy="8928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4600"/>
              <a:buFont typeface="Arial"/>
              <a:buNone/>
            </a:pPr>
            <a:r>
              <a:rPr lang="es" sz="4600" b="1">
                <a:solidFill>
                  <a:srgbClr val="FFFFFF"/>
                </a:solidFill>
                <a:latin typeface="Rajdhani"/>
                <a:ea typeface="Rajdhani"/>
                <a:cs typeface="Rajdhani"/>
                <a:sym typeface="Rajdhani"/>
              </a:rPr>
              <a:t>Actividad clase 20</a:t>
            </a:r>
            <a:endParaRPr sz="4600" b="1" i="0" u="none" strike="noStrike" cap="non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8"/>
          <p:cNvSpPr txBox="1"/>
          <p:nvPr/>
        </p:nvSpPr>
        <p:spPr>
          <a:xfrm>
            <a:off x="817600" y="1438050"/>
            <a:ext cx="7657200" cy="226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Para utilizar el servicio de </a:t>
            </a:r>
            <a:r>
              <a:rPr lang="es" sz="1700" b="1">
                <a:solidFill>
                  <a:srgbClr val="434343"/>
                </a:solidFill>
                <a:latin typeface="Open Sans"/>
                <a:ea typeface="Open Sans"/>
                <a:cs typeface="Open Sans"/>
                <a:sym typeface="Open Sans"/>
              </a:rPr>
              <a:t>Tor</a:t>
            </a:r>
            <a:r>
              <a:rPr lang="es" sz="1700">
                <a:solidFill>
                  <a:srgbClr val="434343"/>
                </a:solidFill>
                <a:latin typeface="Open Sans"/>
                <a:ea typeface="Open Sans"/>
                <a:cs typeface="Open Sans"/>
                <a:sym typeface="Open Sans"/>
              </a:rPr>
              <a:t>, debemos iniciar el programa y cuando nos salga el siguiente cartel, hacer clic en </a:t>
            </a:r>
            <a:r>
              <a:rPr lang="es" sz="1700" b="1">
                <a:solidFill>
                  <a:srgbClr val="434343"/>
                </a:solidFill>
                <a:latin typeface="Open Sans"/>
                <a:ea typeface="Open Sans"/>
                <a:cs typeface="Open Sans"/>
                <a:sym typeface="Open Sans"/>
              </a:rPr>
              <a:t>connect</a:t>
            </a:r>
            <a:r>
              <a:rPr lang="es" sz="1700">
                <a:solidFill>
                  <a:srgbClr val="434343"/>
                </a:solidFill>
                <a:latin typeface="Open Sans"/>
                <a:ea typeface="Open Sans"/>
                <a:cs typeface="Open Sans"/>
                <a:sym typeface="Open Sans"/>
              </a:rPr>
              <a:t>, para establecer la red tor, luego de esto ya podremos navegar usando la tecnología </a:t>
            </a:r>
            <a:r>
              <a:rPr lang="es" sz="1700" b="1">
                <a:solidFill>
                  <a:srgbClr val="434343"/>
                </a:solidFill>
                <a:latin typeface="Open Sans"/>
                <a:ea typeface="Open Sans"/>
                <a:cs typeface="Open Sans"/>
                <a:sym typeface="Open Sans"/>
              </a:rPr>
              <a:t>onion</a:t>
            </a:r>
            <a:r>
              <a:rPr lang="es" sz="1700">
                <a:solidFill>
                  <a:srgbClr val="434343"/>
                </a:solidFill>
                <a:latin typeface="Open Sans"/>
                <a:ea typeface="Open Sans"/>
                <a:cs typeface="Open Sans"/>
                <a:sym typeface="Open Sans"/>
              </a:rPr>
              <a:t> </a:t>
            </a:r>
            <a:endParaRPr sz="1500">
              <a:solidFill>
                <a:srgbClr val="434343"/>
              </a:solidFill>
              <a:latin typeface="Open Sans"/>
              <a:ea typeface="Open Sans"/>
              <a:cs typeface="Open Sans"/>
              <a:sym typeface="Open Sans"/>
            </a:endParaRPr>
          </a:p>
        </p:txBody>
      </p:sp>
      <p:sp>
        <p:nvSpPr>
          <p:cNvPr id="171" name="Google Shape;171;p38"/>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8"/>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173" name="Google Shape;173;p38"/>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74" name="Google Shape;174;p38"/>
          <p:cNvSpPr txBox="1"/>
          <p:nvPr/>
        </p:nvSpPr>
        <p:spPr>
          <a:xfrm>
            <a:off x="817600" y="754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Activar red </a:t>
            </a:r>
            <a:r>
              <a:rPr lang="es" sz="3100" b="1">
                <a:solidFill>
                  <a:srgbClr val="EC183F"/>
                </a:solidFill>
                <a:latin typeface="Rajdhani"/>
                <a:ea typeface="Rajdhani"/>
                <a:cs typeface="Rajdhani"/>
                <a:sym typeface="Rajdhani"/>
              </a:rPr>
              <a:t>Tor</a:t>
            </a:r>
            <a:endParaRPr sz="3100" b="1">
              <a:solidFill>
                <a:srgbClr val="434343"/>
              </a:solidFill>
              <a:latin typeface="Rajdhani"/>
              <a:ea typeface="Rajdhani"/>
              <a:cs typeface="Rajdhani"/>
              <a:sym typeface="Rajdhani"/>
            </a:endParaRPr>
          </a:p>
        </p:txBody>
      </p:sp>
      <p:pic>
        <p:nvPicPr>
          <p:cNvPr id="175" name="Google Shape;175;p38"/>
          <p:cNvPicPr preferRelativeResize="0"/>
          <p:nvPr/>
        </p:nvPicPr>
        <p:blipFill>
          <a:blip r:embed="rId4">
            <a:alphaModFix/>
          </a:blip>
          <a:stretch>
            <a:fillRect/>
          </a:stretch>
        </p:blipFill>
        <p:spPr>
          <a:xfrm>
            <a:off x="1481125" y="2480563"/>
            <a:ext cx="6181725" cy="220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79"/>
        <p:cNvGrpSpPr/>
        <p:nvPr/>
      </p:nvGrpSpPr>
      <p:grpSpPr>
        <a:xfrm>
          <a:off x="0" y="0"/>
          <a:ext cx="0" cy="0"/>
          <a:chOff x="0" y="0"/>
          <a:chExt cx="0" cy="0"/>
        </a:xfrm>
      </p:grpSpPr>
      <p:sp>
        <p:nvSpPr>
          <p:cNvPr id="180" name="Google Shape;180;p39"/>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Chequeando Ip Pública</a:t>
            </a:r>
            <a:endParaRPr sz="3700" b="1">
              <a:solidFill>
                <a:srgbClr val="FFFFFF"/>
              </a:solidFill>
              <a:latin typeface="Rajdhani"/>
              <a:ea typeface="Rajdhani"/>
              <a:cs typeface="Rajdhani"/>
              <a:sym typeface="Rajdhani"/>
            </a:endParaRPr>
          </a:p>
        </p:txBody>
      </p:sp>
      <p:sp>
        <p:nvSpPr>
          <p:cNvPr id="181" name="Google Shape;181;p3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82" name="Google Shape;182;p3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9"/>
          <p:cNvSpPr txBox="1">
            <a:spLocks noGrp="1"/>
          </p:cNvSpPr>
          <p:nvPr>
            <p:ph type="sldNum" idx="12"/>
          </p:nvPr>
        </p:nvSpPr>
        <p:spPr>
          <a:xfrm>
            <a:off x="8595308" y="4821767"/>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0"/>
          <p:cNvSpPr txBox="1"/>
          <p:nvPr/>
        </p:nvSpPr>
        <p:spPr>
          <a:xfrm>
            <a:off x="741400" y="662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Como saber </a:t>
            </a:r>
            <a:r>
              <a:rPr lang="es" sz="3100" b="1">
                <a:solidFill>
                  <a:srgbClr val="EC183F"/>
                </a:solidFill>
                <a:latin typeface="Rajdhani"/>
                <a:ea typeface="Rajdhani"/>
                <a:cs typeface="Rajdhani"/>
                <a:sym typeface="Rajdhani"/>
              </a:rPr>
              <a:t>nuestra ip pública</a:t>
            </a:r>
            <a:endParaRPr sz="3100" b="1">
              <a:solidFill>
                <a:srgbClr val="434343"/>
              </a:solidFill>
              <a:latin typeface="Rajdhani"/>
              <a:ea typeface="Rajdhani"/>
              <a:cs typeface="Rajdhani"/>
              <a:sym typeface="Rajdhani"/>
            </a:endParaRPr>
          </a:p>
        </p:txBody>
      </p:sp>
      <p:sp>
        <p:nvSpPr>
          <p:cNvPr id="189" name="Google Shape;189;p40"/>
          <p:cNvSpPr txBox="1"/>
          <p:nvPr/>
        </p:nvSpPr>
        <p:spPr>
          <a:xfrm>
            <a:off x="1274800" y="1418625"/>
            <a:ext cx="6875700" cy="277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sz="1600" dirty="0">
                <a:solidFill>
                  <a:srgbClr val="434343"/>
                </a:solidFill>
                <a:latin typeface="Open Sans"/>
                <a:ea typeface="Open Sans"/>
                <a:cs typeface="Open Sans"/>
                <a:sym typeface="Open Sans"/>
              </a:rPr>
              <a:t>Podemos saber nuestra dirección ip pública visitando el siguiente sitio </a:t>
            </a:r>
            <a:r>
              <a:rPr lang="es" sz="1600" u="sng" dirty="0">
                <a:solidFill>
                  <a:schemeClr val="hlink"/>
                </a:solidFill>
                <a:latin typeface="Open Sans"/>
                <a:ea typeface="Open Sans"/>
                <a:cs typeface="Open Sans"/>
                <a:sym typeface="Open Sans"/>
                <a:hlinkClick r:id="rId3"/>
              </a:rPr>
              <a:t>https://www.cual-es-mi-ip.net</a:t>
            </a:r>
            <a:r>
              <a:rPr lang="es" sz="1600" dirty="0">
                <a:solidFill>
                  <a:srgbClr val="434343"/>
                </a:solidFill>
                <a:latin typeface="Open Sans"/>
                <a:ea typeface="Open Sans"/>
                <a:cs typeface="Open Sans"/>
                <a:sym typeface="Open Sans"/>
              </a:rPr>
              <a:t> </a:t>
            </a:r>
            <a:endParaRPr sz="1600"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6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p:txBody>
      </p:sp>
      <p:sp>
        <p:nvSpPr>
          <p:cNvPr id="190" name="Google Shape;190;p40"/>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0"/>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192" name="Google Shape;192;p40"/>
          <p:cNvPicPr preferRelativeResize="0"/>
          <p:nvPr/>
        </p:nvPicPr>
        <p:blipFill>
          <a:blip r:embed="rId4">
            <a:alphaModFix/>
          </a:blip>
          <a:stretch>
            <a:fillRect/>
          </a:stretch>
        </p:blipFill>
        <p:spPr>
          <a:xfrm>
            <a:off x="8074225" y="4931037"/>
            <a:ext cx="764551" cy="182226"/>
          </a:xfrm>
          <a:prstGeom prst="rect">
            <a:avLst/>
          </a:prstGeom>
          <a:noFill/>
          <a:ln>
            <a:noFill/>
          </a:ln>
        </p:spPr>
      </p:pic>
      <p:sp>
        <p:nvSpPr>
          <p:cNvPr id="193" name="Google Shape;193;p40"/>
          <p:cNvSpPr/>
          <p:nvPr/>
        </p:nvSpPr>
        <p:spPr>
          <a:xfrm>
            <a:off x="799250" y="1730600"/>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4" name="Google Shape;194;p40"/>
          <p:cNvPicPr preferRelativeResize="0"/>
          <p:nvPr/>
        </p:nvPicPr>
        <p:blipFill>
          <a:blip r:embed="rId5">
            <a:alphaModFix/>
          </a:blip>
          <a:stretch>
            <a:fillRect/>
          </a:stretch>
        </p:blipFill>
        <p:spPr>
          <a:xfrm>
            <a:off x="2015988" y="2407252"/>
            <a:ext cx="5112025" cy="184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1"/>
          <p:cNvSpPr txBox="1"/>
          <p:nvPr/>
        </p:nvSpPr>
        <p:spPr>
          <a:xfrm>
            <a:off x="741400" y="662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Tareas a </a:t>
            </a:r>
            <a:r>
              <a:rPr lang="es" sz="3100" b="1">
                <a:solidFill>
                  <a:srgbClr val="EC183F"/>
                </a:solidFill>
                <a:latin typeface="Rajdhani"/>
                <a:ea typeface="Rajdhani"/>
                <a:cs typeface="Rajdhani"/>
                <a:sym typeface="Rajdhani"/>
              </a:rPr>
              <a:t>Realizar</a:t>
            </a:r>
            <a:endParaRPr sz="3100" b="1">
              <a:solidFill>
                <a:srgbClr val="434343"/>
              </a:solidFill>
              <a:latin typeface="Rajdhani"/>
              <a:ea typeface="Rajdhani"/>
              <a:cs typeface="Rajdhani"/>
              <a:sym typeface="Rajdhani"/>
            </a:endParaRPr>
          </a:p>
        </p:txBody>
      </p:sp>
      <p:sp>
        <p:nvSpPr>
          <p:cNvPr id="200" name="Google Shape;200;p41"/>
          <p:cNvSpPr txBox="1"/>
          <p:nvPr/>
        </p:nvSpPr>
        <p:spPr>
          <a:xfrm>
            <a:off x="1274800" y="1418625"/>
            <a:ext cx="6875700" cy="277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En Opera (o cualquier browser sin VPN) debemos consultar nuestra direccion IP publica y anotar. (también válido captura de pantalla</a:t>
            </a:r>
            <a:r>
              <a:rPr lang="es" dirty="0" smtClean="0">
                <a:solidFill>
                  <a:srgbClr val="434343"/>
                </a:solidFill>
                <a:latin typeface="Open Sans"/>
                <a:ea typeface="Open Sans"/>
                <a:cs typeface="Open Sans"/>
                <a:sym typeface="Open Sans"/>
              </a:rPr>
              <a:t>)</a:t>
            </a: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En Opera con </a:t>
            </a:r>
            <a:r>
              <a:rPr lang="es" b="1" dirty="0">
                <a:solidFill>
                  <a:srgbClr val="434343"/>
                </a:solidFill>
                <a:latin typeface="Open Sans"/>
                <a:ea typeface="Open Sans"/>
                <a:cs typeface="Open Sans"/>
                <a:sym typeface="Open Sans"/>
              </a:rPr>
              <a:t>VPN activada</a:t>
            </a:r>
            <a:r>
              <a:rPr lang="es" dirty="0">
                <a:solidFill>
                  <a:srgbClr val="434343"/>
                </a:solidFill>
                <a:latin typeface="Open Sans"/>
                <a:ea typeface="Open Sans"/>
                <a:cs typeface="Open Sans"/>
                <a:sym typeface="Open Sans"/>
              </a:rPr>
              <a:t> debemos consular nuestra ip y consultar su geolocalización (podemos hacerlo desde la pagina cual es mi IP) y anotar. (también válido captura de pantalla)</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Con Tor y su red activada, debemos consultar nuestra ip y consultar la localización de la misma. (también válido captura de pantalla)</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p:txBody>
      </p:sp>
      <p:sp>
        <p:nvSpPr>
          <p:cNvPr id="201" name="Google Shape;201;p41"/>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203" name="Google Shape;203;p41"/>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04" name="Google Shape;204;p41"/>
          <p:cNvSpPr/>
          <p:nvPr/>
        </p:nvSpPr>
        <p:spPr>
          <a:xfrm>
            <a:off x="799250" y="166797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1"/>
          <p:cNvSpPr txBox="1"/>
          <p:nvPr/>
        </p:nvSpPr>
        <p:spPr>
          <a:xfrm>
            <a:off x="799250" y="2679600"/>
            <a:ext cx="399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b="1">
              <a:solidFill>
                <a:srgbClr val="FFFFFF"/>
              </a:solidFill>
              <a:latin typeface="Rajdhani"/>
              <a:ea typeface="Rajdhani"/>
              <a:cs typeface="Rajdhani"/>
              <a:sym typeface="Rajdhani"/>
            </a:endParaRPr>
          </a:p>
        </p:txBody>
      </p:sp>
      <p:sp>
        <p:nvSpPr>
          <p:cNvPr id="206" name="Google Shape;206;p41"/>
          <p:cNvSpPr/>
          <p:nvPr/>
        </p:nvSpPr>
        <p:spPr>
          <a:xfrm>
            <a:off x="799250" y="262142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1"/>
          <p:cNvSpPr/>
          <p:nvPr/>
        </p:nvSpPr>
        <p:spPr>
          <a:xfrm>
            <a:off x="799250" y="3691313"/>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4"/>
          <a:srcRect/>
          <a:stretch>
            <a:fillRect/>
          </a:stretch>
        </p:blipFill>
        <p:spPr bwMode="auto">
          <a:xfrm>
            <a:off x="6487223" y="1783690"/>
            <a:ext cx="2490280" cy="1047382"/>
          </a:xfrm>
          <a:prstGeom prst="rect">
            <a:avLst/>
          </a:prstGeom>
          <a:noFill/>
          <a:ln w="9525">
            <a:noFill/>
            <a:miter lim="800000"/>
            <a:headEnd/>
            <a:tailEnd/>
          </a:ln>
        </p:spPr>
      </p:pic>
      <p:pic>
        <p:nvPicPr>
          <p:cNvPr id="1027" name="Picture 3"/>
          <p:cNvPicPr>
            <a:picLocks noChangeAspect="1" noChangeArrowheads="1"/>
          </p:cNvPicPr>
          <p:nvPr/>
        </p:nvPicPr>
        <p:blipFill>
          <a:blip r:embed="rId5"/>
          <a:srcRect/>
          <a:stretch>
            <a:fillRect/>
          </a:stretch>
        </p:blipFill>
        <p:spPr bwMode="auto">
          <a:xfrm>
            <a:off x="4785705" y="706876"/>
            <a:ext cx="3853754" cy="602001"/>
          </a:xfrm>
          <a:prstGeom prst="rect">
            <a:avLst/>
          </a:prstGeom>
          <a:noFill/>
          <a:ln w="9525">
            <a:noFill/>
            <a:miter lim="800000"/>
            <a:headEnd/>
            <a:tailEnd/>
          </a:ln>
        </p:spPr>
      </p:pic>
      <p:pic>
        <p:nvPicPr>
          <p:cNvPr id="1028" name="Picture 4"/>
          <p:cNvPicPr>
            <a:picLocks noChangeAspect="1" noChangeArrowheads="1"/>
          </p:cNvPicPr>
          <p:nvPr/>
        </p:nvPicPr>
        <p:blipFill>
          <a:blip r:embed="rId6"/>
          <a:srcRect/>
          <a:stretch>
            <a:fillRect/>
          </a:stretch>
        </p:blipFill>
        <p:spPr bwMode="auto">
          <a:xfrm>
            <a:off x="5402093" y="3295885"/>
            <a:ext cx="3422313" cy="72163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2"/>
          <p:cNvSpPr txBox="1">
            <a:spLocks noGrp="1"/>
          </p:cNvSpPr>
          <p:nvPr>
            <p:ph type="subTitle" idx="1"/>
          </p:nvPr>
        </p:nvSpPr>
        <p:spPr>
          <a:xfrm>
            <a:off x="311700" y="200650"/>
            <a:ext cx="85206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Geolocalización</a:t>
            </a:r>
            <a:endParaRPr/>
          </a:p>
        </p:txBody>
      </p:sp>
      <p:sp>
        <p:nvSpPr>
          <p:cNvPr id="216" name="Google Shape;216;p42"/>
          <p:cNvSpPr txBox="1"/>
          <p:nvPr/>
        </p:nvSpPr>
        <p:spPr>
          <a:xfrm>
            <a:off x="5400675" y="1172725"/>
            <a:ext cx="3000000" cy="188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En Opera con </a:t>
            </a:r>
            <a:r>
              <a:rPr lang="es" b="1" dirty="0">
                <a:solidFill>
                  <a:srgbClr val="434343"/>
                </a:solidFill>
                <a:latin typeface="Open Sans"/>
                <a:ea typeface="Open Sans"/>
                <a:cs typeface="Open Sans"/>
                <a:sym typeface="Open Sans"/>
              </a:rPr>
              <a:t>VPN activada</a:t>
            </a:r>
            <a:r>
              <a:rPr lang="es" dirty="0">
                <a:solidFill>
                  <a:srgbClr val="434343"/>
                </a:solidFill>
                <a:latin typeface="Open Sans"/>
                <a:ea typeface="Open Sans"/>
                <a:cs typeface="Open Sans"/>
                <a:sym typeface="Open Sans"/>
              </a:rPr>
              <a:t> debemos consular nuestra ip y consultar su geolocalización (podemos hacerlo desde la pagina cual es mi IP) y anotar. (también válido captura de pantalla)</a:t>
            </a:r>
            <a:endParaRPr dirty="0"/>
          </a:p>
        </p:txBody>
      </p:sp>
      <p:pic>
        <p:nvPicPr>
          <p:cNvPr id="2050" name="Picture 2"/>
          <p:cNvPicPr>
            <a:picLocks noChangeAspect="1" noChangeArrowheads="1"/>
          </p:cNvPicPr>
          <p:nvPr/>
        </p:nvPicPr>
        <p:blipFill>
          <a:blip r:embed="rId3"/>
          <a:srcRect/>
          <a:stretch>
            <a:fillRect/>
          </a:stretch>
        </p:blipFill>
        <p:spPr bwMode="auto">
          <a:xfrm>
            <a:off x="544748" y="1047796"/>
            <a:ext cx="4576457" cy="3376871"/>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4" name="Google Shape;224;p43"/>
          <p:cNvSpPr txBox="1"/>
          <p:nvPr/>
        </p:nvSpPr>
        <p:spPr>
          <a:xfrm>
            <a:off x="4729350" y="1999475"/>
            <a:ext cx="42279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b="1">
                <a:solidFill>
                  <a:srgbClr val="434343"/>
                </a:solidFill>
                <a:latin typeface="Open Sans"/>
                <a:ea typeface="Open Sans"/>
                <a:cs typeface="Open Sans"/>
                <a:sym typeface="Open Sans"/>
              </a:rPr>
              <a:t>Utilizando Tor ¿pudimos localizar la IP ?  NO</a:t>
            </a:r>
            <a:endParaRPr b="1"/>
          </a:p>
        </p:txBody>
      </p:sp>
      <p:sp>
        <p:nvSpPr>
          <p:cNvPr id="225" name="Google Shape;225;p43"/>
          <p:cNvSpPr txBox="1"/>
          <p:nvPr/>
        </p:nvSpPr>
        <p:spPr>
          <a:xfrm>
            <a:off x="4702575" y="452625"/>
            <a:ext cx="41241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b="1">
                <a:solidFill>
                  <a:srgbClr val="434343"/>
                </a:solidFill>
                <a:latin typeface="Open Sans"/>
                <a:ea typeface="Open Sans"/>
                <a:cs typeface="Open Sans"/>
                <a:sym typeface="Open Sans"/>
              </a:rPr>
              <a:t>Con Tor y su red activada, debemos consultar nuestra ip y consultar la localización de la misma. (también válido captura de pantalla)</a:t>
            </a:r>
            <a:endParaRPr b="1"/>
          </a:p>
        </p:txBody>
      </p:sp>
      <p:pic>
        <p:nvPicPr>
          <p:cNvPr id="3074" name="Picture 2"/>
          <p:cNvPicPr>
            <a:picLocks noChangeAspect="1" noChangeArrowheads="1"/>
          </p:cNvPicPr>
          <p:nvPr/>
        </p:nvPicPr>
        <p:blipFill>
          <a:blip r:embed="rId3"/>
          <a:srcRect/>
          <a:stretch>
            <a:fillRect/>
          </a:stretch>
        </p:blipFill>
        <p:spPr bwMode="auto">
          <a:xfrm>
            <a:off x="453958" y="686690"/>
            <a:ext cx="3944970" cy="3105881"/>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4"/>
          <p:cNvSpPr txBox="1"/>
          <p:nvPr/>
        </p:nvSpPr>
        <p:spPr>
          <a:xfrm>
            <a:off x="741400" y="662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Preguntas </a:t>
            </a:r>
            <a:r>
              <a:rPr lang="es" sz="3100" b="1">
                <a:solidFill>
                  <a:srgbClr val="EC183F"/>
                </a:solidFill>
                <a:latin typeface="Rajdhani"/>
                <a:ea typeface="Rajdhani"/>
                <a:cs typeface="Rajdhani"/>
                <a:sym typeface="Rajdhani"/>
              </a:rPr>
              <a:t>Realizar en mesa</a:t>
            </a:r>
            <a:endParaRPr sz="3100" b="1">
              <a:solidFill>
                <a:srgbClr val="434343"/>
              </a:solidFill>
              <a:latin typeface="Rajdhani"/>
              <a:ea typeface="Rajdhani"/>
              <a:cs typeface="Rajdhani"/>
              <a:sym typeface="Rajdhani"/>
            </a:endParaRPr>
          </a:p>
        </p:txBody>
      </p:sp>
      <p:sp>
        <p:nvSpPr>
          <p:cNvPr id="231" name="Google Shape;231;p44"/>
          <p:cNvSpPr txBox="1"/>
          <p:nvPr/>
        </p:nvSpPr>
        <p:spPr>
          <a:xfrm>
            <a:off x="1274800" y="1494825"/>
            <a:ext cx="6875700" cy="277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¿Las ip públicas son las mismas? ¿por qué?</a:t>
            </a: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b="1" dirty="0" smtClean="0">
                <a:solidFill>
                  <a:srgbClr val="434343"/>
                </a:solidFill>
                <a:latin typeface="Open Sans"/>
                <a:ea typeface="Open Sans"/>
                <a:cs typeface="Open Sans"/>
                <a:sym typeface="Open Sans"/>
              </a:rPr>
              <a:t>Las 3 IP son diferentes ya que 1 es mi IP real y en las otras 2 se estan usando distintas VPNs para cambiar su direccion. </a:t>
            </a: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Sin utilizar la VPN puedes ver el siguiente </a:t>
            </a:r>
            <a:r>
              <a:rPr lang="es" u="sng" dirty="0">
                <a:solidFill>
                  <a:schemeClr val="hlink"/>
                </a:solidFill>
                <a:latin typeface="Open Sans"/>
                <a:ea typeface="Open Sans"/>
                <a:cs typeface="Open Sans"/>
                <a:sym typeface="Open Sans"/>
                <a:hlinkClick r:id="rId3"/>
              </a:rPr>
              <a:t>video</a:t>
            </a:r>
            <a:r>
              <a:rPr lang="es" dirty="0">
                <a:solidFill>
                  <a:srgbClr val="434343"/>
                </a:solidFill>
                <a:latin typeface="Open Sans"/>
                <a:ea typeface="Open Sans"/>
                <a:cs typeface="Open Sans"/>
                <a:sym typeface="Open Sans"/>
              </a:rPr>
              <a:t>? Ahora activala e intenta verlo, ¿que es lo que sucedió?¿Por qué?</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b="1" dirty="0">
                <a:solidFill>
                  <a:srgbClr val="434343"/>
                </a:solidFill>
                <a:latin typeface="Open Sans"/>
                <a:ea typeface="Open Sans"/>
                <a:cs typeface="Open Sans"/>
                <a:sym typeface="Open Sans"/>
              </a:rPr>
              <a:t>No </a:t>
            </a:r>
            <a:r>
              <a:rPr lang="es" b="1" dirty="0" smtClean="0">
                <a:solidFill>
                  <a:srgbClr val="434343"/>
                </a:solidFill>
                <a:latin typeface="Open Sans"/>
                <a:ea typeface="Open Sans"/>
                <a:cs typeface="Open Sans"/>
                <a:sym typeface="Open Sans"/>
              </a:rPr>
              <a:t>es posible ver el video.</a:t>
            </a: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Utilizando Tor ¿pudimos localizar la IP ?  </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n-US" b="1" dirty="0" smtClean="0">
                <a:solidFill>
                  <a:srgbClr val="434343"/>
                </a:solidFill>
                <a:latin typeface="Open Sans"/>
                <a:ea typeface="Open Sans"/>
                <a:cs typeface="Open Sans"/>
                <a:sym typeface="Open Sans"/>
              </a:rPr>
              <a:t>No se </a:t>
            </a:r>
            <a:r>
              <a:rPr lang="en-US" b="1" dirty="0" err="1" smtClean="0">
                <a:solidFill>
                  <a:srgbClr val="434343"/>
                </a:solidFill>
                <a:latin typeface="Open Sans"/>
                <a:ea typeface="Open Sans"/>
                <a:cs typeface="Open Sans"/>
                <a:sym typeface="Open Sans"/>
              </a:rPr>
              <a:t>pudo</a:t>
            </a:r>
            <a:r>
              <a:rPr lang="en-US" b="1" dirty="0" smtClean="0">
                <a:solidFill>
                  <a:srgbClr val="434343"/>
                </a:solidFill>
                <a:latin typeface="Open Sans"/>
                <a:ea typeface="Open Sans"/>
                <a:cs typeface="Open Sans"/>
                <a:sym typeface="Open Sans"/>
              </a:rPr>
              <a:t> </a:t>
            </a:r>
            <a:r>
              <a:rPr lang="en-US" b="1" dirty="0" err="1" smtClean="0">
                <a:solidFill>
                  <a:srgbClr val="434343"/>
                </a:solidFill>
                <a:latin typeface="Open Sans"/>
                <a:ea typeface="Open Sans"/>
                <a:cs typeface="Open Sans"/>
                <a:sym typeface="Open Sans"/>
              </a:rPr>
              <a:t>localizar</a:t>
            </a:r>
            <a:r>
              <a:rPr lang="en-US" b="1" dirty="0" smtClean="0">
                <a:solidFill>
                  <a:srgbClr val="434343"/>
                </a:solidFill>
                <a:latin typeface="Open Sans"/>
                <a:ea typeface="Open Sans"/>
                <a:cs typeface="Open Sans"/>
                <a:sym typeface="Open Sans"/>
              </a:rPr>
              <a:t> la IP </a:t>
            </a:r>
            <a:r>
              <a:rPr lang="en-US" b="1" dirty="0" err="1" smtClean="0">
                <a:solidFill>
                  <a:srgbClr val="434343"/>
                </a:solidFill>
                <a:latin typeface="Open Sans"/>
                <a:ea typeface="Open Sans"/>
                <a:cs typeface="Open Sans"/>
                <a:sym typeface="Open Sans"/>
              </a:rPr>
              <a:t>ya</a:t>
            </a:r>
            <a:r>
              <a:rPr lang="en-US" b="1" dirty="0" smtClean="0">
                <a:solidFill>
                  <a:srgbClr val="434343"/>
                </a:solidFill>
                <a:latin typeface="Open Sans"/>
                <a:ea typeface="Open Sans"/>
                <a:cs typeface="Open Sans"/>
                <a:sym typeface="Open Sans"/>
              </a:rPr>
              <a:t> </a:t>
            </a:r>
            <a:r>
              <a:rPr lang="en-US" b="1" dirty="0" err="1" smtClean="0">
                <a:solidFill>
                  <a:srgbClr val="434343"/>
                </a:solidFill>
                <a:latin typeface="Open Sans"/>
                <a:ea typeface="Open Sans"/>
                <a:cs typeface="Open Sans"/>
                <a:sym typeface="Open Sans"/>
              </a:rPr>
              <a:t>que</a:t>
            </a:r>
            <a:r>
              <a:rPr lang="en-US" b="1" dirty="0" smtClean="0">
                <a:solidFill>
                  <a:srgbClr val="434343"/>
                </a:solidFill>
                <a:latin typeface="Open Sans"/>
                <a:ea typeface="Open Sans"/>
                <a:cs typeface="Open Sans"/>
                <a:sym typeface="Open Sans"/>
              </a:rPr>
              <a:t> tor </a:t>
            </a:r>
            <a:r>
              <a:rPr lang="en-US" b="1" dirty="0" err="1" smtClean="0">
                <a:solidFill>
                  <a:srgbClr val="434343"/>
                </a:solidFill>
                <a:latin typeface="Open Sans"/>
                <a:ea typeface="Open Sans"/>
                <a:cs typeface="Open Sans"/>
                <a:sym typeface="Open Sans"/>
              </a:rPr>
              <a:t>oculta</a:t>
            </a:r>
            <a:r>
              <a:rPr lang="en-US" b="1" dirty="0" smtClean="0">
                <a:solidFill>
                  <a:srgbClr val="434343"/>
                </a:solidFill>
                <a:latin typeface="Open Sans"/>
                <a:ea typeface="Open Sans"/>
                <a:cs typeface="Open Sans"/>
                <a:sym typeface="Open Sans"/>
              </a:rPr>
              <a:t> la </a:t>
            </a:r>
            <a:r>
              <a:rPr lang="en-US" b="1" dirty="0" err="1" smtClean="0">
                <a:solidFill>
                  <a:srgbClr val="434343"/>
                </a:solidFill>
                <a:latin typeface="Open Sans"/>
                <a:ea typeface="Open Sans"/>
                <a:cs typeface="Open Sans"/>
                <a:sym typeface="Open Sans"/>
              </a:rPr>
              <a:t>direccion</a:t>
            </a:r>
            <a:r>
              <a:rPr lang="en-US" b="1" dirty="0" smtClean="0">
                <a:solidFill>
                  <a:srgbClr val="434343"/>
                </a:solidFill>
                <a:latin typeface="Open Sans"/>
                <a:ea typeface="Open Sans"/>
                <a:cs typeface="Open Sans"/>
                <a:sym typeface="Open Sans"/>
              </a:rPr>
              <a:t> de </a:t>
            </a:r>
            <a:r>
              <a:rPr lang="en-US" b="1" dirty="0" err="1" smtClean="0">
                <a:solidFill>
                  <a:srgbClr val="434343"/>
                </a:solidFill>
                <a:latin typeface="Open Sans"/>
                <a:ea typeface="Open Sans"/>
                <a:cs typeface="Open Sans"/>
                <a:sym typeface="Open Sans"/>
              </a:rPr>
              <a:t>dicha</a:t>
            </a:r>
            <a:r>
              <a:rPr lang="en-US" b="1" dirty="0" smtClean="0">
                <a:solidFill>
                  <a:srgbClr val="434343"/>
                </a:solidFill>
                <a:latin typeface="Open Sans"/>
                <a:ea typeface="Open Sans"/>
                <a:cs typeface="Open Sans"/>
                <a:sym typeface="Open Sans"/>
              </a:rPr>
              <a:t> IP.</a:t>
            </a: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p:txBody>
      </p:sp>
      <p:sp>
        <p:nvSpPr>
          <p:cNvPr id="232" name="Google Shape;232;p44"/>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4"/>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234" name="Google Shape;234;p44"/>
          <p:cNvPicPr preferRelativeResize="0"/>
          <p:nvPr/>
        </p:nvPicPr>
        <p:blipFill>
          <a:blip r:embed="rId4">
            <a:alphaModFix/>
          </a:blip>
          <a:stretch>
            <a:fillRect/>
          </a:stretch>
        </p:blipFill>
        <p:spPr>
          <a:xfrm>
            <a:off x="8074225" y="4931037"/>
            <a:ext cx="764551" cy="182226"/>
          </a:xfrm>
          <a:prstGeom prst="rect">
            <a:avLst/>
          </a:prstGeom>
          <a:noFill/>
          <a:ln>
            <a:noFill/>
          </a:ln>
        </p:spPr>
      </p:pic>
      <p:sp>
        <p:nvSpPr>
          <p:cNvPr id="235" name="Google Shape;235;p44"/>
          <p:cNvSpPr/>
          <p:nvPr/>
        </p:nvSpPr>
        <p:spPr>
          <a:xfrm>
            <a:off x="799250" y="159177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4"/>
          <p:cNvSpPr txBox="1"/>
          <p:nvPr/>
        </p:nvSpPr>
        <p:spPr>
          <a:xfrm>
            <a:off x="799250" y="2679600"/>
            <a:ext cx="399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b="1">
              <a:solidFill>
                <a:srgbClr val="FFFFFF"/>
              </a:solidFill>
              <a:latin typeface="Rajdhani"/>
              <a:ea typeface="Rajdhani"/>
              <a:cs typeface="Rajdhani"/>
              <a:sym typeface="Rajdhani"/>
            </a:endParaRPr>
          </a:p>
        </p:txBody>
      </p:sp>
      <p:sp>
        <p:nvSpPr>
          <p:cNvPr id="237" name="Google Shape;237;p44"/>
          <p:cNvSpPr/>
          <p:nvPr/>
        </p:nvSpPr>
        <p:spPr>
          <a:xfrm>
            <a:off x="799250" y="254522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4"/>
          <p:cNvSpPr/>
          <p:nvPr/>
        </p:nvSpPr>
        <p:spPr>
          <a:xfrm>
            <a:off x="799250" y="345962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2"/>
        <p:cNvGrpSpPr/>
        <p:nvPr/>
      </p:nvGrpSpPr>
      <p:grpSpPr>
        <a:xfrm>
          <a:off x="0" y="0"/>
          <a:ext cx="0" cy="0"/>
          <a:chOff x="0" y="0"/>
          <a:chExt cx="0" cy="0"/>
        </a:xfrm>
      </p:grpSpPr>
      <p:sp>
        <p:nvSpPr>
          <p:cNvPr id="243" name="Google Shape;243;p45"/>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Prueba de velocidades</a:t>
            </a:r>
            <a:endParaRPr sz="3700" b="1">
              <a:solidFill>
                <a:srgbClr val="FFFFFF"/>
              </a:solidFill>
              <a:latin typeface="Rajdhani"/>
              <a:ea typeface="Rajdhani"/>
              <a:cs typeface="Rajdhani"/>
              <a:sym typeface="Rajdhani"/>
            </a:endParaRPr>
          </a:p>
        </p:txBody>
      </p:sp>
      <p:sp>
        <p:nvSpPr>
          <p:cNvPr id="244" name="Google Shape;244;p45"/>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245" name="Google Shape;245;p45"/>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5"/>
          <p:cNvSpPr txBox="1">
            <a:spLocks noGrp="1"/>
          </p:cNvSpPr>
          <p:nvPr>
            <p:ph type="sldNum" idx="12"/>
          </p:nvPr>
        </p:nvSpPr>
        <p:spPr>
          <a:xfrm>
            <a:off x="8595308" y="4821767"/>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6"/>
          <p:cNvSpPr txBox="1"/>
          <p:nvPr/>
        </p:nvSpPr>
        <p:spPr>
          <a:xfrm>
            <a:off x="741400" y="662625"/>
            <a:ext cx="74091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Speed</a:t>
            </a:r>
            <a:r>
              <a:rPr lang="es" sz="3100" b="1">
                <a:solidFill>
                  <a:srgbClr val="EC183F"/>
                </a:solidFill>
                <a:latin typeface="Rajdhani"/>
                <a:ea typeface="Rajdhani"/>
                <a:cs typeface="Rajdhani"/>
                <a:sym typeface="Rajdhani"/>
              </a:rPr>
              <a:t>Test</a:t>
            </a:r>
            <a:endParaRPr sz="3100" b="1">
              <a:solidFill>
                <a:srgbClr val="434343"/>
              </a:solidFill>
              <a:latin typeface="Rajdhani"/>
              <a:ea typeface="Rajdhani"/>
              <a:cs typeface="Rajdhani"/>
              <a:sym typeface="Rajdhani"/>
            </a:endParaRPr>
          </a:p>
        </p:txBody>
      </p:sp>
      <p:sp>
        <p:nvSpPr>
          <p:cNvPr id="252" name="Google Shape;252;p46"/>
          <p:cNvSpPr txBox="1"/>
          <p:nvPr/>
        </p:nvSpPr>
        <p:spPr>
          <a:xfrm>
            <a:off x="1274800" y="1418625"/>
            <a:ext cx="6875700" cy="277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sz="1600" dirty="0">
                <a:solidFill>
                  <a:srgbClr val="434343"/>
                </a:solidFill>
                <a:latin typeface="Open Sans"/>
                <a:ea typeface="Open Sans"/>
                <a:cs typeface="Open Sans"/>
                <a:sym typeface="Open Sans"/>
              </a:rPr>
              <a:t>Para saber nuestra velocidad de internet podemos utilizar el siguietne link  </a:t>
            </a:r>
            <a:r>
              <a:rPr lang="es" sz="1600" u="sng" dirty="0">
                <a:solidFill>
                  <a:schemeClr val="hlink"/>
                </a:solidFill>
                <a:latin typeface="Open Sans"/>
                <a:ea typeface="Open Sans"/>
                <a:cs typeface="Open Sans"/>
                <a:sym typeface="Open Sans"/>
                <a:hlinkClick r:id="rId3"/>
              </a:rPr>
              <a:t>https://www.speedtest.net/es</a:t>
            </a:r>
            <a:r>
              <a:rPr lang="es" sz="1600" dirty="0">
                <a:solidFill>
                  <a:srgbClr val="434343"/>
                </a:solidFill>
                <a:latin typeface="Open Sans"/>
                <a:ea typeface="Open Sans"/>
                <a:cs typeface="Open Sans"/>
                <a:sym typeface="Open Sans"/>
              </a:rPr>
              <a:t> y luego clic en </a:t>
            </a:r>
            <a:r>
              <a:rPr lang="es" sz="1600" b="1" dirty="0">
                <a:solidFill>
                  <a:srgbClr val="434343"/>
                </a:solidFill>
                <a:latin typeface="Open Sans"/>
                <a:ea typeface="Open Sans"/>
                <a:cs typeface="Open Sans"/>
                <a:sym typeface="Open Sans"/>
              </a:rPr>
              <a:t>inicio</a:t>
            </a:r>
            <a:endParaRPr sz="16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6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p:txBody>
      </p:sp>
      <p:sp>
        <p:nvSpPr>
          <p:cNvPr id="253" name="Google Shape;253;p46"/>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6"/>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255" name="Google Shape;255;p46"/>
          <p:cNvPicPr preferRelativeResize="0"/>
          <p:nvPr/>
        </p:nvPicPr>
        <p:blipFill>
          <a:blip r:embed="rId4">
            <a:alphaModFix/>
          </a:blip>
          <a:stretch>
            <a:fillRect/>
          </a:stretch>
        </p:blipFill>
        <p:spPr>
          <a:xfrm>
            <a:off x="8074225" y="4931037"/>
            <a:ext cx="764551" cy="182226"/>
          </a:xfrm>
          <a:prstGeom prst="rect">
            <a:avLst/>
          </a:prstGeom>
          <a:noFill/>
          <a:ln>
            <a:noFill/>
          </a:ln>
        </p:spPr>
      </p:pic>
      <p:sp>
        <p:nvSpPr>
          <p:cNvPr id="256" name="Google Shape;256;p46"/>
          <p:cNvSpPr/>
          <p:nvPr/>
        </p:nvSpPr>
        <p:spPr>
          <a:xfrm>
            <a:off x="799250" y="1654400"/>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7" name="Google Shape;257;p46"/>
          <p:cNvPicPr preferRelativeResize="0"/>
          <p:nvPr/>
        </p:nvPicPr>
        <p:blipFill>
          <a:blip r:embed="rId5">
            <a:alphaModFix/>
          </a:blip>
          <a:stretch>
            <a:fillRect/>
          </a:stretch>
        </p:blipFill>
        <p:spPr>
          <a:xfrm>
            <a:off x="2955275" y="2371725"/>
            <a:ext cx="2981325" cy="232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p:nvPr/>
        </p:nvSpPr>
        <p:spPr>
          <a:xfrm>
            <a:off x="741400" y="662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Tareas a </a:t>
            </a:r>
            <a:r>
              <a:rPr lang="es" sz="3100" b="1">
                <a:solidFill>
                  <a:srgbClr val="EC183F"/>
                </a:solidFill>
                <a:latin typeface="Rajdhani"/>
                <a:ea typeface="Rajdhani"/>
                <a:cs typeface="Rajdhani"/>
                <a:sym typeface="Rajdhani"/>
              </a:rPr>
              <a:t>Realizar</a:t>
            </a:r>
            <a:endParaRPr sz="3100" b="1">
              <a:solidFill>
                <a:srgbClr val="434343"/>
              </a:solidFill>
              <a:latin typeface="Rajdhani"/>
              <a:ea typeface="Rajdhani"/>
              <a:cs typeface="Rajdhani"/>
              <a:sym typeface="Rajdhani"/>
            </a:endParaRPr>
          </a:p>
        </p:txBody>
      </p:sp>
      <p:sp>
        <p:nvSpPr>
          <p:cNvPr id="263" name="Google Shape;263;p47"/>
          <p:cNvSpPr txBox="1"/>
          <p:nvPr/>
        </p:nvSpPr>
        <p:spPr>
          <a:xfrm>
            <a:off x="1274800" y="1418625"/>
            <a:ext cx="6875700" cy="277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a:solidFill>
                  <a:srgbClr val="434343"/>
                </a:solidFill>
                <a:latin typeface="Open Sans"/>
                <a:ea typeface="Open Sans"/>
                <a:cs typeface="Open Sans"/>
                <a:sym typeface="Open Sans"/>
              </a:rPr>
              <a:t>En Opera</a:t>
            </a:r>
            <a:r>
              <a:rPr lang="es" b="1">
                <a:solidFill>
                  <a:srgbClr val="434343"/>
                </a:solidFill>
                <a:latin typeface="Open Sans"/>
                <a:ea typeface="Open Sans"/>
                <a:cs typeface="Open Sans"/>
                <a:sym typeface="Open Sans"/>
              </a:rPr>
              <a:t> sin VPN</a:t>
            </a:r>
            <a:r>
              <a:rPr lang="es">
                <a:solidFill>
                  <a:srgbClr val="434343"/>
                </a:solidFill>
                <a:latin typeface="Open Sans"/>
                <a:ea typeface="Open Sans"/>
                <a:cs typeface="Open Sans"/>
                <a:sym typeface="Open Sans"/>
              </a:rPr>
              <a:t> debemos consultar nuestra velocidad de subida, bajada y el ping, anotar estos valores (también válido captura de pantalla)</a:t>
            </a:r>
            <a:endParaRPr b="1">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a:solidFill>
                  <a:srgbClr val="434343"/>
                </a:solidFill>
                <a:latin typeface="Open Sans"/>
                <a:ea typeface="Open Sans"/>
                <a:cs typeface="Open Sans"/>
                <a:sym typeface="Open Sans"/>
              </a:rPr>
              <a:t>En Opera con </a:t>
            </a:r>
            <a:r>
              <a:rPr lang="es" b="1">
                <a:solidFill>
                  <a:srgbClr val="434343"/>
                </a:solidFill>
                <a:latin typeface="Open Sans"/>
                <a:ea typeface="Open Sans"/>
                <a:cs typeface="Open Sans"/>
                <a:sym typeface="Open Sans"/>
              </a:rPr>
              <a:t>VPN activada</a:t>
            </a:r>
            <a:r>
              <a:rPr lang="es">
                <a:solidFill>
                  <a:srgbClr val="434343"/>
                </a:solidFill>
                <a:latin typeface="Open Sans"/>
                <a:ea typeface="Open Sans"/>
                <a:cs typeface="Open Sans"/>
                <a:sym typeface="Open Sans"/>
              </a:rPr>
              <a:t> debemos consular nuestra velocidad de subida, bajada y el ping, anotando estos valores. (también válido captura de pantalla)</a:t>
            </a:r>
            <a:endParaRPr>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a:solidFill>
                  <a:srgbClr val="434343"/>
                </a:solidFill>
                <a:latin typeface="Open Sans"/>
                <a:ea typeface="Open Sans"/>
                <a:cs typeface="Open Sans"/>
                <a:sym typeface="Open Sans"/>
              </a:rPr>
              <a:t>Con </a:t>
            </a:r>
            <a:r>
              <a:rPr lang="es" b="1">
                <a:solidFill>
                  <a:srgbClr val="434343"/>
                </a:solidFill>
                <a:latin typeface="Open Sans"/>
                <a:ea typeface="Open Sans"/>
                <a:cs typeface="Open Sans"/>
                <a:sym typeface="Open Sans"/>
              </a:rPr>
              <a:t>Tor y su red activada</a:t>
            </a:r>
            <a:r>
              <a:rPr lang="es">
                <a:solidFill>
                  <a:srgbClr val="434343"/>
                </a:solidFill>
                <a:latin typeface="Open Sans"/>
                <a:ea typeface="Open Sans"/>
                <a:cs typeface="Open Sans"/>
                <a:sym typeface="Open Sans"/>
              </a:rPr>
              <a:t>, debemos consultar nuestra velocidad de subida, bajada y el ping, anotando estos valores (también válido captura de pantalla)</a:t>
            </a:r>
            <a:endParaRPr>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a:solidFill>
                <a:srgbClr val="434343"/>
              </a:solidFill>
              <a:latin typeface="Open Sans"/>
              <a:ea typeface="Open Sans"/>
              <a:cs typeface="Open Sans"/>
              <a:sym typeface="Open Sans"/>
            </a:endParaRPr>
          </a:p>
        </p:txBody>
      </p:sp>
      <p:sp>
        <p:nvSpPr>
          <p:cNvPr id="264" name="Google Shape;264;p47"/>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7"/>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266" name="Google Shape;266;p47"/>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67" name="Google Shape;267;p47"/>
          <p:cNvSpPr/>
          <p:nvPr/>
        </p:nvSpPr>
        <p:spPr>
          <a:xfrm>
            <a:off x="799250" y="159177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7"/>
          <p:cNvSpPr txBox="1"/>
          <p:nvPr/>
        </p:nvSpPr>
        <p:spPr>
          <a:xfrm>
            <a:off x="799250" y="2679600"/>
            <a:ext cx="399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b="1">
              <a:solidFill>
                <a:srgbClr val="FFFFFF"/>
              </a:solidFill>
              <a:latin typeface="Rajdhani"/>
              <a:ea typeface="Rajdhani"/>
              <a:cs typeface="Rajdhani"/>
              <a:sym typeface="Rajdhani"/>
            </a:endParaRPr>
          </a:p>
        </p:txBody>
      </p:sp>
      <p:sp>
        <p:nvSpPr>
          <p:cNvPr id="269" name="Google Shape;269;p47"/>
          <p:cNvSpPr/>
          <p:nvPr/>
        </p:nvSpPr>
        <p:spPr>
          <a:xfrm>
            <a:off x="799250" y="254522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7"/>
          <p:cNvSpPr/>
          <p:nvPr/>
        </p:nvSpPr>
        <p:spPr>
          <a:xfrm>
            <a:off x="799250" y="3386513"/>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8" name="Picture 2"/>
          <p:cNvPicPr>
            <a:picLocks noChangeAspect="1" noChangeArrowheads="1"/>
          </p:cNvPicPr>
          <p:nvPr/>
        </p:nvPicPr>
        <p:blipFill>
          <a:blip r:embed="rId4"/>
          <a:srcRect/>
          <a:stretch>
            <a:fillRect/>
          </a:stretch>
        </p:blipFill>
        <p:spPr bwMode="auto">
          <a:xfrm>
            <a:off x="1964988" y="2122795"/>
            <a:ext cx="3863604" cy="1671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
        <p:cNvGrpSpPr/>
        <p:nvPr/>
      </p:nvGrpSpPr>
      <p:grpSpPr>
        <a:xfrm>
          <a:off x="0" y="0"/>
          <a:ext cx="0" cy="0"/>
          <a:chOff x="0" y="0"/>
          <a:chExt cx="0" cy="0"/>
        </a:xfrm>
      </p:grpSpPr>
      <p:sp>
        <p:nvSpPr>
          <p:cNvPr id="94" name="Google Shape;94;p30"/>
          <p:cNvSpPr txBox="1"/>
          <p:nvPr/>
        </p:nvSpPr>
        <p:spPr>
          <a:xfrm>
            <a:off x="3804350" y="1415625"/>
            <a:ext cx="4505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chemeClr val="dk1"/>
              </a:buClr>
              <a:buSzPts val="2000"/>
              <a:buFont typeface="Rubik"/>
              <a:buAutoNum type="arabicPeriod"/>
            </a:pPr>
            <a:r>
              <a:rPr lang="es" sz="2000" b="1" u="sng">
                <a:solidFill>
                  <a:schemeClr val="hlink"/>
                </a:solidFill>
                <a:latin typeface="Rubik"/>
                <a:ea typeface="Rubik"/>
                <a:cs typeface="Rubik"/>
                <a:sym typeface="Rubik"/>
                <a:hlinkClick r:id="" action="ppaction://hlinkshowjump?jump=nextslide"/>
              </a:rPr>
              <a:t>Instalación browser</a:t>
            </a:r>
            <a:endParaRPr sz="2000" b="1">
              <a:solidFill>
                <a:schemeClr val="dk1"/>
              </a:solidFill>
              <a:latin typeface="Rubik"/>
              <a:ea typeface="Rubik"/>
              <a:cs typeface="Rubik"/>
              <a:sym typeface="Rubik"/>
            </a:endParaRPr>
          </a:p>
          <a:p>
            <a:pPr marL="457200" lvl="0" indent="-355600" algn="l" rtl="0">
              <a:lnSpc>
                <a:spcPct val="130000"/>
              </a:lnSpc>
              <a:spcBef>
                <a:spcPts val="0"/>
              </a:spcBef>
              <a:spcAft>
                <a:spcPts val="0"/>
              </a:spcAft>
              <a:buClr>
                <a:schemeClr val="dk1"/>
              </a:buClr>
              <a:buSzPts val="2000"/>
              <a:buFont typeface="Rubik"/>
              <a:buAutoNum type="arabicPeriod"/>
            </a:pPr>
            <a:r>
              <a:rPr lang="es" sz="2000" b="1" u="sng">
                <a:solidFill>
                  <a:schemeClr val="hlink"/>
                </a:solidFill>
                <a:latin typeface="Rubik"/>
                <a:ea typeface="Rubik"/>
                <a:cs typeface="Rubik"/>
                <a:sym typeface="Rubik"/>
                <a:hlinkClick r:id="rId3" action="ppaction://hlinksldjump"/>
              </a:rPr>
              <a:t>Chequeo Ip </a:t>
            </a:r>
            <a:r>
              <a:rPr lang="es" sz="2000" b="1" u="sng">
                <a:solidFill>
                  <a:schemeClr val="hlink"/>
                </a:solidFill>
                <a:latin typeface="Rubik"/>
                <a:ea typeface="Rubik"/>
                <a:cs typeface="Rubik"/>
                <a:sym typeface="Rubik"/>
                <a:hlinkClick r:id="rId3" action="ppaction://hlinksldjump"/>
              </a:rPr>
              <a:t>pública</a:t>
            </a:r>
            <a:endParaRPr sz="2000" b="1">
              <a:solidFill>
                <a:schemeClr val="dk1"/>
              </a:solidFill>
              <a:latin typeface="Rubik"/>
              <a:ea typeface="Rubik"/>
              <a:cs typeface="Rubik"/>
              <a:sym typeface="Rubik"/>
            </a:endParaRPr>
          </a:p>
          <a:p>
            <a:pPr marL="457200" lvl="0" indent="-355600" algn="l" rtl="0">
              <a:lnSpc>
                <a:spcPct val="130000"/>
              </a:lnSpc>
              <a:spcBef>
                <a:spcPts val="0"/>
              </a:spcBef>
              <a:spcAft>
                <a:spcPts val="0"/>
              </a:spcAft>
              <a:buClr>
                <a:schemeClr val="dk1"/>
              </a:buClr>
              <a:buSzPts val="2000"/>
              <a:buFont typeface="Rubik"/>
              <a:buAutoNum type="arabicPeriod"/>
            </a:pPr>
            <a:r>
              <a:rPr lang="es" sz="2000" b="1" u="sng">
                <a:solidFill>
                  <a:schemeClr val="hlink"/>
                </a:solidFill>
                <a:latin typeface="Rubik"/>
                <a:ea typeface="Rubik"/>
                <a:cs typeface="Rubik"/>
                <a:sym typeface="Rubik"/>
                <a:hlinkClick r:id="rId4" action="ppaction://hlinksldjump"/>
              </a:rPr>
              <a:t>Prueba de velocidad</a:t>
            </a:r>
            <a:endParaRPr sz="2000" b="1">
              <a:solidFill>
                <a:schemeClr val="dk1"/>
              </a:solidFill>
              <a:latin typeface="Rubik"/>
              <a:ea typeface="Rubik"/>
              <a:cs typeface="Rubik"/>
              <a:sym typeface="Rubik"/>
            </a:endParaRPr>
          </a:p>
          <a:p>
            <a:pPr marL="457200" lvl="0" indent="-355600" algn="l" rtl="0">
              <a:lnSpc>
                <a:spcPct val="130000"/>
              </a:lnSpc>
              <a:spcBef>
                <a:spcPts val="0"/>
              </a:spcBef>
              <a:spcAft>
                <a:spcPts val="0"/>
              </a:spcAft>
              <a:buClr>
                <a:schemeClr val="dk1"/>
              </a:buClr>
              <a:buSzPts val="2000"/>
              <a:buFont typeface="Rubik"/>
              <a:buAutoNum type="arabicPeriod"/>
            </a:pPr>
            <a:r>
              <a:rPr lang="es" sz="2000" b="1" u="sng">
                <a:solidFill>
                  <a:schemeClr val="hlink"/>
                </a:solidFill>
                <a:latin typeface="Rubik"/>
                <a:ea typeface="Rubik"/>
                <a:cs typeface="Rubik"/>
                <a:sym typeface="Rubik"/>
                <a:hlinkClick r:id="rId5" action="ppaction://hlinksldjump"/>
              </a:rPr>
              <a:t>Según</a:t>
            </a:r>
            <a:r>
              <a:rPr lang="es" sz="2000" b="1" u="sng">
                <a:solidFill>
                  <a:schemeClr val="hlink"/>
                </a:solidFill>
                <a:latin typeface="Rubik"/>
                <a:ea typeface="Rubik"/>
                <a:cs typeface="Rubik"/>
                <a:sym typeface="Rubik"/>
                <a:hlinkClick r:id="rId5" action="ppaction://hlinksldjump"/>
              </a:rPr>
              <a:t> lo aprendido</a:t>
            </a:r>
            <a:endParaRPr sz="2000" b="1">
              <a:solidFill>
                <a:schemeClr val="dk1"/>
              </a:solidFill>
              <a:latin typeface="Rubik"/>
              <a:ea typeface="Rubik"/>
              <a:cs typeface="Rubik"/>
              <a:sym typeface="Rubik"/>
            </a:endParaRPr>
          </a:p>
        </p:txBody>
      </p:sp>
      <p:sp>
        <p:nvSpPr>
          <p:cNvPr id="95" name="Google Shape;95;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ubik"/>
                <a:ea typeface="Rubik"/>
                <a:cs typeface="Rubik"/>
                <a:sym typeface="Rubik"/>
              </a:rPr>
              <a:t>Índice</a:t>
            </a:r>
            <a:endParaRPr sz="2700" b="1">
              <a:solidFill>
                <a:srgbClr val="EC183F"/>
              </a:solidFill>
              <a:latin typeface="Rubik"/>
              <a:ea typeface="Rubik"/>
              <a:cs typeface="Rubik"/>
              <a:sym typeface="Rubik"/>
            </a:endParaRPr>
          </a:p>
        </p:txBody>
      </p:sp>
      <p:cxnSp>
        <p:nvCxnSpPr>
          <p:cNvPr id="96" name="Google Shape;96;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8"/>
          <p:cNvSpPr txBox="1">
            <a:spLocks noGrp="1"/>
          </p:cNvSpPr>
          <p:nvPr>
            <p:ph type="subTitle" idx="1"/>
          </p:nvPr>
        </p:nvSpPr>
        <p:spPr>
          <a:xfrm>
            <a:off x="-323175" y="153000"/>
            <a:ext cx="4643100" cy="66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i="1" dirty="0" smtClean="0">
                <a:solidFill>
                  <a:schemeClr val="tx1"/>
                </a:solidFill>
                <a:latin typeface="Acid" pitchFamily="50" charset="0"/>
              </a:rPr>
              <a:t>Opera </a:t>
            </a:r>
            <a:r>
              <a:rPr lang="en-US" b="1" i="1" dirty="0" err="1" smtClean="0">
                <a:solidFill>
                  <a:schemeClr val="tx1"/>
                </a:solidFill>
                <a:latin typeface="Acid" pitchFamily="50" charset="0"/>
              </a:rPr>
              <a:t>Vpn</a:t>
            </a:r>
            <a:r>
              <a:rPr lang="en-US" b="1" i="1" dirty="0" smtClean="0">
                <a:solidFill>
                  <a:schemeClr val="tx1"/>
                </a:solidFill>
                <a:latin typeface="Acid" pitchFamily="50" charset="0"/>
              </a:rPr>
              <a:t>:</a:t>
            </a:r>
            <a:endParaRPr b="1" i="1" dirty="0">
              <a:solidFill>
                <a:schemeClr val="tx1"/>
              </a:solidFill>
              <a:latin typeface="Acid" pitchFamily="50" charset="0"/>
            </a:endParaRPr>
          </a:p>
          <a:p>
            <a:pPr marL="0" lvl="0" indent="0" algn="ctr" rtl="0">
              <a:spcBef>
                <a:spcPts val="0"/>
              </a:spcBef>
              <a:spcAft>
                <a:spcPts val="0"/>
              </a:spcAft>
              <a:buNone/>
            </a:pPr>
            <a:endParaRPr dirty="0"/>
          </a:p>
        </p:txBody>
      </p:sp>
      <p:pic>
        <p:nvPicPr>
          <p:cNvPr id="277" name="Google Shape;277;p48"/>
          <p:cNvPicPr preferRelativeResize="0"/>
          <p:nvPr/>
        </p:nvPicPr>
        <p:blipFill>
          <a:blip r:embed="rId3">
            <a:alphaModFix/>
          </a:blip>
          <a:stretch>
            <a:fillRect/>
          </a:stretch>
        </p:blipFill>
        <p:spPr>
          <a:xfrm>
            <a:off x="4981975" y="733574"/>
            <a:ext cx="2898350" cy="1594400"/>
          </a:xfrm>
          <a:prstGeom prst="rect">
            <a:avLst/>
          </a:prstGeom>
          <a:noFill/>
          <a:ln>
            <a:noFill/>
          </a:ln>
        </p:spPr>
      </p:pic>
      <p:sp>
        <p:nvSpPr>
          <p:cNvPr id="278" name="Google Shape;278;p48"/>
          <p:cNvSpPr txBox="1">
            <a:spLocks noGrp="1"/>
          </p:cNvSpPr>
          <p:nvPr>
            <p:ph type="subTitle" idx="1"/>
          </p:nvPr>
        </p:nvSpPr>
        <p:spPr>
          <a:xfrm>
            <a:off x="3699354" y="156461"/>
            <a:ext cx="4643100" cy="660300"/>
          </a:xfrm>
          <a:prstGeom prst="rect">
            <a:avLst/>
          </a:prstGeom>
        </p:spPr>
        <p:txBody>
          <a:bodyPr spcFirstLastPara="1" wrap="square" lIns="91425" tIns="91425" rIns="91425" bIns="91425" anchor="ctr" anchorCtr="0">
            <a:noAutofit/>
          </a:bodyPr>
          <a:lstStyle/>
          <a:p>
            <a:pPr lvl="0"/>
            <a:r>
              <a:rPr lang="en-US" b="1" i="1" dirty="0" smtClean="0">
                <a:solidFill>
                  <a:schemeClr val="tx1"/>
                </a:solidFill>
                <a:latin typeface="Acid" pitchFamily="50" charset="0"/>
              </a:rPr>
              <a:t>Tor</a:t>
            </a:r>
            <a:endParaRPr dirty="0"/>
          </a:p>
        </p:txBody>
      </p:sp>
      <p:sp>
        <p:nvSpPr>
          <p:cNvPr id="282" name="Google Shape;282;p48"/>
          <p:cNvSpPr txBox="1">
            <a:spLocks noGrp="1"/>
          </p:cNvSpPr>
          <p:nvPr>
            <p:ph type="subTitle" idx="1"/>
          </p:nvPr>
        </p:nvSpPr>
        <p:spPr>
          <a:xfrm>
            <a:off x="3882650" y="2370650"/>
            <a:ext cx="4643100" cy="660300"/>
          </a:xfrm>
          <a:prstGeom prst="rect">
            <a:avLst/>
          </a:prstGeom>
        </p:spPr>
        <p:txBody>
          <a:bodyPr spcFirstLastPara="1" wrap="square" lIns="91425" tIns="91425" rIns="91425" bIns="91425" anchor="ctr" anchorCtr="0">
            <a:noAutofit/>
          </a:bodyPr>
          <a:lstStyle/>
          <a:p>
            <a:pPr lvl="0"/>
            <a:r>
              <a:rPr lang="en-US" b="1" i="1" dirty="0" smtClean="0">
                <a:solidFill>
                  <a:schemeClr val="tx1"/>
                </a:solidFill>
                <a:latin typeface="Acid" pitchFamily="50" charset="0"/>
              </a:rPr>
              <a:t>Opera </a:t>
            </a:r>
            <a:r>
              <a:rPr lang="en-US" b="1" i="1" dirty="0" smtClean="0">
                <a:solidFill>
                  <a:schemeClr val="tx1"/>
                </a:solidFill>
                <a:latin typeface="Acid" pitchFamily="50" charset="0"/>
              </a:rPr>
              <a:t>sin </a:t>
            </a:r>
            <a:r>
              <a:rPr lang="en-US" b="1" i="1" dirty="0" err="1" smtClean="0">
                <a:solidFill>
                  <a:schemeClr val="tx1"/>
                </a:solidFill>
                <a:latin typeface="Acid" pitchFamily="50" charset="0"/>
              </a:rPr>
              <a:t>V</a:t>
            </a:r>
            <a:r>
              <a:rPr lang="en-US" b="1" i="1" dirty="0" err="1" smtClean="0">
                <a:solidFill>
                  <a:schemeClr val="tx1"/>
                </a:solidFill>
                <a:latin typeface="Acid" pitchFamily="50" charset="0"/>
              </a:rPr>
              <a:t>pn</a:t>
            </a:r>
            <a:r>
              <a:rPr lang="en-US" b="1" i="1" dirty="0" smtClean="0">
                <a:solidFill>
                  <a:schemeClr val="tx1"/>
                </a:solidFill>
                <a:latin typeface="Acid" pitchFamily="50" charset="0"/>
              </a:rPr>
              <a:t>:</a:t>
            </a:r>
          </a:p>
          <a:p>
            <a:pPr marL="0" lvl="0" indent="0" algn="ctr" rtl="0">
              <a:spcBef>
                <a:spcPts val="0"/>
              </a:spcBef>
              <a:spcAft>
                <a:spcPts val="0"/>
              </a:spcAft>
              <a:buNone/>
            </a:pPr>
            <a:endParaRPr dirty="0"/>
          </a:p>
        </p:txBody>
      </p:sp>
      <p:pic>
        <p:nvPicPr>
          <p:cNvPr id="5122" name="Picture 2"/>
          <p:cNvPicPr>
            <a:picLocks noChangeAspect="1" noChangeArrowheads="1"/>
          </p:cNvPicPr>
          <p:nvPr/>
        </p:nvPicPr>
        <p:blipFill>
          <a:blip r:embed="rId4"/>
          <a:srcRect/>
          <a:stretch>
            <a:fillRect/>
          </a:stretch>
        </p:blipFill>
        <p:spPr bwMode="auto">
          <a:xfrm>
            <a:off x="245164" y="581217"/>
            <a:ext cx="4394961" cy="1901494"/>
          </a:xfrm>
          <a:prstGeom prst="rect">
            <a:avLst/>
          </a:prstGeom>
          <a:noFill/>
          <a:ln w="9525">
            <a:noFill/>
            <a:miter lim="800000"/>
            <a:headEnd/>
            <a:tailEnd/>
          </a:ln>
        </p:spPr>
      </p:pic>
      <p:pic>
        <p:nvPicPr>
          <p:cNvPr id="5123" name="Picture 3"/>
          <p:cNvPicPr>
            <a:picLocks noChangeAspect="1" noChangeArrowheads="1"/>
          </p:cNvPicPr>
          <p:nvPr/>
        </p:nvPicPr>
        <p:blipFill>
          <a:blip r:embed="rId5"/>
          <a:srcRect/>
          <a:stretch>
            <a:fillRect/>
          </a:stretch>
        </p:blipFill>
        <p:spPr bwMode="auto">
          <a:xfrm>
            <a:off x="3284989" y="2843009"/>
            <a:ext cx="4407798" cy="206634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9"/>
          <p:cNvSpPr txBox="1"/>
          <p:nvPr/>
        </p:nvSpPr>
        <p:spPr>
          <a:xfrm>
            <a:off x="741400" y="662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Preguntas </a:t>
            </a:r>
            <a:r>
              <a:rPr lang="es" sz="3100" b="1">
                <a:solidFill>
                  <a:srgbClr val="EC183F"/>
                </a:solidFill>
                <a:latin typeface="Rajdhani"/>
                <a:ea typeface="Rajdhani"/>
                <a:cs typeface="Rajdhani"/>
                <a:sym typeface="Rajdhani"/>
              </a:rPr>
              <a:t>Realizar en mesa</a:t>
            </a:r>
            <a:endParaRPr sz="3100" b="1">
              <a:solidFill>
                <a:srgbClr val="434343"/>
              </a:solidFill>
              <a:latin typeface="Rajdhani"/>
              <a:ea typeface="Rajdhani"/>
              <a:cs typeface="Rajdhani"/>
              <a:sym typeface="Rajdhani"/>
            </a:endParaRPr>
          </a:p>
        </p:txBody>
      </p:sp>
      <p:sp>
        <p:nvSpPr>
          <p:cNvPr id="288" name="Google Shape;288;p49"/>
          <p:cNvSpPr txBox="1"/>
          <p:nvPr/>
        </p:nvSpPr>
        <p:spPr>
          <a:xfrm>
            <a:off x="1274800" y="1494825"/>
            <a:ext cx="6875700" cy="308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¿Las velocidades en los test son diferentes? ¿Por qué crees que sucede esto?</a:t>
            </a: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b="1" dirty="0">
                <a:solidFill>
                  <a:srgbClr val="434343"/>
                </a:solidFill>
                <a:latin typeface="Open Sans"/>
                <a:ea typeface="Open Sans"/>
                <a:cs typeface="Open Sans"/>
                <a:sym typeface="Open Sans"/>
              </a:rPr>
              <a:t>Sí, son diferentes; ya que se está usando VPNs que se conectan a servidores de distintos lugares muy lejanos</a:t>
            </a: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¿Que significa el valor del ping?</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b="1" dirty="0">
                <a:solidFill>
                  <a:srgbClr val="434343"/>
                </a:solidFill>
                <a:latin typeface="Open Sans"/>
                <a:ea typeface="Open Sans"/>
                <a:cs typeface="Open Sans"/>
                <a:sym typeface="Open Sans"/>
              </a:rPr>
              <a:t>Para medir la latencia se utiliza el ping, que se mide en milisegundos (o ms) el tiempo que tardan en comunicarse tu conexión local con un equipo remoto en la red IP.</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Clr>
                <a:schemeClr val="dk1"/>
              </a:buClr>
              <a:buSzPts val="1100"/>
              <a:buFont typeface="Arial"/>
              <a:buNone/>
            </a:pPr>
            <a:r>
              <a:rPr lang="es" dirty="0">
                <a:solidFill>
                  <a:srgbClr val="434343"/>
                </a:solidFill>
                <a:latin typeface="Open Sans"/>
                <a:ea typeface="Open Sans"/>
                <a:cs typeface="Open Sans"/>
                <a:sym typeface="Open Sans"/>
              </a:rPr>
              <a:t>El valor del ping, ¿varia entre las diferentes opciones? ¿Por qué?</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b="1" dirty="0">
                <a:solidFill>
                  <a:srgbClr val="434343"/>
                </a:solidFill>
                <a:latin typeface="Open Sans"/>
                <a:ea typeface="Open Sans"/>
                <a:cs typeface="Open Sans"/>
                <a:sym typeface="Open Sans"/>
              </a:rPr>
              <a:t>Si. Porque las IP están a diferentes distancias. A mayor distancia mayor </a:t>
            </a:r>
            <a:r>
              <a:rPr lang="es" b="1" dirty="0" smtClean="0">
                <a:solidFill>
                  <a:srgbClr val="434343"/>
                </a:solidFill>
                <a:latin typeface="Open Sans"/>
                <a:ea typeface="Open Sans"/>
                <a:cs typeface="Open Sans"/>
                <a:sym typeface="Open Sans"/>
              </a:rPr>
              <a:t>ping, debido al tiempo que tardan en llegar las respuestas. </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p:txBody>
      </p:sp>
      <p:sp>
        <p:nvSpPr>
          <p:cNvPr id="289" name="Google Shape;289;p49"/>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9"/>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291" name="Google Shape;291;p49"/>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92" name="Google Shape;292;p49"/>
          <p:cNvSpPr/>
          <p:nvPr/>
        </p:nvSpPr>
        <p:spPr>
          <a:xfrm>
            <a:off x="799250" y="159177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9"/>
          <p:cNvSpPr txBox="1"/>
          <p:nvPr/>
        </p:nvSpPr>
        <p:spPr>
          <a:xfrm>
            <a:off x="799250" y="2679600"/>
            <a:ext cx="399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b="1">
              <a:solidFill>
                <a:srgbClr val="FFFFFF"/>
              </a:solidFill>
              <a:latin typeface="Rajdhani"/>
              <a:ea typeface="Rajdhani"/>
              <a:cs typeface="Rajdhani"/>
              <a:sym typeface="Rajdhani"/>
            </a:endParaRPr>
          </a:p>
        </p:txBody>
      </p:sp>
      <p:sp>
        <p:nvSpPr>
          <p:cNvPr id="294" name="Google Shape;294;p49"/>
          <p:cNvSpPr/>
          <p:nvPr/>
        </p:nvSpPr>
        <p:spPr>
          <a:xfrm>
            <a:off x="799250" y="254522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9"/>
          <p:cNvSpPr/>
          <p:nvPr/>
        </p:nvSpPr>
        <p:spPr>
          <a:xfrm>
            <a:off x="799250" y="345962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99"/>
        <p:cNvGrpSpPr/>
        <p:nvPr/>
      </p:nvGrpSpPr>
      <p:grpSpPr>
        <a:xfrm>
          <a:off x="0" y="0"/>
          <a:ext cx="0" cy="0"/>
          <a:chOff x="0" y="0"/>
          <a:chExt cx="0" cy="0"/>
        </a:xfrm>
      </p:grpSpPr>
      <p:sp>
        <p:nvSpPr>
          <p:cNvPr id="300" name="Google Shape;300;p50"/>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Según lo aprendido</a:t>
            </a:r>
            <a:endParaRPr sz="3700" b="1">
              <a:solidFill>
                <a:srgbClr val="FFFFFF"/>
              </a:solidFill>
              <a:latin typeface="Rajdhani"/>
              <a:ea typeface="Rajdhani"/>
              <a:cs typeface="Rajdhani"/>
              <a:sym typeface="Rajdhani"/>
            </a:endParaRPr>
          </a:p>
        </p:txBody>
      </p:sp>
      <p:sp>
        <p:nvSpPr>
          <p:cNvPr id="301" name="Google Shape;301;p50"/>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302" name="Google Shape;302;p50"/>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0"/>
          <p:cNvSpPr txBox="1">
            <a:spLocks noGrp="1"/>
          </p:cNvSpPr>
          <p:nvPr>
            <p:ph type="sldNum" idx="12"/>
          </p:nvPr>
        </p:nvSpPr>
        <p:spPr>
          <a:xfrm>
            <a:off x="8595308" y="4821767"/>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1"/>
          <p:cNvSpPr txBox="1"/>
          <p:nvPr/>
        </p:nvSpPr>
        <p:spPr>
          <a:xfrm>
            <a:off x="817600" y="297425"/>
            <a:ext cx="8330700" cy="11211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Según</a:t>
            </a:r>
            <a:r>
              <a:rPr lang="es" sz="3100" b="1">
                <a:solidFill>
                  <a:srgbClr val="EC183F"/>
                </a:solidFill>
                <a:latin typeface="Rajdhani"/>
                <a:ea typeface="Rajdhani"/>
                <a:cs typeface="Rajdhani"/>
                <a:sym typeface="Rajdhani"/>
              </a:rPr>
              <a:t> lo aprendido</a:t>
            </a:r>
            <a:r>
              <a:rPr lang="es" sz="3100" b="1">
                <a:solidFill>
                  <a:srgbClr val="434343"/>
                </a:solidFill>
                <a:latin typeface="Rajdhani"/>
                <a:ea typeface="Rajdhani"/>
                <a:cs typeface="Rajdhani"/>
                <a:sym typeface="Rajdhani"/>
              </a:rPr>
              <a:t> </a:t>
            </a:r>
            <a:endParaRPr sz="3100" b="1">
              <a:solidFill>
                <a:srgbClr val="434343"/>
              </a:solidFill>
              <a:latin typeface="Rajdhani"/>
              <a:ea typeface="Rajdhani"/>
              <a:cs typeface="Rajdhani"/>
              <a:sym typeface="Rajdhani"/>
            </a:endParaRPr>
          </a:p>
        </p:txBody>
      </p:sp>
      <p:sp>
        <p:nvSpPr>
          <p:cNvPr id="309" name="Google Shape;309;p51"/>
          <p:cNvSpPr txBox="1"/>
          <p:nvPr/>
        </p:nvSpPr>
        <p:spPr>
          <a:xfrm>
            <a:off x="741400" y="1647225"/>
            <a:ext cx="4244400" cy="19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En base a las preguntas y anotaciones o capturas de pantallas que hicimos, redactar un word contestando las preguntas con las mismas y subir a la </a:t>
            </a:r>
            <a:r>
              <a:rPr lang="es" sz="1700" b="1">
                <a:solidFill>
                  <a:srgbClr val="434343"/>
                </a:solidFill>
                <a:latin typeface="Open Sans"/>
                <a:ea typeface="Open Sans"/>
                <a:cs typeface="Open Sans"/>
                <a:sym typeface="Open Sans"/>
              </a:rPr>
              <a:t>mochila del viajero</a:t>
            </a:r>
            <a:r>
              <a:rPr lang="es" sz="1700">
                <a:solidFill>
                  <a:srgbClr val="434343"/>
                </a:solidFill>
                <a:latin typeface="Open Sans"/>
                <a:ea typeface="Open Sans"/>
                <a:cs typeface="Open Sans"/>
                <a:sym typeface="Open Sans"/>
              </a:rPr>
              <a:t> dentro de la clase correspondiente.</a:t>
            </a:r>
            <a:endParaRPr sz="1700">
              <a:solidFill>
                <a:srgbClr val="434343"/>
              </a:solidFill>
              <a:latin typeface="Open Sans"/>
              <a:ea typeface="Open Sans"/>
              <a:cs typeface="Open Sans"/>
              <a:sym typeface="Open Sans"/>
            </a:endParaRPr>
          </a:p>
          <a:p>
            <a:pPr marL="0" lvl="0" indent="0" algn="l" rtl="0">
              <a:spcBef>
                <a:spcPts val="600"/>
              </a:spcBef>
              <a:spcAft>
                <a:spcPts val="0"/>
              </a:spcAft>
              <a:buNone/>
            </a:pPr>
            <a:endParaRPr sz="1500">
              <a:solidFill>
                <a:srgbClr val="434343"/>
              </a:solidFill>
              <a:latin typeface="Open Sans"/>
              <a:ea typeface="Open Sans"/>
              <a:cs typeface="Open Sans"/>
              <a:sym typeface="Open Sans"/>
            </a:endParaRPr>
          </a:p>
        </p:txBody>
      </p:sp>
      <p:sp>
        <p:nvSpPr>
          <p:cNvPr id="310" name="Google Shape;310;p51"/>
          <p:cNvSpPr txBox="1"/>
          <p:nvPr/>
        </p:nvSpPr>
        <p:spPr>
          <a:xfrm>
            <a:off x="5448350" y="3957075"/>
            <a:ext cx="2729100" cy="4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500">
                <a:latin typeface="Open Sans"/>
                <a:ea typeface="Open Sans"/>
                <a:cs typeface="Open Sans"/>
                <a:sym typeface="Open Sans"/>
              </a:rPr>
              <a:t>       </a:t>
            </a:r>
            <a:endParaRPr sz="1500">
              <a:latin typeface="Open Sans"/>
              <a:ea typeface="Open Sans"/>
              <a:cs typeface="Open Sans"/>
              <a:sym typeface="Open Sans"/>
            </a:endParaRPr>
          </a:p>
        </p:txBody>
      </p:sp>
      <p:sp>
        <p:nvSpPr>
          <p:cNvPr id="311" name="Google Shape;311;p51"/>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313" name="Google Shape;313;p51"/>
          <p:cNvPicPr preferRelativeResize="0"/>
          <p:nvPr/>
        </p:nvPicPr>
        <p:blipFill>
          <a:blip r:embed="rId3">
            <a:alphaModFix/>
          </a:blip>
          <a:stretch>
            <a:fillRect/>
          </a:stretch>
        </p:blipFill>
        <p:spPr>
          <a:xfrm>
            <a:off x="8074225" y="4931037"/>
            <a:ext cx="764551" cy="182226"/>
          </a:xfrm>
          <a:prstGeom prst="rect">
            <a:avLst/>
          </a:prstGeom>
          <a:noFill/>
          <a:ln>
            <a:noFill/>
          </a:ln>
        </p:spPr>
      </p:pic>
      <p:pic>
        <p:nvPicPr>
          <p:cNvPr id="314" name="Google Shape;314;p51"/>
          <p:cNvPicPr preferRelativeResize="0"/>
          <p:nvPr/>
        </p:nvPicPr>
        <p:blipFill>
          <a:blip r:embed="rId4">
            <a:alphaModFix/>
          </a:blip>
          <a:stretch>
            <a:fillRect/>
          </a:stretch>
        </p:blipFill>
        <p:spPr>
          <a:xfrm>
            <a:off x="5121563" y="1066450"/>
            <a:ext cx="3382675" cy="3382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31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00"/>
        <p:cNvGrpSpPr/>
        <p:nvPr/>
      </p:nvGrpSpPr>
      <p:grpSpPr>
        <a:xfrm>
          <a:off x="0" y="0"/>
          <a:ext cx="0" cy="0"/>
          <a:chOff x="0" y="0"/>
          <a:chExt cx="0" cy="0"/>
        </a:xfrm>
      </p:grpSpPr>
      <p:sp>
        <p:nvSpPr>
          <p:cNvPr id="101" name="Google Shape;101;p31"/>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Instalación Browsers</a:t>
            </a:r>
            <a:endParaRPr sz="3700" b="1">
              <a:solidFill>
                <a:srgbClr val="FFFFFF"/>
              </a:solidFill>
              <a:latin typeface="Rajdhani"/>
              <a:ea typeface="Rajdhani"/>
              <a:cs typeface="Rajdhani"/>
              <a:sym typeface="Rajdhani"/>
            </a:endParaRPr>
          </a:p>
        </p:txBody>
      </p:sp>
      <p:sp>
        <p:nvSpPr>
          <p:cNvPr id="102" name="Google Shape;102;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3" name="Google Shape;103;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1"/>
          <p:cNvSpPr txBox="1">
            <a:spLocks noGrp="1"/>
          </p:cNvSpPr>
          <p:nvPr>
            <p:ph type="sldNum" idx="12"/>
          </p:nvPr>
        </p:nvSpPr>
        <p:spPr>
          <a:xfrm>
            <a:off x="8595308" y="4821767"/>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08"/>
        <p:cNvGrpSpPr/>
        <p:nvPr/>
      </p:nvGrpSpPr>
      <p:grpSpPr>
        <a:xfrm>
          <a:off x="0" y="0"/>
          <a:ext cx="0" cy="0"/>
          <a:chOff x="0" y="0"/>
          <a:chExt cx="0" cy="0"/>
        </a:xfrm>
      </p:grpSpPr>
      <p:sp>
        <p:nvSpPr>
          <p:cNvPr id="109" name="Google Shape;109;p32"/>
          <p:cNvSpPr txBox="1"/>
          <p:nvPr/>
        </p:nvSpPr>
        <p:spPr>
          <a:xfrm>
            <a:off x="763050" y="1379550"/>
            <a:ext cx="4285800" cy="303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2200">
              <a:solidFill>
                <a:schemeClr val="lt1"/>
              </a:solidFill>
              <a:latin typeface="Open Sans"/>
              <a:ea typeface="Open Sans"/>
              <a:cs typeface="Open Sans"/>
              <a:sym typeface="Open Sans"/>
            </a:endParaRPr>
          </a:p>
          <a:p>
            <a:pPr marL="0" lvl="0" indent="0" algn="l" rtl="0">
              <a:lnSpc>
                <a:spcPct val="115000"/>
              </a:lnSpc>
              <a:spcBef>
                <a:spcPts val="0"/>
              </a:spcBef>
              <a:spcAft>
                <a:spcPts val="0"/>
              </a:spcAft>
              <a:buNone/>
            </a:pPr>
            <a:r>
              <a:rPr lang="es" sz="2200">
                <a:solidFill>
                  <a:schemeClr val="lt1"/>
                </a:solidFill>
                <a:latin typeface="Open Sans"/>
                <a:ea typeface="Open Sans"/>
                <a:cs typeface="Open Sans"/>
                <a:sym typeface="Open Sans"/>
              </a:rPr>
              <a:t>Para la siguiente actividad vamos a necesitar tener instalado dos browsers (navegadores) los cuales son necesarios para la misma</a:t>
            </a:r>
            <a:endParaRPr sz="2200">
              <a:solidFill>
                <a:schemeClr val="lt1"/>
              </a:solidFill>
              <a:latin typeface="Open Sans"/>
              <a:ea typeface="Open Sans"/>
              <a:cs typeface="Open Sans"/>
              <a:sym typeface="Open Sans"/>
            </a:endParaRPr>
          </a:p>
          <a:p>
            <a:pPr marL="0" lvl="0" indent="0" algn="l" rtl="0">
              <a:lnSpc>
                <a:spcPct val="115000"/>
              </a:lnSpc>
              <a:spcBef>
                <a:spcPts val="0"/>
              </a:spcBef>
              <a:spcAft>
                <a:spcPts val="0"/>
              </a:spcAft>
              <a:buNone/>
            </a:pPr>
            <a:endParaRPr sz="2200">
              <a:solidFill>
                <a:schemeClr val="lt1"/>
              </a:solidFill>
              <a:latin typeface="Open Sans"/>
              <a:ea typeface="Open Sans"/>
              <a:cs typeface="Open Sans"/>
              <a:sym typeface="Open Sans"/>
            </a:endParaRPr>
          </a:p>
        </p:txBody>
      </p:sp>
      <p:sp>
        <p:nvSpPr>
          <p:cNvPr id="110" name="Google Shape;110;p32"/>
          <p:cNvSpPr txBox="1"/>
          <p:nvPr/>
        </p:nvSpPr>
        <p:spPr>
          <a:xfrm>
            <a:off x="763050" y="340614"/>
            <a:ext cx="1092600" cy="7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0300" b="1">
                <a:solidFill>
                  <a:srgbClr val="EC183F"/>
                </a:solidFill>
                <a:latin typeface="Rajdhani"/>
                <a:ea typeface="Rajdhani"/>
                <a:cs typeface="Rajdhani"/>
                <a:sym typeface="Rajdhani"/>
              </a:rPr>
              <a:t>“</a:t>
            </a:r>
            <a:endParaRPr sz="9300">
              <a:solidFill>
                <a:srgbClr val="EC183F"/>
              </a:solidFill>
              <a:latin typeface="Open Sans ExtraBold"/>
              <a:ea typeface="Open Sans ExtraBold"/>
              <a:cs typeface="Open Sans ExtraBold"/>
              <a:sym typeface="Open Sans ExtraBold"/>
            </a:endParaRPr>
          </a:p>
        </p:txBody>
      </p:sp>
      <p:sp>
        <p:nvSpPr>
          <p:cNvPr id="111" name="Google Shape;111;p32"/>
          <p:cNvSpPr txBox="1"/>
          <p:nvPr/>
        </p:nvSpPr>
        <p:spPr>
          <a:xfrm>
            <a:off x="4733475" y="3889275"/>
            <a:ext cx="846000" cy="7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0300" b="1">
                <a:solidFill>
                  <a:srgbClr val="EC183F"/>
                </a:solidFill>
                <a:latin typeface="Rajdhani"/>
                <a:ea typeface="Rajdhani"/>
                <a:cs typeface="Rajdhani"/>
                <a:sym typeface="Rajdhani"/>
              </a:rPr>
              <a:t>”</a:t>
            </a:r>
            <a:endParaRPr sz="8600">
              <a:solidFill>
                <a:srgbClr val="EC183F"/>
              </a:solidFill>
              <a:latin typeface="Open Sans ExtraBold"/>
              <a:ea typeface="Open Sans ExtraBold"/>
              <a:cs typeface="Open Sans ExtraBold"/>
              <a:sym typeface="Open Sans ExtraBold"/>
            </a:endParaRPr>
          </a:p>
        </p:txBody>
      </p:sp>
      <p:sp>
        <p:nvSpPr>
          <p:cNvPr id="112" name="Google Shape;112;p32"/>
          <p:cNvSpPr/>
          <p:nvPr/>
        </p:nvSpPr>
        <p:spPr>
          <a:xfrm>
            <a:off x="6017244" y="2130647"/>
            <a:ext cx="1208834" cy="1757993"/>
          </a:xfrm>
          <a:custGeom>
            <a:avLst/>
            <a:gdLst/>
            <a:ahLst/>
            <a:cxnLst/>
            <a:rect l="l" t="t" r="r" b="b"/>
            <a:pathLst>
              <a:path w="342446" h="498015" extrusionOk="0">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32"/>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2"/>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115" name="Google Shape;115;p32"/>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3"/>
          <p:cNvSpPr txBox="1"/>
          <p:nvPr/>
        </p:nvSpPr>
        <p:spPr>
          <a:xfrm>
            <a:off x="817600" y="297425"/>
            <a:ext cx="8330700" cy="11211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Opera</a:t>
            </a:r>
            <a:endParaRPr sz="3100" b="1">
              <a:solidFill>
                <a:srgbClr val="434343"/>
              </a:solidFill>
              <a:latin typeface="Rajdhani"/>
              <a:ea typeface="Rajdhani"/>
              <a:cs typeface="Rajdhani"/>
              <a:sym typeface="Rajdhani"/>
            </a:endParaRPr>
          </a:p>
        </p:txBody>
      </p:sp>
      <p:sp>
        <p:nvSpPr>
          <p:cNvPr id="121" name="Google Shape;121;p33"/>
          <p:cNvSpPr txBox="1"/>
          <p:nvPr/>
        </p:nvSpPr>
        <p:spPr>
          <a:xfrm>
            <a:off x="741400" y="1647225"/>
            <a:ext cx="4244400" cy="19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Opera es un navegador web creado. El cual permite utilizar un servicio de </a:t>
            </a:r>
            <a:r>
              <a:rPr lang="es" sz="1700" b="1">
                <a:solidFill>
                  <a:srgbClr val="434343"/>
                </a:solidFill>
                <a:latin typeface="Open Sans"/>
                <a:ea typeface="Open Sans"/>
                <a:cs typeface="Open Sans"/>
                <a:sym typeface="Open Sans"/>
              </a:rPr>
              <a:t>VPN</a:t>
            </a:r>
            <a:r>
              <a:rPr lang="es" sz="1700">
                <a:solidFill>
                  <a:srgbClr val="434343"/>
                </a:solidFill>
                <a:latin typeface="Open Sans"/>
                <a:ea typeface="Open Sans"/>
                <a:cs typeface="Open Sans"/>
                <a:sym typeface="Open Sans"/>
              </a:rPr>
              <a:t> gratuito. Los sistemas operativos compatibles escritorio son Microsoft Windows, macOS y GNU/Linux entre otros. </a:t>
            </a:r>
            <a:endParaRPr sz="170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Para descargarlo podemos ir al siguiente </a:t>
            </a:r>
            <a:r>
              <a:rPr lang="es" sz="1700" u="sng">
                <a:solidFill>
                  <a:schemeClr val="hlink"/>
                </a:solidFill>
                <a:latin typeface="Open Sans"/>
                <a:ea typeface="Open Sans"/>
                <a:cs typeface="Open Sans"/>
                <a:sym typeface="Open Sans"/>
                <a:hlinkClick r:id="rId3"/>
              </a:rPr>
              <a:t>link</a:t>
            </a:r>
            <a:endParaRPr sz="1700">
              <a:solidFill>
                <a:srgbClr val="434343"/>
              </a:solidFill>
              <a:latin typeface="Open Sans"/>
              <a:ea typeface="Open Sans"/>
              <a:cs typeface="Open Sans"/>
              <a:sym typeface="Open Sans"/>
            </a:endParaRPr>
          </a:p>
          <a:p>
            <a:pPr marL="0" lvl="0" indent="0" algn="l" rtl="0">
              <a:spcBef>
                <a:spcPts val="600"/>
              </a:spcBef>
              <a:spcAft>
                <a:spcPts val="0"/>
              </a:spcAft>
              <a:buNone/>
            </a:pPr>
            <a:endParaRPr sz="1500">
              <a:solidFill>
                <a:srgbClr val="434343"/>
              </a:solidFill>
              <a:latin typeface="Open Sans"/>
              <a:ea typeface="Open Sans"/>
              <a:cs typeface="Open Sans"/>
              <a:sym typeface="Open Sans"/>
            </a:endParaRPr>
          </a:p>
        </p:txBody>
      </p:sp>
      <p:sp>
        <p:nvSpPr>
          <p:cNvPr id="122" name="Google Shape;122;p33"/>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3"/>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124" name="Google Shape;124;p33"/>
          <p:cNvPicPr preferRelativeResize="0"/>
          <p:nvPr/>
        </p:nvPicPr>
        <p:blipFill>
          <a:blip r:embed="rId4">
            <a:alphaModFix/>
          </a:blip>
          <a:stretch>
            <a:fillRect/>
          </a:stretch>
        </p:blipFill>
        <p:spPr>
          <a:xfrm>
            <a:off x="8074225" y="4931037"/>
            <a:ext cx="764551" cy="182226"/>
          </a:xfrm>
          <a:prstGeom prst="rect">
            <a:avLst/>
          </a:prstGeom>
          <a:noFill/>
          <a:ln>
            <a:noFill/>
          </a:ln>
        </p:spPr>
      </p:pic>
      <p:pic>
        <p:nvPicPr>
          <p:cNvPr id="125" name="Google Shape;125;p33"/>
          <p:cNvPicPr preferRelativeResize="0"/>
          <p:nvPr/>
        </p:nvPicPr>
        <p:blipFill>
          <a:blip r:embed="rId5">
            <a:alphaModFix/>
          </a:blip>
          <a:stretch>
            <a:fillRect/>
          </a:stretch>
        </p:blipFill>
        <p:spPr>
          <a:xfrm>
            <a:off x="5105050" y="1992538"/>
            <a:ext cx="3829389" cy="14072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4"/>
          <p:cNvSpPr txBox="1"/>
          <p:nvPr/>
        </p:nvSpPr>
        <p:spPr>
          <a:xfrm>
            <a:off x="817600" y="297425"/>
            <a:ext cx="8330700" cy="11211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TOR</a:t>
            </a:r>
            <a:r>
              <a:rPr lang="es" sz="3100" b="1">
                <a:solidFill>
                  <a:srgbClr val="EC183F"/>
                </a:solidFill>
                <a:latin typeface="Rajdhani"/>
                <a:ea typeface="Rajdhani"/>
                <a:cs typeface="Rajdhani"/>
                <a:sym typeface="Rajdhani"/>
              </a:rPr>
              <a:t> Server</a:t>
            </a:r>
            <a:r>
              <a:rPr lang="es" sz="3100" b="1">
                <a:solidFill>
                  <a:srgbClr val="434343"/>
                </a:solidFill>
                <a:latin typeface="Rajdhani"/>
                <a:ea typeface="Rajdhani"/>
                <a:cs typeface="Rajdhani"/>
                <a:sym typeface="Rajdhani"/>
              </a:rPr>
              <a:t> </a:t>
            </a:r>
            <a:endParaRPr sz="3100" b="1">
              <a:solidFill>
                <a:srgbClr val="434343"/>
              </a:solidFill>
              <a:latin typeface="Rajdhani"/>
              <a:ea typeface="Rajdhani"/>
              <a:cs typeface="Rajdhani"/>
              <a:sym typeface="Rajdhani"/>
            </a:endParaRPr>
          </a:p>
        </p:txBody>
      </p:sp>
      <p:sp>
        <p:nvSpPr>
          <p:cNvPr id="131" name="Google Shape;131;p34"/>
          <p:cNvSpPr txBox="1"/>
          <p:nvPr/>
        </p:nvSpPr>
        <p:spPr>
          <a:xfrm>
            <a:off x="741400" y="1647225"/>
            <a:ext cx="4244400" cy="19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Tor es un proyecto cuyo objetivo principal es el desarrollo de una red de comunicaciones distribuida de baja latencia y superpuesta sobre internet</a:t>
            </a:r>
            <a:endParaRPr sz="170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Podemos descargarlo desde el siguiente </a:t>
            </a:r>
            <a:r>
              <a:rPr lang="es" sz="1700" u="sng">
                <a:solidFill>
                  <a:schemeClr val="hlink"/>
                </a:solidFill>
                <a:latin typeface="Open Sans"/>
                <a:ea typeface="Open Sans"/>
                <a:cs typeface="Open Sans"/>
                <a:sym typeface="Open Sans"/>
                <a:hlinkClick r:id="rId3"/>
              </a:rPr>
              <a:t>link</a:t>
            </a:r>
            <a:endParaRPr sz="1700">
              <a:solidFill>
                <a:srgbClr val="434343"/>
              </a:solidFill>
              <a:latin typeface="Open Sans"/>
              <a:ea typeface="Open Sans"/>
              <a:cs typeface="Open Sans"/>
              <a:sym typeface="Open Sans"/>
            </a:endParaRPr>
          </a:p>
          <a:p>
            <a:pPr marL="0" lvl="0" indent="0" algn="l" rtl="0">
              <a:spcBef>
                <a:spcPts val="600"/>
              </a:spcBef>
              <a:spcAft>
                <a:spcPts val="0"/>
              </a:spcAft>
              <a:buNone/>
            </a:pPr>
            <a:endParaRPr sz="1500">
              <a:solidFill>
                <a:srgbClr val="434343"/>
              </a:solidFill>
              <a:latin typeface="Open Sans"/>
              <a:ea typeface="Open Sans"/>
              <a:cs typeface="Open Sans"/>
              <a:sym typeface="Open Sans"/>
            </a:endParaRPr>
          </a:p>
        </p:txBody>
      </p:sp>
      <p:sp>
        <p:nvSpPr>
          <p:cNvPr id="132" name="Google Shape;132;p34"/>
          <p:cNvSpPr txBox="1"/>
          <p:nvPr/>
        </p:nvSpPr>
        <p:spPr>
          <a:xfrm>
            <a:off x="5448350" y="3957075"/>
            <a:ext cx="2729100" cy="4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500">
                <a:latin typeface="Open Sans"/>
                <a:ea typeface="Open Sans"/>
                <a:cs typeface="Open Sans"/>
                <a:sym typeface="Open Sans"/>
              </a:rPr>
              <a:t>       </a:t>
            </a:r>
            <a:endParaRPr sz="1500">
              <a:latin typeface="Open Sans"/>
              <a:ea typeface="Open Sans"/>
              <a:cs typeface="Open Sans"/>
              <a:sym typeface="Open Sans"/>
            </a:endParaRPr>
          </a:p>
        </p:txBody>
      </p:sp>
      <p:sp>
        <p:nvSpPr>
          <p:cNvPr id="133" name="Google Shape;133;p34"/>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4"/>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135" name="Google Shape;135;p34"/>
          <p:cNvPicPr preferRelativeResize="0"/>
          <p:nvPr/>
        </p:nvPicPr>
        <p:blipFill>
          <a:blip r:embed="rId4">
            <a:alphaModFix/>
          </a:blip>
          <a:stretch>
            <a:fillRect/>
          </a:stretch>
        </p:blipFill>
        <p:spPr>
          <a:xfrm>
            <a:off x="8074225" y="4931037"/>
            <a:ext cx="764551" cy="182226"/>
          </a:xfrm>
          <a:prstGeom prst="rect">
            <a:avLst/>
          </a:prstGeom>
          <a:noFill/>
          <a:ln>
            <a:noFill/>
          </a:ln>
        </p:spPr>
      </p:pic>
      <p:pic>
        <p:nvPicPr>
          <p:cNvPr id="136" name="Google Shape;136;p34"/>
          <p:cNvPicPr preferRelativeResize="0"/>
          <p:nvPr/>
        </p:nvPicPr>
        <p:blipFill>
          <a:blip r:embed="rId5">
            <a:alphaModFix/>
          </a:blip>
          <a:stretch>
            <a:fillRect/>
          </a:stretch>
        </p:blipFill>
        <p:spPr>
          <a:xfrm>
            <a:off x="4985800" y="1570925"/>
            <a:ext cx="4005800" cy="22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40"/>
        <p:cNvGrpSpPr/>
        <p:nvPr/>
      </p:nvGrpSpPr>
      <p:grpSpPr>
        <a:xfrm>
          <a:off x="0" y="0"/>
          <a:ext cx="0" cy="0"/>
          <a:chOff x="0" y="0"/>
          <a:chExt cx="0" cy="0"/>
        </a:xfrm>
      </p:grpSpPr>
      <p:sp>
        <p:nvSpPr>
          <p:cNvPr id="141" name="Google Shape;141;p35"/>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Vpn en Opera</a:t>
            </a:r>
            <a:endParaRPr sz="3700" b="1">
              <a:solidFill>
                <a:srgbClr val="FFFFFF"/>
              </a:solidFill>
              <a:latin typeface="Rajdhani"/>
              <a:ea typeface="Rajdhani"/>
              <a:cs typeface="Rajdhani"/>
              <a:sym typeface="Rajdhani"/>
            </a:endParaRPr>
          </a:p>
        </p:txBody>
      </p:sp>
      <p:sp>
        <p:nvSpPr>
          <p:cNvPr id="142" name="Google Shape;142;p35"/>
          <p:cNvSpPr txBox="1"/>
          <p:nvPr/>
        </p:nvSpPr>
        <p:spPr>
          <a:xfrm>
            <a:off x="2289575" y="2195575"/>
            <a:ext cx="9996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a:t>
            </a:r>
            <a:endParaRPr sz="6000" b="1">
              <a:solidFill>
                <a:srgbClr val="FFFFFF"/>
              </a:solidFill>
              <a:latin typeface="Rajdhani"/>
              <a:ea typeface="Rajdhani"/>
              <a:cs typeface="Rajdhani"/>
              <a:sym typeface="Rajdhani"/>
            </a:endParaRPr>
          </a:p>
        </p:txBody>
      </p:sp>
      <p:sp>
        <p:nvSpPr>
          <p:cNvPr id="143" name="Google Shape;143;p35"/>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6"/>
          <p:cNvSpPr txBox="1"/>
          <p:nvPr/>
        </p:nvSpPr>
        <p:spPr>
          <a:xfrm>
            <a:off x="4654900" y="1742850"/>
            <a:ext cx="3972300" cy="226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Para utilizar el servicio de </a:t>
            </a:r>
            <a:r>
              <a:rPr lang="es" sz="1700" b="1">
                <a:solidFill>
                  <a:srgbClr val="434343"/>
                </a:solidFill>
                <a:latin typeface="Open Sans"/>
                <a:ea typeface="Open Sans"/>
                <a:cs typeface="Open Sans"/>
                <a:sym typeface="Open Sans"/>
              </a:rPr>
              <a:t>VPN</a:t>
            </a:r>
            <a:r>
              <a:rPr lang="es" sz="1700">
                <a:solidFill>
                  <a:srgbClr val="434343"/>
                </a:solidFill>
                <a:latin typeface="Open Sans"/>
                <a:ea typeface="Open Sans"/>
                <a:cs typeface="Open Sans"/>
                <a:sym typeface="Open Sans"/>
              </a:rPr>
              <a:t> gratuito tenemos que ir al botón settings y luego más abajo hacer clic </a:t>
            </a:r>
            <a:r>
              <a:rPr lang="es" sz="1700" b="1">
                <a:solidFill>
                  <a:srgbClr val="434343"/>
                </a:solidFill>
                <a:latin typeface="Open Sans"/>
                <a:ea typeface="Open Sans"/>
                <a:cs typeface="Open Sans"/>
                <a:sym typeface="Open Sans"/>
              </a:rPr>
              <a:t>activar en la configuración</a:t>
            </a:r>
            <a:r>
              <a:rPr lang="es" sz="1700">
                <a:solidFill>
                  <a:srgbClr val="434343"/>
                </a:solidFill>
                <a:latin typeface="Open Sans"/>
                <a:ea typeface="Open Sans"/>
                <a:cs typeface="Open Sans"/>
                <a:sym typeface="Open Sans"/>
              </a:rPr>
              <a:t>. </a:t>
            </a:r>
            <a:endParaRPr sz="1700">
              <a:solidFill>
                <a:srgbClr val="434343"/>
              </a:solidFill>
              <a:latin typeface="Open Sans"/>
              <a:ea typeface="Open Sans"/>
              <a:cs typeface="Open Sans"/>
              <a:sym typeface="Open Sans"/>
            </a:endParaRPr>
          </a:p>
          <a:p>
            <a:pPr marL="0" lvl="0" indent="0" algn="l" rtl="0">
              <a:spcBef>
                <a:spcPts val="600"/>
              </a:spcBef>
              <a:spcAft>
                <a:spcPts val="0"/>
              </a:spcAft>
              <a:buNone/>
            </a:pPr>
            <a:r>
              <a:rPr lang="es" sz="1500">
                <a:solidFill>
                  <a:srgbClr val="434343"/>
                </a:solidFill>
                <a:latin typeface="Open Sans"/>
                <a:ea typeface="Open Sans"/>
                <a:cs typeface="Open Sans"/>
                <a:sym typeface="Open Sans"/>
              </a:rPr>
              <a:t>Por último click para activarla</a:t>
            </a:r>
            <a:endParaRPr sz="1500">
              <a:solidFill>
                <a:srgbClr val="434343"/>
              </a:solidFill>
              <a:latin typeface="Open Sans"/>
              <a:ea typeface="Open Sans"/>
              <a:cs typeface="Open Sans"/>
              <a:sym typeface="Open Sans"/>
            </a:endParaRPr>
          </a:p>
        </p:txBody>
      </p:sp>
      <p:sp>
        <p:nvSpPr>
          <p:cNvPr id="149" name="Google Shape;149;p36"/>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6"/>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151" name="Google Shape;151;p36"/>
          <p:cNvPicPr preferRelativeResize="0"/>
          <p:nvPr/>
        </p:nvPicPr>
        <p:blipFill>
          <a:blip r:embed="rId3">
            <a:alphaModFix/>
          </a:blip>
          <a:stretch>
            <a:fillRect/>
          </a:stretch>
        </p:blipFill>
        <p:spPr>
          <a:xfrm>
            <a:off x="8074225" y="4931037"/>
            <a:ext cx="764551" cy="182226"/>
          </a:xfrm>
          <a:prstGeom prst="rect">
            <a:avLst/>
          </a:prstGeom>
          <a:noFill/>
          <a:ln>
            <a:noFill/>
          </a:ln>
        </p:spPr>
      </p:pic>
      <p:pic>
        <p:nvPicPr>
          <p:cNvPr id="152" name="Google Shape;152;p36"/>
          <p:cNvPicPr preferRelativeResize="0"/>
          <p:nvPr/>
        </p:nvPicPr>
        <p:blipFill>
          <a:blip r:embed="rId4">
            <a:alphaModFix/>
          </a:blip>
          <a:stretch>
            <a:fillRect/>
          </a:stretch>
        </p:blipFill>
        <p:spPr>
          <a:xfrm>
            <a:off x="1296925" y="3605825"/>
            <a:ext cx="6724650" cy="933450"/>
          </a:xfrm>
          <a:prstGeom prst="rect">
            <a:avLst/>
          </a:prstGeom>
          <a:noFill/>
          <a:ln>
            <a:noFill/>
          </a:ln>
        </p:spPr>
      </p:pic>
      <p:pic>
        <p:nvPicPr>
          <p:cNvPr id="153" name="Google Shape;153;p36"/>
          <p:cNvPicPr preferRelativeResize="0"/>
          <p:nvPr/>
        </p:nvPicPr>
        <p:blipFill>
          <a:blip r:embed="rId5">
            <a:alphaModFix/>
          </a:blip>
          <a:stretch>
            <a:fillRect/>
          </a:stretch>
        </p:blipFill>
        <p:spPr>
          <a:xfrm>
            <a:off x="1296925" y="1662700"/>
            <a:ext cx="352425" cy="361950"/>
          </a:xfrm>
          <a:prstGeom prst="rect">
            <a:avLst/>
          </a:prstGeom>
          <a:noFill/>
          <a:ln>
            <a:noFill/>
          </a:ln>
        </p:spPr>
      </p:pic>
      <p:sp>
        <p:nvSpPr>
          <p:cNvPr id="154" name="Google Shape;154;p36"/>
          <p:cNvSpPr txBox="1"/>
          <p:nvPr/>
        </p:nvSpPr>
        <p:spPr>
          <a:xfrm>
            <a:off x="1689950" y="1621650"/>
            <a:ext cx="2050200" cy="4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500">
                <a:latin typeface="Open Sans"/>
                <a:ea typeface="Open Sans"/>
                <a:cs typeface="Open Sans"/>
                <a:sym typeface="Open Sans"/>
              </a:rPr>
              <a:t>Configuración</a:t>
            </a:r>
            <a:endParaRPr sz="1500">
              <a:latin typeface="Open Sans"/>
              <a:ea typeface="Open Sans"/>
              <a:cs typeface="Open Sans"/>
              <a:sym typeface="Open Sans"/>
            </a:endParaRPr>
          </a:p>
        </p:txBody>
      </p:sp>
      <p:pic>
        <p:nvPicPr>
          <p:cNvPr id="155" name="Google Shape;155;p36"/>
          <p:cNvPicPr preferRelativeResize="0"/>
          <p:nvPr/>
        </p:nvPicPr>
        <p:blipFill>
          <a:blip r:embed="rId6">
            <a:alphaModFix/>
          </a:blip>
          <a:stretch>
            <a:fillRect/>
          </a:stretch>
        </p:blipFill>
        <p:spPr>
          <a:xfrm>
            <a:off x="1296913" y="2148913"/>
            <a:ext cx="3324225" cy="1323975"/>
          </a:xfrm>
          <a:prstGeom prst="rect">
            <a:avLst/>
          </a:prstGeom>
          <a:noFill/>
          <a:ln>
            <a:noFill/>
          </a:ln>
        </p:spPr>
      </p:pic>
      <p:sp>
        <p:nvSpPr>
          <p:cNvPr id="156" name="Google Shape;156;p36"/>
          <p:cNvSpPr txBox="1"/>
          <p:nvPr/>
        </p:nvSpPr>
        <p:spPr>
          <a:xfrm>
            <a:off x="817600" y="754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Activar VPN </a:t>
            </a:r>
            <a:r>
              <a:rPr lang="es" sz="3100" b="1">
                <a:solidFill>
                  <a:srgbClr val="EC183F"/>
                </a:solidFill>
                <a:latin typeface="Rajdhani"/>
                <a:ea typeface="Rajdhani"/>
                <a:cs typeface="Rajdhani"/>
                <a:sym typeface="Rajdhani"/>
              </a:rPr>
              <a:t>en Opera</a:t>
            </a:r>
            <a:endParaRPr sz="3100" b="1">
              <a:solidFill>
                <a:srgbClr val="434343"/>
              </a:solidFill>
              <a:latin typeface="Rajdhani"/>
              <a:ea typeface="Rajdhani"/>
              <a:cs typeface="Rajdhani"/>
              <a:sym typeface="Rajdhani"/>
            </a:endParaRPr>
          </a:p>
        </p:txBody>
      </p:sp>
      <p:sp>
        <p:nvSpPr>
          <p:cNvPr id="157" name="Google Shape;157;p36"/>
          <p:cNvSpPr txBox="1"/>
          <p:nvPr/>
        </p:nvSpPr>
        <p:spPr>
          <a:xfrm flipH="1">
            <a:off x="646225" y="1586500"/>
            <a:ext cx="650700" cy="27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500">
                <a:latin typeface="Open Sans"/>
                <a:ea typeface="Open Sans"/>
                <a:cs typeface="Open Sans"/>
                <a:sym typeface="Open Sans"/>
              </a:rPr>
              <a:t>1.</a:t>
            </a: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r>
              <a:rPr lang="es" sz="1500">
                <a:latin typeface="Open Sans"/>
                <a:ea typeface="Open Sans"/>
                <a:cs typeface="Open Sans"/>
                <a:sym typeface="Open Sans"/>
              </a:rPr>
              <a:t>2.</a:t>
            </a: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r>
              <a:rPr lang="es" sz="1500">
                <a:latin typeface="Open Sans"/>
                <a:ea typeface="Open Sans"/>
                <a:cs typeface="Open Sans"/>
                <a:sym typeface="Open Sans"/>
              </a:rPr>
              <a:t>3.</a:t>
            </a:r>
            <a:endParaRPr sz="15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61"/>
        <p:cNvGrpSpPr/>
        <p:nvPr/>
      </p:nvGrpSpPr>
      <p:grpSpPr>
        <a:xfrm>
          <a:off x="0" y="0"/>
          <a:ext cx="0" cy="0"/>
          <a:chOff x="0" y="0"/>
          <a:chExt cx="0" cy="0"/>
        </a:xfrm>
      </p:grpSpPr>
      <p:sp>
        <p:nvSpPr>
          <p:cNvPr id="162" name="Google Shape;162;p37"/>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Red tor</a:t>
            </a:r>
            <a:endParaRPr sz="3700" b="1">
              <a:solidFill>
                <a:srgbClr val="FFFFFF"/>
              </a:solidFill>
              <a:latin typeface="Rajdhani"/>
              <a:ea typeface="Rajdhani"/>
              <a:cs typeface="Rajdhani"/>
              <a:sym typeface="Rajdhani"/>
            </a:endParaRPr>
          </a:p>
        </p:txBody>
      </p:sp>
      <p:sp>
        <p:nvSpPr>
          <p:cNvPr id="163" name="Google Shape;163;p37"/>
          <p:cNvSpPr txBox="1"/>
          <p:nvPr/>
        </p:nvSpPr>
        <p:spPr>
          <a:xfrm>
            <a:off x="2289575" y="2195575"/>
            <a:ext cx="9996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1.b</a:t>
            </a:r>
            <a:endParaRPr sz="6000" b="1">
              <a:solidFill>
                <a:srgbClr val="FFFFFF"/>
              </a:solidFill>
              <a:latin typeface="Rajdhani"/>
              <a:ea typeface="Rajdhani"/>
              <a:cs typeface="Rajdhani"/>
              <a:sym typeface="Rajdhani"/>
            </a:endParaRPr>
          </a:p>
        </p:txBody>
      </p:sp>
      <p:sp>
        <p:nvSpPr>
          <p:cNvPr id="164" name="Google Shape;164;p37"/>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7"/>
          <p:cNvSpPr txBox="1">
            <a:spLocks noGrp="1"/>
          </p:cNvSpPr>
          <p:nvPr>
            <p:ph type="sldNum" idx="12"/>
          </p:nvPr>
        </p:nvSpPr>
        <p:spPr>
          <a:xfrm>
            <a:off x="8595308" y="4821767"/>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838</Words>
  <Application>Microsoft Office PowerPoint</Application>
  <PresentationFormat>Presentación en pantalla (16:9)</PresentationFormat>
  <Paragraphs>132</Paragraphs>
  <Slides>24</Slides>
  <Notes>24</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24</vt:i4>
      </vt:variant>
    </vt:vector>
  </HeadingPairs>
  <TitlesOfParts>
    <vt:vector size="34" baseType="lpstr">
      <vt:lpstr>Arial</vt:lpstr>
      <vt:lpstr>Rajdhani</vt:lpstr>
      <vt:lpstr>Rubik</vt:lpstr>
      <vt:lpstr>Open Sans</vt:lpstr>
      <vt:lpstr>Open Sans ExtraBold</vt:lpstr>
      <vt:lpstr>Calibri</vt:lpstr>
      <vt:lpstr>Acid</vt:lpstr>
      <vt:lpstr>Rubik Light</vt:lpstr>
      <vt:lpstr>Simple Light</vt:lpstr>
      <vt:lpstr>Simple Light</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Pedro</dc:creator>
  <cp:lastModifiedBy>Pedro Rocha</cp:lastModifiedBy>
  <cp:revision>3</cp:revision>
  <dcterms:modified xsi:type="dcterms:W3CDTF">2021-10-04T02:10:59Z</dcterms:modified>
</cp:coreProperties>
</file>