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9" r:id="rId5"/>
    <p:sldId id="261" r:id="rId6"/>
    <p:sldId id="262" r:id="rId7"/>
    <p:sldId id="265" r:id="rId8"/>
    <p:sldId id="266" r:id="rId9"/>
    <p:sldId id="272" r:id="rId10"/>
    <p:sldId id="267" r:id="rId11"/>
    <p:sldId id="269" r:id="rId12"/>
    <p:sldId id="268" r:id="rId13"/>
    <p:sldId id="271" r:id="rId14"/>
    <p:sldId id="273" r:id="rId15"/>
    <p:sldId id="270" r:id="rId16"/>
    <p:sldId id="276" r:id="rId17"/>
    <p:sldId id="278" r:id="rId18"/>
    <p:sldId id="277" r:id="rId19"/>
    <p:sldId id="275" r:id="rId20"/>
    <p:sldId id="279" r:id="rId21"/>
    <p:sldId id="274" r:id="rId22"/>
    <p:sldId id="283" r:id="rId23"/>
    <p:sldId id="281" r:id="rId24"/>
    <p:sldId id="263" r:id="rId25"/>
    <p:sldId id="264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2010" y="2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D601-01A5-4E34-96BC-533C01E1C8AE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6443-F7A3-48E6-A83B-9D2C1C551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6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D601-01A5-4E34-96BC-533C01E1C8AE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6443-F7A3-48E6-A83B-9D2C1C551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71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D601-01A5-4E34-96BC-533C01E1C8AE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6443-F7A3-48E6-A83B-9D2C1C551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83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D601-01A5-4E34-96BC-533C01E1C8AE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6443-F7A3-48E6-A83B-9D2C1C551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60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D601-01A5-4E34-96BC-533C01E1C8AE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6443-F7A3-48E6-A83B-9D2C1C551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65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D601-01A5-4E34-96BC-533C01E1C8AE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6443-F7A3-48E6-A83B-9D2C1C551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60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D601-01A5-4E34-96BC-533C01E1C8AE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6443-F7A3-48E6-A83B-9D2C1C551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7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D601-01A5-4E34-96BC-533C01E1C8AE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6443-F7A3-48E6-A83B-9D2C1C551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92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D601-01A5-4E34-96BC-533C01E1C8AE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6443-F7A3-48E6-A83B-9D2C1C551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01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D601-01A5-4E34-96BC-533C01E1C8AE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6443-F7A3-48E6-A83B-9D2C1C551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74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D601-01A5-4E34-96BC-533C01E1C8AE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6443-F7A3-48E6-A83B-9D2C1C551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1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0D601-01A5-4E34-96BC-533C01E1C8AE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86443-F7A3-48E6-A83B-9D2C1C551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62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84208" y="2656014"/>
            <a:ext cx="707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dirty="0" smtClean="0">
                <a:solidFill>
                  <a:schemeClr val="bg1"/>
                </a:solidFill>
              </a:rPr>
              <a:t>?</a:t>
            </a:r>
            <a:endParaRPr lang="ru-RU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94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942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01965" y="396776"/>
            <a:ext cx="10788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</a:rPr>
              <a:t>Certified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Information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Systems</a:t>
            </a:r>
            <a:r>
              <a:rPr lang="ru-RU" sz="3200" b="1" dirty="0">
                <a:solidFill>
                  <a:schemeClr val="bg1"/>
                </a:solidFill>
              </a:rPr>
              <a:t> Security </a:t>
            </a:r>
            <a:r>
              <a:rPr lang="ru-RU" sz="3200" b="1" dirty="0" err="1">
                <a:solidFill>
                  <a:schemeClr val="bg1"/>
                </a:solidFill>
              </a:rPr>
              <a:t>Professional</a:t>
            </a:r>
            <a:r>
              <a:rPr lang="ru-RU" sz="3200" dirty="0">
                <a:solidFill>
                  <a:schemeClr val="bg1"/>
                </a:solidFill>
              </a:rPr>
              <a:t> – это </a:t>
            </a:r>
            <a:r>
              <a:rPr lang="ru-RU" sz="3200" dirty="0" err="1">
                <a:solidFill>
                  <a:schemeClr val="bg1"/>
                </a:solidFill>
              </a:rPr>
              <a:t>вендорнезависимая</a:t>
            </a:r>
            <a:r>
              <a:rPr lang="ru-RU" sz="3200" dirty="0">
                <a:solidFill>
                  <a:schemeClr val="bg1"/>
                </a:solidFill>
              </a:rPr>
              <a:t> сертификация по информационной безопасности от некоммерческой организации </a:t>
            </a:r>
            <a:r>
              <a:rPr lang="ru-RU" sz="3200" dirty="0" err="1">
                <a:solidFill>
                  <a:schemeClr val="bg1"/>
                </a:solidFill>
              </a:rPr>
              <a:t>International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Information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Systems</a:t>
            </a:r>
            <a:r>
              <a:rPr lang="ru-RU" sz="3200" dirty="0">
                <a:solidFill>
                  <a:schemeClr val="bg1"/>
                </a:solidFill>
              </a:rPr>
              <a:t> Security </a:t>
            </a:r>
            <a:r>
              <a:rPr lang="ru-RU" sz="3200" dirty="0" err="1">
                <a:solidFill>
                  <a:schemeClr val="bg1"/>
                </a:solidFill>
              </a:rPr>
              <a:t>Certifications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Consortium</a:t>
            </a:r>
            <a:r>
              <a:rPr lang="ru-RU" sz="3200" dirty="0">
                <a:solidFill>
                  <a:schemeClr val="bg1"/>
                </a:solidFill>
              </a:rPr>
              <a:t>, более известной как (ISC)². Эта сертификация появилась в далеком 1991 году и на данный момент около 70 000 специалистов являются действующими CISSP.</a:t>
            </a:r>
            <a:r>
              <a:rPr lang="ru-RU" sz="3200" dirty="0" smtClean="0">
                <a:solidFill>
                  <a:schemeClr val="bg1"/>
                </a:solidFill>
              </a:rPr>
              <a:t/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>
                <a:solidFill>
                  <a:schemeClr val="bg1"/>
                </a:solidFill>
              </a:rPr>
              <a:t>Сертификация CISSP в первую очередь предназначена для консультантов, аудиторов, архитекторов, аналитиков и управленцев в области информационной безопасности (ИБ). </a:t>
            </a:r>
            <a:r>
              <a:rPr lang="ru-RU" sz="3200" dirty="0" smtClean="0">
                <a:solidFill>
                  <a:schemeClr val="bg1"/>
                </a:solidFill>
              </a:rPr>
              <a:t>CISSP </a:t>
            </a:r>
            <a:r>
              <a:rPr lang="ru-RU" sz="3200" dirty="0">
                <a:solidFill>
                  <a:schemeClr val="bg1"/>
                </a:solidFill>
              </a:rPr>
              <a:t>относят к числу высших сертификаций в области ИБ</a:t>
            </a:r>
          </a:p>
        </p:txBody>
      </p:sp>
    </p:spTree>
    <p:extLst>
      <p:ext uri="{BB962C8B-B14F-4D97-AF65-F5344CB8AC3E}">
        <p14:creationId xmlns:p14="http://schemas.microsoft.com/office/powerpoint/2010/main" val="87408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942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866900"/>
            <a:ext cx="1112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In 2019, </a:t>
            </a:r>
            <a:r>
              <a:rPr lang="en-US" sz="5400" dirty="0">
                <a:solidFill>
                  <a:schemeClr val="bg1"/>
                </a:solidFill>
              </a:rPr>
              <a:t>CISSP-certified IT professionals have the third highest global salary ($116,573) and the 10th highest in North America ($123,815).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4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93861" y="9239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34" y="2216110"/>
            <a:ext cx="10207916" cy="4203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20469" y="646688"/>
            <a:ext cx="41072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CISSP </a:t>
            </a:r>
            <a:r>
              <a:rPr lang="ru-RU" sz="6600" dirty="0" smtClean="0">
                <a:solidFill>
                  <a:schemeClr val="bg1"/>
                </a:solidFill>
              </a:rPr>
              <a:t>в КЗ?</a:t>
            </a:r>
            <a:endParaRPr lang="ru-RU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8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942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676" y="2081212"/>
            <a:ext cx="6489374" cy="3798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0469" y="646688"/>
            <a:ext cx="41072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CISSP </a:t>
            </a:r>
            <a:r>
              <a:rPr lang="ru-RU" sz="6600" dirty="0" smtClean="0">
                <a:solidFill>
                  <a:schemeClr val="bg1"/>
                </a:solidFill>
              </a:rPr>
              <a:t>в КЗ?</a:t>
            </a:r>
            <a:endParaRPr lang="ru-RU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72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942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2050" name="Picture 2" descr="https://habrastorage.org/files/704/c34/cd5/704c34cd571146668a957d5b517d230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91"/>
          <a:stretch/>
        </p:blipFill>
        <p:spPr bwMode="auto">
          <a:xfrm>
            <a:off x="5391150" y="3940175"/>
            <a:ext cx="6096000" cy="246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habrastorage.org/files/704/c34/cd5/704c34cd571146668a957d5b517d230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r="34364"/>
          <a:stretch/>
        </p:blipFill>
        <p:spPr bwMode="auto">
          <a:xfrm>
            <a:off x="609600" y="522287"/>
            <a:ext cx="5619750" cy="246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00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771525"/>
            <a:ext cx="106489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CISA (Certified Information Systems Auditor) – </a:t>
            </a:r>
            <a:r>
              <a:rPr lang="ru-RU" sz="3200" dirty="0" smtClean="0">
                <a:solidFill>
                  <a:schemeClr val="bg1"/>
                </a:solidFill>
              </a:rPr>
              <a:t>Обладатель CISA должен не только хорошо ориентироваться в области информационной безопасности, но и в ИТ-менеджменте, жизненном цикле информационных систем, и в том, как это все проверять на соответствие лучшим мировым практикам. В идеале соискателю данного сертификата надо пройти жизненную школу в одной из компаний большой четверки (BIG4: EY, PWC, KPMG, </a:t>
            </a:r>
            <a:r>
              <a:rPr lang="ru-RU" sz="3200" dirty="0" err="1" smtClean="0">
                <a:solidFill>
                  <a:schemeClr val="bg1"/>
                </a:solidFill>
              </a:rPr>
              <a:t>Deloitte</a:t>
            </a:r>
            <a:r>
              <a:rPr lang="ru-RU" sz="3200" dirty="0" smtClean="0">
                <a:solidFill>
                  <a:schemeClr val="bg1"/>
                </a:solidFill>
              </a:rPr>
              <a:t>) или в крупной компании, в которой есть полноценная группа или отдел ИТ-аудита.</a:t>
            </a:r>
          </a:p>
        </p:txBody>
      </p:sp>
    </p:spTree>
    <p:extLst>
      <p:ext uri="{BB962C8B-B14F-4D97-AF65-F5344CB8AC3E}">
        <p14:creationId xmlns:p14="http://schemas.microsoft.com/office/powerpoint/2010/main" val="113470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942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94331" y="2333625"/>
            <a:ext cx="106489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CISM (</a:t>
            </a:r>
            <a:r>
              <a:rPr lang="ru-RU" sz="3200" dirty="0" err="1" smtClean="0">
                <a:solidFill>
                  <a:schemeClr val="bg1"/>
                </a:solidFill>
              </a:rPr>
              <a:t>Certified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Information</a:t>
            </a:r>
            <a:r>
              <a:rPr lang="ru-RU" sz="3200" dirty="0" smtClean="0">
                <a:solidFill>
                  <a:schemeClr val="bg1"/>
                </a:solidFill>
              </a:rPr>
              <a:t> Security </a:t>
            </a:r>
            <a:r>
              <a:rPr lang="ru-RU" sz="3200" dirty="0" err="1" smtClean="0">
                <a:solidFill>
                  <a:schemeClr val="bg1"/>
                </a:solidFill>
              </a:rPr>
              <a:t>Manager</a:t>
            </a:r>
            <a:r>
              <a:rPr lang="ru-RU" sz="3200" dirty="0" smtClean="0">
                <a:solidFill>
                  <a:schemeClr val="bg1"/>
                </a:solidFill>
              </a:rPr>
              <a:t>) – сертифицированный менеджер по информационной безопасности.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Для людей, занимающихся менеджментом в области ИБ не первый год. </a:t>
            </a:r>
          </a:p>
        </p:txBody>
      </p:sp>
    </p:spTree>
    <p:extLst>
      <p:ext uri="{BB962C8B-B14F-4D97-AF65-F5344CB8AC3E}">
        <p14:creationId xmlns:p14="http://schemas.microsoft.com/office/powerpoint/2010/main" val="116152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942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866900"/>
            <a:ext cx="1112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The average salary range for a professional holding the CISM certification ranges approximately from $78,500 to $216,000.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942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866900"/>
            <a:ext cx="1112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In 2019, </a:t>
            </a:r>
            <a:r>
              <a:rPr lang="en-US" sz="5400" dirty="0">
                <a:solidFill>
                  <a:schemeClr val="bg1"/>
                </a:solidFill>
              </a:rPr>
              <a:t>CISSP-certified IT professionals have the third highest global salary ($116,573) and the 10th highest in North America ($123,815).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3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51" y="2281237"/>
            <a:ext cx="2828925" cy="1838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20469" y="646688"/>
            <a:ext cx="37643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CISA </a:t>
            </a:r>
            <a:r>
              <a:rPr lang="ru-RU" sz="6600" dirty="0" smtClean="0">
                <a:solidFill>
                  <a:schemeClr val="bg1"/>
                </a:solidFill>
              </a:rPr>
              <a:t>в КЗ?</a:t>
            </a:r>
            <a:endParaRPr lang="ru-RU" sz="6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0051" y="2134403"/>
            <a:ext cx="71056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More than 115,000 professionals have earned the CISA certification since it was established in 1978. The number of current CISAs by region is: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Asia:  21,730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Central/South America: 2,440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Europe/Africa: 18,880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North America: 33,640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Oceania: 1,950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1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8783" y="960564"/>
            <a:ext cx="104125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Александр Ким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Air Astana, </a:t>
            </a:r>
            <a:r>
              <a:rPr lang="en-US" sz="3600" dirty="0" err="1" smtClean="0">
                <a:solidFill>
                  <a:schemeClr val="bg1"/>
                </a:solidFill>
              </a:rPr>
              <a:t>Kcell</a:t>
            </a:r>
            <a:r>
              <a:rPr lang="en-US" sz="3600" dirty="0" smtClean="0">
                <a:solidFill>
                  <a:schemeClr val="bg1"/>
                </a:solidFill>
              </a:rPr>
              <a:t>, </a:t>
            </a:r>
            <a:r>
              <a:rPr lang="ru-RU" sz="3600" dirty="0" err="1" smtClean="0">
                <a:solidFill>
                  <a:schemeClr val="bg1"/>
                </a:solidFill>
              </a:rPr>
              <a:t>Цеснабанк</a:t>
            </a:r>
            <a:r>
              <a:rPr lang="ru-RU" sz="3600" dirty="0" smtClean="0">
                <a:solidFill>
                  <a:schemeClr val="bg1"/>
                </a:solidFill>
              </a:rPr>
              <a:t>, </a:t>
            </a:r>
            <a:r>
              <a:rPr lang="en-US" sz="3600" dirty="0" smtClean="0">
                <a:solidFill>
                  <a:schemeClr val="bg1"/>
                </a:solidFill>
              </a:rPr>
              <a:t>Processing.kz, NitroTeam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OCSP, RHCSA</a:t>
            </a:r>
            <a:r>
              <a:rPr lang="ru-RU" sz="3600" dirty="0" smtClean="0">
                <a:solidFill>
                  <a:schemeClr val="bg1"/>
                </a:solidFill>
              </a:rPr>
              <a:t>, </a:t>
            </a:r>
            <a:r>
              <a:rPr lang="en-US" sz="3600" dirty="0" smtClean="0">
                <a:solidFill>
                  <a:schemeClr val="bg1"/>
                </a:solidFill>
              </a:rPr>
              <a:t>ITIL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51008" y="4353190"/>
            <a:ext cx="44903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Мурат </a:t>
            </a:r>
            <a:r>
              <a:rPr lang="ru-RU" sz="3600" dirty="0" err="1" smtClean="0">
                <a:solidFill>
                  <a:schemeClr val="bg1"/>
                </a:solidFill>
              </a:rPr>
              <a:t>Мамбетниязов</a:t>
            </a:r>
            <a:endParaRPr lang="ru-RU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NitroTeam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PHP</a:t>
            </a:r>
            <a:r>
              <a:rPr lang="ru-RU" sz="3600" dirty="0" smtClean="0">
                <a:solidFill>
                  <a:schemeClr val="bg1"/>
                </a:solidFill>
              </a:rPr>
              <a:t> Гуру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8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942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820469" y="646688"/>
            <a:ext cx="40030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CISM </a:t>
            </a:r>
            <a:r>
              <a:rPr lang="ru-RU" sz="6600" dirty="0" smtClean="0">
                <a:solidFill>
                  <a:schemeClr val="bg1"/>
                </a:solidFill>
              </a:rPr>
              <a:t>в КЗ?</a:t>
            </a:r>
            <a:endParaRPr lang="ru-RU" sz="6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0050" y="2134403"/>
            <a:ext cx="73342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More than 27,000 professionals have earned the CISM certification since its introduction in 2002. The number of current CISMs by region is: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Asia</a:t>
            </a:r>
            <a:r>
              <a:rPr lang="en-US" sz="2800" dirty="0">
                <a:solidFill>
                  <a:schemeClr val="bg1"/>
                </a:solidFill>
              </a:rPr>
              <a:t>: 3,740</a:t>
            </a:r>
          </a:p>
          <a:p>
            <a:r>
              <a:rPr lang="en-US" sz="2800" dirty="0">
                <a:solidFill>
                  <a:schemeClr val="bg1"/>
                </a:solidFill>
              </a:rPr>
              <a:t>Central/South America: 1,040</a:t>
            </a:r>
          </a:p>
          <a:p>
            <a:r>
              <a:rPr lang="en-US" sz="2800" dirty="0">
                <a:solidFill>
                  <a:schemeClr val="bg1"/>
                </a:solidFill>
              </a:rPr>
              <a:t>Europe/Africa: 6,920</a:t>
            </a:r>
          </a:p>
          <a:p>
            <a:r>
              <a:rPr lang="en-US" sz="2800" dirty="0">
                <a:solidFill>
                  <a:schemeClr val="bg1"/>
                </a:solidFill>
              </a:rPr>
              <a:t>North America: 10,730</a:t>
            </a:r>
          </a:p>
          <a:p>
            <a:r>
              <a:rPr lang="en-US" sz="2800" dirty="0">
                <a:solidFill>
                  <a:schemeClr val="bg1"/>
                </a:solidFill>
              </a:rPr>
              <a:t>Oceania: 790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34403"/>
            <a:ext cx="3124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942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680281" y="2154793"/>
            <a:ext cx="669927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</a:rPr>
              <a:t>CEH, OSCP, OSCE</a:t>
            </a:r>
          </a:p>
          <a:p>
            <a:pPr algn="ctr"/>
            <a:r>
              <a:rPr lang="en-US" sz="6600" dirty="0" smtClean="0">
                <a:solidFill>
                  <a:schemeClr val="bg1"/>
                </a:solidFill>
              </a:rPr>
              <a:t>CompTIA Security+</a:t>
            </a:r>
          </a:p>
        </p:txBody>
      </p:sp>
    </p:spTree>
    <p:extLst>
      <p:ext uri="{BB962C8B-B14F-4D97-AF65-F5344CB8AC3E}">
        <p14:creationId xmlns:p14="http://schemas.microsoft.com/office/powerpoint/2010/main" val="195429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942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37942" y="2003346"/>
            <a:ext cx="967925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</a:rPr>
              <a:t>CEH is $71,331</a:t>
            </a:r>
          </a:p>
          <a:p>
            <a:pPr algn="ctr"/>
            <a:r>
              <a:rPr lang="en-US" sz="6600" dirty="0" smtClean="0">
                <a:solidFill>
                  <a:schemeClr val="bg1"/>
                </a:solidFill>
              </a:rPr>
              <a:t>OSCP/OSCP $74K-$130K</a:t>
            </a:r>
          </a:p>
          <a:p>
            <a:pPr algn="ctr"/>
            <a:r>
              <a:rPr lang="en-US" sz="6600" dirty="0" smtClean="0">
                <a:solidFill>
                  <a:schemeClr val="bg1"/>
                </a:solidFill>
              </a:rPr>
              <a:t>CompTIA Security+ $75,000</a:t>
            </a:r>
            <a:endParaRPr lang="en-US" sz="6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37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1000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31" y="4357152"/>
            <a:ext cx="2981325" cy="1905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4357152"/>
            <a:ext cx="5810250" cy="18192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381" y="1840705"/>
            <a:ext cx="2638425" cy="17430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975" y="1840705"/>
            <a:ext cx="5067300" cy="1847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620642"/>
            <a:ext cx="10728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CEH, OSCP, OSCE</a:t>
            </a:r>
            <a:r>
              <a:rPr lang="ru-RU" sz="4800" dirty="0" smtClean="0">
                <a:solidFill>
                  <a:schemeClr val="bg1"/>
                </a:solidFill>
              </a:rPr>
              <a:t> </a:t>
            </a:r>
            <a:r>
              <a:rPr lang="en-US" sz="4800" dirty="0" smtClean="0">
                <a:solidFill>
                  <a:schemeClr val="bg1"/>
                </a:solidFill>
              </a:rPr>
              <a:t>CompTIA Security+ </a:t>
            </a:r>
            <a:r>
              <a:rPr lang="ru-RU" sz="4800" dirty="0" smtClean="0">
                <a:solidFill>
                  <a:schemeClr val="bg1"/>
                </a:solidFill>
              </a:rPr>
              <a:t>в КЗ?</a:t>
            </a:r>
            <a:endParaRPr lang="en-US" sz="4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7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183" y="470383"/>
            <a:ext cx="108105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</a:rPr>
              <a:t>Тест для определения уровня</a:t>
            </a:r>
            <a:endParaRPr lang="ru-RU" sz="6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551" y="3028950"/>
            <a:ext cx="10968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classroom.google.com</a:t>
            </a:r>
          </a:p>
          <a:p>
            <a:pPr algn="ctr"/>
            <a:r>
              <a:rPr lang="ru-RU" sz="7200" dirty="0" smtClean="0">
                <a:solidFill>
                  <a:schemeClr val="bg1"/>
                </a:solidFill>
              </a:rPr>
              <a:t>код класса: </a:t>
            </a:r>
            <a:r>
              <a:rPr lang="ru-RU" sz="7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7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t0bvy</a:t>
            </a:r>
            <a:endParaRPr lang="ru-RU" sz="7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7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3208" y="479908"/>
            <a:ext cx="966001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</a:rPr>
              <a:t>Для практических занятий</a:t>
            </a:r>
          </a:p>
          <a:p>
            <a:endParaRPr lang="ru-RU" sz="6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4058" y="1975333"/>
            <a:ext cx="35078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4800" dirty="0" smtClean="0">
                <a:solidFill>
                  <a:schemeClr val="bg1"/>
                </a:solidFill>
              </a:rPr>
              <a:t>Ноутбук</a:t>
            </a:r>
            <a:endParaRPr lang="en-US" sz="4800" dirty="0" smtClean="0">
              <a:solidFill>
                <a:schemeClr val="bg1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4800" dirty="0" smtClean="0">
                <a:solidFill>
                  <a:schemeClr val="bg1"/>
                </a:solidFill>
              </a:rPr>
              <a:t>Интернет</a:t>
            </a:r>
          </a:p>
        </p:txBody>
      </p:sp>
    </p:spTree>
    <p:extLst>
      <p:ext uri="{BB962C8B-B14F-4D97-AF65-F5344CB8AC3E}">
        <p14:creationId xmlns:p14="http://schemas.microsoft.com/office/powerpoint/2010/main" val="18174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6" y="359746"/>
            <a:ext cx="6041054" cy="60410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59945" y="5577899"/>
            <a:ext cx="5732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http://tiny.cc/hodfcz</a:t>
            </a:r>
            <a:endParaRPr lang="ru-RU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816" y="1517479"/>
            <a:ext cx="3231744" cy="3231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93983" y="460858"/>
            <a:ext cx="2863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Группа в </a:t>
            </a:r>
            <a:r>
              <a:rPr lang="en-US" sz="2800" dirty="0" smtClean="0">
                <a:solidFill>
                  <a:schemeClr val="bg1"/>
                </a:solidFill>
              </a:rPr>
              <a:t>Telegram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5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6958" y="2889733"/>
            <a:ext cx="23473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</a:rPr>
              <a:t>Цель?</a:t>
            </a:r>
            <a:endParaRPr lang="ru-RU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0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41158" y="2946883"/>
            <a:ext cx="40286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</a:rPr>
              <a:t>Ваш опыт?</a:t>
            </a:r>
            <a:endParaRPr lang="ru-RU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59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2133" y="460858"/>
            <a:ext cx="59087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</a:rPr>
              <a:t>Windows</a:t>
            </a:r>
            <a:r>
              <a:rPr lang="ru-RU" sz="4800" dirty="0" smtClean="0">
                <a:solidFill>
                  <a:schemeClr val="bg1"/>
                </a:solidFill>
              </a:rPr>
              <a:t>?</a:t>
            </a:r>
            <a:endParaRPr lang="en-US" sz="4800" dirty="0" smtClean="0">
              <a:solidFill>
                <a:schemeClr val="bg1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</a:rPr>
              <a:t>Linux</a:t>
            </a:r>
            <a:r>
              <a:rPr lang="ru-RU" sz="4800" dirty="0" smtClean="0">
                <a:solidFill>
                  <a:schemeClr val="bg1"/>
                </a:solidFill>
              </a:rPr>
              <a:t>?</a:t>
            </a:r>
            <a:endParaRPr lang="en-US" sz="4800" dirty="0" smtClean="0">
              <a:solidFill>
                <a:schemeClr val="bg1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4800" dirty="0" smtClean="0">
                <a:solidFill>
                  <a:schemeClr val="bg1"/>
                </a:solidFill>
              </a:rPr>
              <a:t>Сети?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4800" dirty="0" smtClean="0">
                <a:solidFill>
                  <a:schemeClr val="bg1"/>
                </a:solidFill>
              </a:rPr>
              <a:t>Разработка?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4800" dirty="0" smtClean="0">
                <a:solidFill>
                  <a:schemeClr val="bg1"/>
                </a:solidFill>
              </a:rPr>
              <a:t>Веб?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4800" dirty="0" smtClean="0">
                <a:solidFill>
                  <a:schemeClr val="bg1"/>
                </a:solidFill>
              </a:rPr>
              <a:t>Аппаратная часть?</a:t>
            </a:r>
          </a:p>
        </p:txBody>
      </p:sp>
    </p:spTree>
    <p:extLst>
      <p:ext uri="{BB962C8B-B14F-4D97-AF65-F5344CB8AC3E}">
        <p14:creationId xmlns:p14="http://schemas.microsoft.com/office/powerpoint/2010/main" val="372471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942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94331" y="2102882"/>
            <a:ext cx="111823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 smtClean="0">
                <a:solidFill>
                  <a:schemeClr val="bg1"/>
                </a:solidFill>
              </a:rPr>
              <a:t>Киберграмотность</a:t>
            </a:r>
            <a:r>
              <a:rPr lang="ru-RU" sz="4800" dirty="0" smtClean="0">
                <a:solidFill>
                  <a:schemeClr val="bg1"/>
                </a:solidFill>
              </a:rPr>
              <a:t>. Основы безопасной работы в глобальной сети. Вводная информация, описание основных понятий.</a:t>
            </a:r>
          </a:p>
        </p:txBody>
      </p:sp>
    </p:spTree>
    <p:extLst>
      <p:ext uri="{BB962C8B-B14F-4D97-AF65-F5344CB8AC3E}">
        <p14:creationId xmlns:p14="http://schemas.microsoft.com/office/powerpoint/2010/main" val="23683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942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94331" y="1127641"/>
            <a:ext cx="107880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</a:rPr>
              <a:t>Обзоры сертификация и обсуждение перспектив. Обсуждение профессиональных перспектив, основные различия между известными сертификациями CISSP</a:t>
            </a:r>
            <a:r>
              <a:rPr lang="en-US" sz="4800" dirty="0" smtClean="0">
                <a:solidFill>
                  <a:schemeClr val="bg1"/>
                </a:solidFill>
              </a:rPr>
              <a:t>, CISA, CISM</a:t>
            </a:r>
            <a:r>
              <a:rPr lang="ru-RU" sz="4800" dirty="0" smtClean="0">
                <a:solidFill>
                  <a:schemeClr val="bg1"/>
                </a:solidFill>
              </a:rPr>
              <a:t>, CEH, OSCP, OSCE, </a:t>
            </a:r>
            <a:r>
              <a:rPr lang="en-US" sz="4800" dirty="0" smtClean="0">
                <a:solidFill>
                  <a:schemeClr val="bg1"/>
                </a:solidFill>
              </a:rPr>
              <a:t>CompTIA Security+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94577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942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3" name="Picture 2" descr="https://habrastorage.org/files/704/c34/cd5/704c34cd571146668a957d5b517d230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48"/>
          <a:stretch/>
        </p:blipFill>
        <p:spPr bwMode="auto">
          <a:xfrm>
            <a:off x="794331" y="1312307"/>
            <a:ext cx="10665416" cy="440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425</Words>
  <Application>Microsoft Office PowerPoint</Application>
  <PresentationFormat>Широкоэкранный</PresentationFormat>
  <Paragraphs>55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!!!</dc:creator>
  <cp:lastModifiedBy>!!!</cp:lastModifiedBy>
  <cp:revision>16</cp:revision>
  <dcterms:created xsi:type="dcterms:W3CDTF">2019-09-09T07:49:33Z</dcterms:created>
  <dcterms:modified xsi:type="dcterms:W3CDTF">2019-09-09T10:32:25Z</dcterms:modified>
</cp:coreProperties>
</file>