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8" r:id="rId3"/>
    <p:sldId id="315" r:id="rId4"/>
    <p:sldId id="395" r:id="rId5"/>
    <p:sldId id="316" r:id="rId6"/>
    <p:sldId id="396" r:id="rId7"/>
    <p:sldId id="397" r:id="rId8"/>
    <p:sldId id="398" r:id="rId9"/>
    <p:sldId id="371" r:id="rId10"/>
    <p:sldId id="319" r:id="rId11"/>
    <p:sldId id="320" r:id="rId12"/>
    <p:sldId id="321" r:id="rId13"/>
    <p:sldId id="368" r:id="rId14"/>
    <p:sldId id="323" r:id="rId15"/>
    <p:sldId id="324" r:id="rId16"/>
    <p:sldId id="369" r:id="rId17"/>
    <p:sldId id="400" r:id="rId18"/>
    <p:sldId id="401" r:id="rId19"/>
    <p:sldId id="402" r:id="rId20"/>
    <p:sldId id="422" r:id="rId21"/>
    <p:sldId id="403" r:id="rId22"/>
    <p:sldId id="404" r:id="rId23"/>
    <p:sldId id="405" r:id="rId24"/>
    <p:sldId id="442" r:id="rId25"/>
    <p:sldId id="406" r:id="rId26"/>
    <p:sldId id="441" r:id="rId27"/>
    <p:sldId id="408" r:id="rId28"/>
    <p:sldId id="407" r:id="rId29"/>
    <p:sldId id="409" r:id="rId30"/>
    <p:sldId id="410" r:id="rId31"/>
    <p:sldId id="411" r:id="rId32"/>
    <p:sldId id="443" r:id="rId33"/>
    <p:sldId id="433" r:id="rId34"/>
    <p:sldId id="423" r:id="rId35"/>
    <p:sldId id="415" r:id="rId36"/>
    <p:sldId id="435" r:id="rId37"/>
    <p:sldId id="416" r:id="rId38"/>
    <p:sldId id="427" r:id="rId39"/>
    <p:sldId id="436" r:id="rId40"/>
    <p:sldId id="424" r:id="rId41"/>
    <p:sldId id="437" r:id="rId42"/>
    <p:sldId id="438" r:id="rId43"/>
    <p:sldId id="417" r:id="rId44"/>
    <p:sldId id="440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EA"/>
    <a:srgbClr val="DFDFCF"/>
    <a:srgbClr val="DFDFE3"/>
    <a:srgbClr val="F4FDC5"/>
    <a:srgbClr val="FFC931"/>
    <a:srgbClr val="FCFC48"/>
    <a:srgbClr val="90DFC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8" autoAdjust="0"/>
    <p:restoredTop sz="95455" autoAdjust="0"/>
  </p:normalViewPr>
  <p:slideViewPr>
    <p:cSldViewPr>
      <p:cViewPr varScale="1">
        <p:scale>
          <a:sx n="85" d="100"/>
          <a:sy n="85" d="100"/>
        </p:scale>
        <p:origin x="1421" y="53"/>
      </p:cViewPr>
      <p:guideLst>
        <p:guide orient="horz" pos="2064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5" Type="http://schemas.openxmlformats.org/officeDocument/2006/relationships/slide" Target="slides/slide13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5AB70-653E-4F7A-869A-5FADF6EC1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21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AA406-D26B-4907-9E31-3EF1BEA55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10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000" i="1"/>
              <a:t>3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706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9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0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6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6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42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3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44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5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0069D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6" descr="http://qph.is.quoracdn.net/main-qimg-0ef34275011386d874f3041b3b96de08?convert_to_webp=tr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89600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hyperlink" Target="http://www.amazon.com/exec/obidos/subst/home/redirect.html/ref=nh_gateway/002-7972088-567926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Database Concepts</a:t>
            </a:r>
          </a:p>
        </p:txBody>
      </p:sp>
      <p:pic>
        <p:nvPicPr>
          <p:cNvPr id="4099" name="Picture 4" descr="http://blog.hackerrank.com/wp-content/uploads/2015/05/datab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73" y="4495800"/>
            <a:ext cx="2716254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 descr="http://www.bcpiweb.com/_imagery/database-se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048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Entities, Attributes, and Keys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generalized class of people, places, or things (objects) for which data are collected, stored, and maintained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E.g., Customer, Employee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characteristic of an entity; something the entity is identified by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E.g., Customer name, Employee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Keys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field or set of fields in a record that is used to identify the record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, A  field or set of fields that uniquely identifies the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Keys and Attributes </a:t>
            </a:r>
          </a:p>
        </p:txBody>
      </p:sp>
      <p:sp>
        <p:nvSpPr>
          <p:cNvPr id="16387" name="AutoShape 5"/>
          <p:cNvSpPr>
            <a:spLocks/>
          </p:cNvSpPr>
          <p:nvPr/>
        </p:nvSpPr>
        <p:spPr bwMode="auto">
          <a:xfrm>
            <a:off x="1447800" y="5334000"/>
            <a:ext cx="1455738" cy="457200"/>
          </a:xfrm>
          <a:prstGeom prst="accentCallout2">
            <a:avLst>
              <a:gd name="adj1" fmla="val 25000"/>
              <a:gd name="adj2" fmla="val -5236"/>
              <a:gd name="adj3" fmla="val 25000"/>
              <a:gd name="adj4" fmla="val -11449"/>
              <a:gd name="adj5" fmla="val -87847"/>
              <a:gd name="adj6" fmla="val -17995"/>
            </a:avLst>
          </a:prstGeom>
          <a:solidFill>
            <a:srgbClr val="B7DB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b="0"/>
              <a:t>Key field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914400" y="4953000"/>
            <a:ext cx="13716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914400" y="4800600"/>
            <a:ext cx="7315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AutoShape 8"/>
          <p:cNvSpPr>
            <a:spLocks/>
          </p:cNvSpPr>
          <p:nvPr/>
        </p:nvSpPr>
        <p:spPr bwMode="auto">
          <a:xfrm>
            <a:off x="3843338" y="5410200"/>
            <a:ext cx="2405062" cy="457200"/>
          </a:xfrm>
          <a:prstGeom prst="accentCallout2">
            <a:avLst>
              <a:gd name="adj1" fmla="val 25000"/>
              <a:gd name="adj2" fmla="val -3167"/>
              <a:gd name="adj3" fmla="val 25000"/>
              <a:gd name="adj4" fmla="val -10032"/>
              <a:gd name="adj5" fmla="val -128472"/>
              <a:gd name="adj6" fmla="val -17227"/>
            </a:avLst>
          </a:prstGeom>
          <a:solidFill>
            <a:srgbClr val="B7DB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b="0"/>
              <a:t>Attributes (fields)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8610600" y="2895600"/>
            <a:ext cx="0" cy="18288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AutoShape 11"/>
          <p:cNvSpPr>
            <a:spLocks/>
          </p:cNvSpPr>
          <p:nvPr/>
        </p:nvSpPr>
        <p:spPr bwMode="auto">
          <a:xfrm>
            <a:off x="6934200" y="5253038"/>
            <a:ext cx="1201738" cy="690562"/>
          </a:xfrm>
          <a:prstGeom prst="accentCallout2">
            <a:avLst>
              <a:gd name="adj1" fmla="val 16551"/>
              <a:gd name="adj2" fmla="val 106343"/>
              <a:gd name="adj3" fmla="val 16551"/>
              <a:gd name="adj4" fmla="val 122986"/>
              <a:gd name="adj5" fmla="val -76551"/>
              <a:gd name="adj6" fmla="val 140157"/>
            </a:avLst>
          </a:prstGeom>
          <a:solidFill>
            <a:srgbClr val="B7DB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b="0"/>
              <a:t>Entities</a:t>
            </a:r>
            <a:br>
              <a:rPr lang="en-US" altLang="en-US" b="0"/>
            </a:br>
            <a:r>
              <a:rPr lang="en-US" altLang="en-US" b="0"/>
              <a:t>(records)</a:t>
            </a:r>
          </a:p>
        </p:txBody>
      </p:sp>
      <p:graphicFrame>
        <p:nvGraphicFramePr>
          <p:cNvPr id="357388" name="Group 12"/>
          <p:cNvGraphicFramePr>
            <a:graphicFrameLocks noGrp="1"/>
          </p:cNvGraphicFramePr>
          <p:nvPr/>
        </p:nvGraphicFramePr>
        <p:xfrm>
          <a:off x="838200" y="2222500"/>
          <a:ext cx="7620000" cy="25019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Employee 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Last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Hire 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Dept.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005-10-6321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Francine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10-7-65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549-77-1001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Buckley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2-17-79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098-40-1370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1-5-85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Traditional Approach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10000"/>
            </a:pPr>
            <a:r>
              <a:rPr lang="en-US" altLang="en-US" sz="2800" smtClean="0"/>
              <a:t>The traditional approach…</a:t>
            </a:r>
          </a:p>
          <a:p>
            <a:pPr lvl="1" eaLnBrk="1" hangingPunct="1">
              <a:buSzPct val="110000"/>
            </a:pPr>
            <a:r>
              <a:rPr lang="en-US" altLang="en-US" smtClean="0"/>
              <a:t>Separate files are created and stored for each application program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791200" y="5075264"/>
            <a:ext cx="2057400" cy="762000"/>
          </a:xfrm>
          <a:prstGeom prst="rightArrow">
            <a:avLst>
              <a:gd name="adj1" fmla="val 53750"/>
              <a:gd name="adj2" fmla="val 33538"/>
            </a:avLst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 dirty="0"/>
              <a:t>Schematic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4"/>
          <p:cNvSpPr>
            <a:spLocks noChangeArrowheads="1"/>
          </p:cNvSpPr>
          <p:nvPr/>
        </p:nvSpPr>
        <p:spPr bwMode="auto">
          <a:xfrm>
            <a:off x="1295400" y="8382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2921000" y="762000"/>
            <a:ext cx="11430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Payroll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4699000" y="876300"/>
            <a:ext cx="1295400" cy="9144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Payroll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6629400" y="8382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1447800" y="3810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Data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124200" y="3810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Files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4638675" y="152400"/>
            <a:ext cx="1381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Application</a:t>
            </a:r>
          </a:p>
          <a:p>
            <a:pPr eaLnBrk="1" hangingPunct="1"/>
            <a:r>
              <a:rPr lang="en-US" altLang="en-US" b="0"/>
              <a:t>programs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6781800" y="381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Users</a:t>
            </a: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auto">
          <a:xfrm>
            <a:off x="1270000" y="22860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AutoShape 13"/>
          <p:cNvSpPr>
            <a:spLocks noChangeArrowheads="1"/>
          </p:cNvSpPr>
          <p:nvPr/>
        </p:nvSpPr>
        <p:spPr bwMode="auto">
          <a:xfrm>
            <a:off x="2895600" y="2209800"/>
            <a:ext cx="11430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Invoicing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4673600" y="2324100"/>
            <a:ext cx="1295400" cy="9144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Invoicing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45" name="AutoShape 15"/>
          <p:cNvSpPr>
            <a:spLocks noChangeArrowheads="1"/>
          </p:cNvSpPr>
          <p:nvPr/>
        </p:nvSpPr>
        <p:spPr bwMode="auto">
          <a:xfrm>
            <a:off x="6604000" y="22860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46" name="AutoShape 16"/>
          <p:cNvSpPr>
            <a:spLocks noChangeArrowheads="1"/>
          </p:cNvSpPr>
          <p:nvPr/>
        </p:nvSpPr>
        <p:spPr bwMode="auto">
          <a:xfrm>
            <a:off x="1270000" y="36576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7" name="AutoShape 17"/>
          <p:cNvSpPr>
            <a:spLocks noChangeArrowheads="1"/>
          </p:cNvSpPr>
          <p:nvPr/>
        </p:nvSpPr>
        <p:spPr bwMode="auto">
          <a:xfrm>
            <a:off x="2895600" y="3581400"/>
            <a:ext cx="11430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Inventory</a:t>
            </a:r>
            <a:br>
              <a:rPr lang="en-US" altLang="en-US" b="0"/>
            </a:br>
            <a:r>
              <a:rPr lang="en-US" altLang="en-US" b="0"/>
              <a:t>control</a:t>
            </a:r>
          </a:p>
        </p:txBody>
      </p:sp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4673600" y="3657600"/>
            <a:ext cx="1295400" cy="10287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Inventory</a:t>
            </a:r>
            <a:br>
              <a:rPr lang="en-US" altLang="en-US" b="0"/>
            </a:br>
            <a:r>
              <a:rPr lang="en-US" altLang="en-US" b="0"/>
              <a:t>control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49" name="AutoShape 19"/>
          <p:cNvSpPr>
            <a:spLocks noChangeArrowheads="1"/>
          </p:cNvSpPr>
          <p:nvPr/>
        </p:nvSpPr>
        <p:spPr bwMode="auto">
          <a:xfrm>
            <a:off x="6604000" y="36576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50" name="AutoShape 20"/>
          <p:cNvSpPr>
            <a:spLocks noChangeArrowheads="1"/>
          </p:cNvSpPr>
          <p:nvPr/>
        </p:nvSpPr>
        <p:spPr bwMode="auto">
          <a:xfrm>
            <a:off x="1295400" y="49530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AutoShape 21"/>
          <p:cNvSpPr>
            <a:spLocks noChangeArrowheads="1"/>
          </p:cNvSpPr>
          <p:nvPr/>
        </p:nvSpPr>
        <p:spPr bwMode="auto">
          <a:xfrm>
            <a:off x="2743200" y="4876800"/>
            <a:ext cx="14478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Management</a:t>
            </a:r>
            <a:br>
              <a:rPr lang="en-US" altLang="en-US" b="0"/>
            </a:br>
            <a:r>
              <a:rPr lang="en-US" altLang="en-US" b="0"/>
              <a:t>inquiries</a:t>
            </a:r>
          </a:p>
        </p:txBody>
      </p:sp>
      <p:sp>
        <p:nvSpPr>
          <p:cNvPr id="18452" name="Rectangle 22"/>
          <p:cNvSpPr>
            <a:spLocks noChangeArrowheads="1"/>
          </p:cNvSpPr>
          <p:nvPr/>
        </p:nvSpPr>
        <p:spPr bwMode="auto">
          <a:xfrm>
            <a:off x="4699000" y="4991100"/>
            <a:ext cx="1422400" cy="9525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Management</a:t>
            </a:r>
            <a:br>
              <a:rPr lang="en-US" altLang="en-US" b="0"/>
            </a:br>
            <a:r>
              <a:rPr lang="en-US" altLang="en-US" b="0"/>
              <a:t>inquiries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53" name="AutoShape 23"/>
          <p:cNvSpPr>
            <a:spLocks noChangeArrowheads="1"/>
          </p:cNvSpPr>
          <p:nvPr/>
        </p:nvSpPr>
        <p:spPr bwMode="auto">
          <a:xfrm>
            <a:off x="6629400" y="49530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2362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41910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60960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2362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>
            <a:off x="4191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9" name="Line 29"/>
          <p:cNvSpPr>
            <a:spLocks noChangeShapeType="1"/>
          </p:cNvSpPr>
          <p:nvPr/>
        </p:nvSpPr>
        <p:spPr bwMode="auto">
          <a:xfrm>
            <a:off x="6096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2362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41910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2" name="Line 32"/>
          <p:cNvSpPr>
            <a:spLocks noChangeShapeType="1"/>
          </p:cNvSpPr>
          <p:nvPr/>
        </p:nvSpPr>
        <p:spPr bwMode="auto">
          <a:xfrm>
            <a:off x="60960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3" name="Line 33"/>
          <p:cNvSpPr>
            <a:spLocks noChangeShapeType="1"/>
          </p:cNvSpPr>
          <p:nvPr/>
        </p:nvSpPr>
        <p:spPr bwMode="auto">
          <a:xfrm>
            <a:off x="2362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4" name="Line 34"/>
          <p:cNvSpPr>
            <a:spLocks noChangeShapeType="1"/>
          </p:cNvSpPr>
          <p:nvPr/>
        </p:nvSpPr>
        <p:spPr bwMode="auto">
          <a:xfrm>
            <a:off x="42672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5" name="Line 35"/>
          <p:cNvSpPr>
            <a:spLocks noChangeShapeType="1"/>
          </p:cNvSpPr>
          <p:nvPr/>
        </p:nvSpPr>
        <p:spPr bwMode="auto">
          <a:xfrm>
            <a:off x="61722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Drawbacks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Data redundancy</a:t>
            </a:r>
          </a:p>
          <a:p>
            <a:pPr lvl="1" eaLnBrk="1" hangingPunct="1"/>
            <a:r>
              <a:rPr lang="en-US" altLang="en-US" sz="2400" smtClean="0"/>
              <a:t>Duplication of data in separate files</a:t>
            </a:r>
          </a:p>
          <a:p>
            <a:pPr eaLnBrk="1" hangingPunct="1"/>
            <a:r>
              <a:rPr lang="en-US" altLang="en-US" sz="2800" smtClean="0"/>
              <a:t>Lack of data integrity</a:t>
            </a:r>
          </a:p>
          <a:p>
            <a:pPr lvl="1" eaLnBrk="1" hangingPunct="1"/>
            <a:r>
              <a:rPr lang="en-US" altLang="en-US" sz="2400" smtClean="0"/>
              <a:t>The degree to which the data in any one file is accurate</a:t>
            </a:r>
          </a:p>
          <a:p>
            <a:pPr eaLnBrk="1" hangingPunct="1"/>
            <a:r>
              <a:rPr lang="en-US" altLang="en-US" sz="2800" smtClean="0"/>
              <a:t>Program-data dependence</a:t>
            </a:r>
          </a:p>
          <a:p>
            <a:pPr lvl="1" eaLnBrk="1" hangingPunct="1"/>
            <a:r>
              <a:rPr lang="en-US" altLang="en-US" sz="2400" smtClean="0"/>
              <a:t>A situation in which program and data organized for one application are incompatible with programs and data organized differently for another application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Image result for Dat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Approach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database approach…</a:t>
            </a:r>
          </a:p>
          <a:p>
            <a:pPr lvl="1" eaLnBrk="1" hangingPunct="1"/>
            <a:r>
              <a:rPr lang="en-US" altLang="en-US" smtClean="0"/>
              <a:t>A pool of related data is shared by multiple application programs</a:t>
            </a:r>
          </a:p>
          <a:p>
            <a:pPr lvl="1" eaLnBrk="1" hangingPunct="1"/>
            <a:r>
              <a:rPr lang="en-US" altLang="en-US" smtClean="0"/>
              <a:t>Rather than having separate data files, each application uses a collection of data that is either joined or related in the database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6705600" y="4876800"/>
            <a:ext cx="2057400" cy="762000"/>
          </a:xfrm>
          <a:prstGeom prst="rightArrow">
            <a:avLst>
              <a:gd name="adj1" fmla="val 53750"/>
              <a:gd name="adj2" fmla="val 33538"/>
            </a:avLst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Schematic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AutoShape 1028"/>
          <p:cNvSpPr>
            <a:spLocks noChangeArrowheads="1"/>
          </p:cNvSpPr>
          <p:nvPr/>
        </p:nvSpPr>
        <p:spPr bwMode="auto">
          <a:xfrm>
            <a:off x="609600" y="914400"/>
            <a:ext cx="1676400" cy="4038600"/>
          </a:xfrm>
          <a:prstGeom prst="can">
            <a:avLst>
              <a:gd name="adj" fmla="val 19128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/>
              <a:t>Payroll data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Inventory</a:t>
            </a:r>
            <a:br>
              <a:rPr lang="en-US"/>
            </a:br>
            <a:r>
              <a:rPr lang="en-US"/>
              <a:t>data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Invoicing</a:t>
            </a:r>
          </a:p>
          <a:p>
            <a:pPr>
              <a:defRPr/>
            </a:pPr>
            <a:r>
              <a:rPr lang="en-US"/>
              <a:t>Data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Other</a:t>
            </a:r>
            <a:br>
              <a:rPr lang="en-US"/>
            </a:br>
            <a:r>
              <a:rPr lang="en-US"/>
              <a:t>data</a:t>
            </a:r>
          </a:p>
        </p:txBody>
      </p:sp>
      <p:sp>
        <p:nvSpPr>
          <p:cNvPr id="22531" name="Rectangle 1029"/>
          <p:cNvSpPr>
            <a:spLocks noChangeArrowheads="1"/>
          </p:cNvSpPr>
          <p:nvPr/>
        </p:nvSpPr>
        <p:spPr bwMode="auto">
          <a:xfrm>
            <a:off x="2895600" y="2286000"/>
            <a:ext cx="1600200" cy="13716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Database</a:t>
            </a:r>
          </a:p>
          <a:p>
            <a:pPr eaLnBrk="1" hangingPunct="1"/>
            <a:r>
              <a:rPr lang="en-US" altLang="en-US"/>
              <a:t>management</a:t>
            </a:r>
          </a:p>
          <a:p>
            <a:pPr eaLnBrk="1" hangingPunct="1"/>
            <a:r>
              <a:rPr lang="en-US" altLang="en-US"/>
              <a:t>system</a:t>
            </a:r>
          </a:p>
        </p:txBody>
      </p:sp>
      <p:sp>
        <p:nvSpPr>
          <p:cNvPr id="22532" name="Rectangle 1030"/>
          <p:cNvSpPr>
            <a:spLocks noChangeArrowheads="1"/>
          </p:cNvSpPr>
          <p:nvPr/>
        </p:nvSpPr>
        <p:spPr bwMode="auto">
          <a:xfrm>
            <a:off x="5181600" y="5334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Payroll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22533" name="Rectangle 1031"/>
          <p:cNvSpPr>
            <a:spLocks noChangeArrowheads="1"/>
          </p:cNvSpPr>
          <p:nvPr/>
        </p:nvSpPr>
        <p:spPr bwMode="auto">
          <a:xfrm>
            <a:off x="5181600" y="18288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Inventory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22534" name="Rectangle 1032"/>
          <p:cNvSpPr>
            <a:spLocks noChangeArrowheads="1"/>
          </p:cNvSpPr>
          <p:nvPr/>
        </p:nvSpPr>
        <p:spPr bwMode="auto">
          <a:xfrm>
            <a:off x="5181600" y="31242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Invoicing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22535" name="Rectangle 1033"/>
          <p:cNvSpPr>
            <a:spLocks noChangeArrowheads="1"/>
          </p:cNvSpPr>
          <p:nvPr/>
        </p:nvSpPr>
        <p:spPr bwMode="auto">
          <a:xfrm>
            <a:off x="5181600" y="44196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Other</a:t>
            </a:r>
          </a:p>
          <a:p>
            <a:pPr eaLnBrk="1" hangingPunct="1"/>
            <a:r>
              <a:rPr lang="en-US" altLang="en-US"/>
              <a:t>programs</a:t>
            </a:r>
          </a:p>
        </p:txBody>
      </p:sp>
      <p:sp>
        <p:nvSpPr>
          <p:cNvPr id="22536" name="AutoShape 1034"/>
          <p:cNvSpPr>
            <a:spLocks noChangeArrowheads="1"/>
          </p:cNvSpPr>
          <p:nvPr/>
        </p:nvSpPr>
        <p:spPr bwMode="auto">
          <a:xfrm>
            <a:off x="7315200" y="6096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37" name="AutoShape 1035"/>
          <p:cNvSpPr>
            <a:spLocks noChangeArrowheads="1"/>
          </p:cNvSpPr>
          <p:nvPr/>
        </p:nvSpPr>
        <p:spPr bwMode="auto">
          <a:xfrm>
            <a:off x="7315200" y="20574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38" name="AutoShape 1036"/>
          <p:cNvSpPr>
            <a:spLocks noChangeArrowheads="1"/>
          </p:cNvSpPr>
          <p:nvPr/>
        </p:nvSpPr>
        <p:spPr bwMode="auto">
          <a:xfrm>
            <a:off x="7315200" y="32766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39" name="AutoShape 1037"/>
          <p:cNvSpPr>
            <a:spLocks noChangeArrowheads="1"/>
          </p:cNvSpPr>
          <p:nvPr/>
        </p:nvSpPr>
        <p:spPr bwMode="auto">
          <a:xfrm>
            <a:off x="7315200" y="44196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40" name="Line 103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1039"/>
          <p:cNvSpPr>
            <a:spLocks noChangeShapeType="1"/>
          </p:cNvSpPr>
          <p:nvPr/>
        </p:nvSpPr>
        <p:spPr bwMode="auto">
          <a:xfrm>
            <a:off x="46482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2" name="Line 1040"/>
          <p:cNvSpPr>
            <a:spLocks noChangeShapeType="1"/>
          </p:cNvSpPr>
          <p:nvPr/>
        </p:nvSpPr>
        <p:spPr bwMode="auto">
          <a:xfrm>
            <a:off x="4648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3" name="Line 1041"/>
          <p:cNvSpPr>
            <a:spLocks noChangeShapeType="1"/>
          </p:cNvSpPr>
          <p:nvPr/>
        </p:nvSpPr>
        <p:spPr bwMode="auto">
          <a:xfrm flipV="1">
            <a:off x="4267200" y="1295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4" name="Line 1043"/>
          <p:cNvSpPr>
            <a:spLocks noChangeShapeType="1"/>
          </p:cNvSpPr>
          <p:nvPr/>
        </p:nvSpPr>
        <p:spPr bwMode="auto">
          <a:xfrm>
            <a:off x="67818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5" name="Line 1044"/>
          <p:cNvSpPr>
            <a:spLocks noChangeShapeType="1"/>
          </p:cNvSpPr>
          <p:nvPr/>
        </p:nvSpPr>
        <p:spPr bwMode="auto">
          <a:xfrm>
            <a:off x="6781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6" name="Line 1045"/>
          <p:cNvSpPr>
            <a:spLocks noChangeShapeType="1"/>
          </p:cNvSpPr>
          <p:nvPr/>
        </p:nvSpPr>
        <p:spPr bwMode="auto">
          <a:xfrm>
            <a:off x="6781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7" name="Line 1046"/>
          <p:cNvSpPr>
            <a:spLocks noChangeShapeType="1"/>
          </p:cNvSpPr>
          <p:nvPr/>
        </p:nvSpPr>
        <p:spPr bwMode="auto">
          <a:xfrm>
            <a:off x="6781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8" name="Text Box 1047"/>
          <p:cNvSpPr txBox="1">
            <a:spLocks noChangeArrowheads="1"/>
          </p:cNvSpPr>
          <p:nvPr/>
        </p:nvSpPr>
        <p:spPr bwMode="auto">
          <a:xfrm>
            <a:off x="6096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Database</a:t>
            </a:r>
          </a:p>
        </p:txBody>
      </p:sp>
      <p:sp>
        <p:nvSpPr>
          <p:cNvPr id="22549" name="Text Box 1048"/>
          <p:cNvSpPr txBox="1">
            <a:spLocks noChangeArrowheads="1"/>
          </p:cNvSpPr>
          <p:nvPr/>
        </p:nvSpPr>
        <p:spPr bwMode="auto">
          <a:xfrm>
            <a:off x="28956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Interface</a:t>
            </a:r>
          </a:p>
        </p:txBody>
      </p:sp>
      <p:sp>
        <p:nvSpPr>
          <p:cNvPr id="22550" name="Text Box 1049"/>
          <p:cNvSpPr txBox="1">
            <a:spLocks noChangeArrowheads="1"/>
          </p:cNvSpPr>
          <p:nvPr/>
        </p:nvSpPr>
        <p:spPr bwMode="auto">
          <a:xfrm>
            <a:off x="4648200" y="55626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Applications programs</a:t>
            </a:r>
          </a:p>
        </p:txBody>
      </p:sp>
      <p:sp>
        <p:nvSpPr>
          <p:cNvPr id="22551" name="Line 1050"/>
          <p:cNvSpPr>
            <a:spLocks noChangeShapeType="1"/>
          </p:cNvSpPr>
          <p:nvPr/>
        </p:nvSpPr>
        <p:spPr bwMode="auto">
          <a:xfrm>
            <a:off x="4343400" y="3810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2" name="Text Box 1051"/>
          <p:cNvSpPr txBox="1">
            <a:spLocks noChangeArrowheads="1"/>
          </p:cNvSpPr>
          <p:nvPr/>
        </p:nvSpPr>
        <p:spPr bwMode="auto">
          <a:xfrm>
            <a:off x="71628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Image result for Dat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286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90" y="800100"/>
            <a:ext cx="8077200" cy="609600"/>
          </a:xfrm>
        </p:spPr>
        <p:txBody>
          <a:bodyPr/>
          <a:lstStyle/>
          <a:p>
            <a:r>
              <a:rPr lang="en-US" altLang="en-US" sz="3200" dirty="0" smtClean="0"/>
              <a:t>Database Management System (DBMS)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z="1800" b="1" dirty="0" smtClean="0"/>
              <a:t>DBMS contains information about a particular enterprise</a:t>
            </a:r>
          </a:p>
          <a:p>
            <a:pPr lvl="1"/>
            <a:r>
              <a:rPr lang="en-US" altLang="en-US" sz="1800" dirty="0" smtClean="0"/>
              <a:t>Collection of interrelated data</a:t>
            </a:r>
          </a:p>
          <a:p>
            <a:pPr lvl="1"/>
            <a:r>
              <a:rPr lang="en-US" altLang="en-US" sz="1800" dirty="0" smtClean="0"/>
              <a:t>Set of programs to access the data </a:t>
            </a:r>
          </a:p>
          <a:p>
            <a:pPr lvl="1"/>
            <a:r>
              <a:rPr lang="en-US" altLang="en-US" sz="1800" dirty="0" smtClean="0"/>
              <a:t>An environment that is both </a:t>
            </a:r>
            <a:r>
              <a:rPr lang="en-US" altLang="en-US" sz="1800" i="1" dirty="0" smtClean="0"/>
              <a:t>convenient</a:t>
            </a:r>
            <a:r>
              <a:rPr lang="en-US" altLang="en-US" sz="1800" dirty="0" smtClean="0"/>
              <a:t> and </a:t>
            </a:r>
            <a:r>
              <a:rPr lang="en-US" altLang="en-US" sz="1800" i="1" dirty="0" smtClean="0"/>
              <a:t>efficient</a:t>
            </a:r>
            <a:r>
              <a:rPr lang="en-US" altLang="en-US" sz="1800" dirty="0" smtClean="0"/>
              <a:t> to use</a:t>
            </a:r>
          </a:p>
          <a:p>
            <a:r>
              <a:rPr lang="en-US" altLang="en-US" sz="1800" b="1" dirty="0" smtClean="0"/>
              <a:t>Database Applications:</a:t>
            </a:r>
          </a:p>
          <a:p>
            <a:pPr lvl="1"/>
            <a:r>
              <a:rPr lang="en-US" altLang="en-US" sz="1800" dirty="0" smtClean="0"/>
              <a:t>Banking: all transactions</a:t>
            </a:r>
          </a:p>
          <a:p>
            <a:pPr lvl="1"/>
            <a:r>
              <a:rPr lang="en-US" altLang="en-US" sz="1800" dirty="0" smtClean="0"/>
              <a:t>Airlines: reservations, schedules</a:t>
            </a:r>
          </a:p>
          <a:p>
            <a:pPr lvl="1"/>
            <a:r>
              <a:rPr lang="en-US" altLang="en-US" sz="1800" dirty="0" smtClean="0"/>
              <a:t>Universities:  registration, grades</a:t>
            </a:r>
          </a:p>
          <a:p>
            <a:pPr lvl="1"/>
            <a:r>
              <a:rPr lang="en-US" altLang="en-US" sz="1800" dirty="0" smtClean="0"/>
              <a:t>Sales: customers, products, purchases</a:t>
            </a:r>
          </a:p>
          <a:p>
            <a:pPr lvl="1"/>
            <a:r>
              <a:rPr lang="en-US" altLang="en-US" sz="1800" dirty="0" smtClean="0"/>
              <a:t>Online retailers: order tracking, customized recommendations</a:t>
            </a:r>
          </a:p>
          <a:p>
            <a:pPr lvl="1"/>
            <a:r>
              <a:rPr lang="en-US" altLang="en-US" sz="1800" dirty="0" smtClean="0"/>
              <a:t>Manufacturing: production, inventory, orders, supply chain</a:t>
            </a:r>
          </a:p>
          <a:p>
            <a:pPr lvl="1"/>
            <a:r>
              <a:rPr lang="en-US" altLang="en-US" sz="1800" dirty="0" smtClean="0"/>
              <a:t>Human resources:  employee records, salaries, tax deductions</a:t>
            </a:r>
          </a:p>
          <a:p>
            <a:r>
              <a:rPr lang="en-US" altLang="en-US" sz="1800" b="1" i="1" dirty="0" smtClean="0"/>
              <a:t>Databases touch all aspects of our lives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Purpose of Database Systems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021513" cy="4419600"/>
          </a:xfrm>
        </p:spPr>
        <p:txBody>
          <a:bodyPr/>
          <a:lstStyle/>
          <a:p>
            <a:r>
              <a:rPr lang="en-US" altLang="en-US" sz="1800" dirty="0" smtClean="0"/>
              <a:t>In the early days, database applications were built directly on top of file systems</a:t>
            </a:r>
          </a:p>
          <a:p>
            <a:r>
              <a:rPr lang="en-US" altLang="en-US" sz="1800" b="1" dirty="0" smtClean="0"/>
              <a:t>Drawbacks of using file systems to store data:</a:t>
            </a:r>
          </a:p>
          <a:p>
            <a:pPr lvl="1"/>
            <a:r>
              <a:rPr lang="en-US" altLang="en-US" sz="1800" b="1" dirty="0" smtClean="0"/>
              <a:t>Data redundancy and inconsistency</a:t>
            </a:r>
          </a:p>
          <a:p>
            <a:pPr lvl="2"/>
            <a:r>
              <a:rPr lang="en-US" altLang="en-US" sz="1800" dirty="0" smtClean="0"/>
              <a:t>Multiple file formats, duplication of information in different files</a:t>
            </a:r>
          </a:p>
          <a:p>
            <a:pPr lvl="1"/>
            <a:r>
              <a:rPr lang="en-US" altLang="en-US" sz="1800" b="1" dirty="0" smtClean="0"/>
              <a:t>Difficulty in accessing data </a:t>
            </a:r>
          </a:p>
          <a:p>
            <a:pPr lvl="2"/>
            <a:r>
              <a:rPr lang="en-US" altLang="en-US" sz="1800" dirty="0" smtClean="0"/>
              <a:t>Need to write a new program to carry out each new task</a:t>
            </a:r>
          </a:p>
          <a:p>
            <a:pPr lvl="1"/>
            <a:r>
              <a:rPr lang="en-US" altLang="en-US" sz="1800" b="1" dirty="0" smtClean="0"/>
              <a:t>Data isolation — multiple files and formats</a:t>
            </a:r>
          </a:p>
          <a:p>
            <a:pPr lvl="1"/>
            <a:r>
              <a:rPr lang="en-US" altLang="en-US" sz="1800" b="1" dirty="0" smtClean="0"/>
              <a:t>Integrity problems</a:t>
            </a:r>
          </a:p>
          <a:p>
            <a:pPr lvl="2"/>
            <a:r>
              <a:rPr lang="en-US" altLang="en-US" sz="1800" dirty="0" smtClean="0"/>
              <a:t>Integrity constraints  (e.g. account balance &gt; 0) become “buried” in program code rather than being stated explicitly</a:t>
            </a:r>
          </a:p>
          <a:p>
            <a:pPr lvl="2"/>
            <a:r>
              <a:rPr lang="en-US" altLang="en-US" sz="1800" dirty="0" smtClean="0"/>
              <a:t>Hard to add new constraints or change existing 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772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Drawbacks of using file systems (cont.)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80375" cy="4876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1800" b="1" dirty="0" smtClean="0"/>
              <a:t>Atomicity of updates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 smtClean="0"/>
              <a:t>Concurrent access by multiple users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Concurrent accessed needed for performance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Uncontrolled concurrent accesses can lead to inconsistencies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 smtClean="0"/>
              <a:t>Example: Two people reading a balance and updating it at the same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 smtClean="0"/>
              <a:t>Security problems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Hard to provide user access to some, but not all, data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Database systems offer solutions to all the above problems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Databases that you may use…..</a:t>
            </a:r>
          </a:p>
        </p:txBody>
      </p:sp>
      <p:pic>
        <p:nvPicPr>
          <p:cNvPr id="8" name="Picture 1030" descr="logo-no-border(1)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5086107"/>
            <a:ext cx="1409700" cy="409575"/>
          </a:xfrm>
        </p:spPr>
      </p:pic>
      <p:sp>
        <p:nvSpPr>
          <p:cNvPr id="5126" name="AutoShape 8" descr="Image result for mobile apps"/>
          <p:cNvSpPr>
            <a:spLocks noChangeAspect="1" noChangeArrowheads="1"/>
          </p:cNvSpPr>
          <p:nvPr/>
        </p:nvSpPr>
        <p:spPr bwMode="auto">
          <a:xfrm>
            <a:off x="4541838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076450"/>
            <a:ext cx="1619250" cy="2828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829" y="2076450"/>
            <a:ext cx="1370934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28" y="1872343"/>
            <a:ext cx="1493265" cy="1118507"/>
          </a:xfrm>
          <a:prstGeom prst="rect">
            <a:avLst/>
          </a:prstGeom>
        </p:spPr>
      </p:pic>
      <p:sp>
        <p:nvSpPr>
          <p:cNvPr id="10" name="AutoShape 15" descr="Indian Railway Catering and Tourism Corporation - Wikipedia"/>
          <p:cNvSpPr>
            <a:spLocks noChangeAspect="1" noChangeArrowheads="1"/>
          </p:cNvSpPr>
          <p:nvPr/>
        </p:nvSpPr>
        <p:spPr bwMode="auto">
          <a:xfrm>
            <a:off x="4694238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38" y="4495801"/>
            <a:ext cx="797591" cy="987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267200"/>
            <a:ext cx="2743522" cy="1471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638" y="2076450"/>
            <a:ext cx="2122200" cy="1977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8497" y="3451783"/>
            <a:ext cx="1762218" cy="5395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1508" y="4519855"/>
            <a:ext cx="1069967" cy="771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174" y="3404215"/>
            <a:ext cx="936579" cy="634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308658"/>
            <a:ext cx="4953000" cy="1450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7DB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Why Use a DBMS?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772400" cy="25908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Data independence and efficient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Reduced application development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Data integrity and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Uniform data administration.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Concurrent access, recovery from crashes.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67600" y="304800"/>
          <a:ext cx="915988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lip" r:id="rId4" imgW="914400" imgH="2118960" progId="MS_ClipArt_Gallery.5">
                  <p:embed/>
                </p:oleObj>
              </mc:Choice>
              <mc:Fallback>
                <p:oleObj name="Clip" r:id="rId4" imgW="914400" imgH="2118960" progId="MS_ClipArt_Gallery.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"/>
                        <a:ext cx="915988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4" descr="Image result for Data 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Levels of Abstraction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114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>
                <a:solidFill>
                  <a:schemeClr val="tx2"/>
                </a:solidFill>
              </a:rPr>
              <a:t>Physical level:</a:t>
            </a:r>
            <a:r>
              <a:rPr lang="en-US" altLang="en-US" sz="2000" dirty="0" smtClean="0"/>
              <a:t> 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>
                <a:solidFill>
                  <a:schemeClr val="tx2"/>
                </a:solidFill>
              </a:rPr>
              <a:t>Logical level:</a:t>
            </a:r>
            <a:r>
              <a:rPr lang="en-US" altLang="en-US" sz="2000" dirty="0" smtClean="0"/>
              <a:t> describes data stored in database, and the relationships among the data.</a:t>
            </a:r>
          </a:p>
          <a:p>
            <a:pPr lvl="1"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/>
              <a:t>	type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customer</a:t>
            </a:r>
            <a:r>
              <a:rPr lang="en-US" altLang="en-US" sz="2000" dirty="0" smtClean="0"/>
              <a:t> = </a:t>
            </a:r>
            <a:r>
              <a:rPr lang="en-US" altLang="en-US" sz="2000" b="1" dirty="0" smtClean="0"/>
              <a:t>record</a:t>
            </a:r>
            <a:endParaRPr lang="en-US" altLang="en-US" sz="2000" dirty="0" smtClean="0"/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err="1" smtClean="0"/>
              <a:t>customer_id</a:t>
            </a:r>
            <a:r>
              <a:rPr lang="en-US" altLang="en-US" sz="2000" dirty="0" smtClean="0"/>
              <a:t> : string; 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customer_name</a:t>
            </a:r>
            <a:r>
              <a:rPr lang="en-US" altLang="en-US" sz="2000" dirty="0" smtClean="0"/>
              <a:t> : string;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</a:t>
            </a:r>
            <a:r>
              <a:rPr lang="en-US" altLang="en-US" sz="2000" dirty="0" err="1" smtClean="0"/>
              <a:t>_</a:t>
            </a:r>
            <a:r>
              <a:rPr lang="en-US" altLang="en-US" sz="2000" i="1" dirty="0" err="1" smtClean="0"/>
              <a:t>street</a:t>
            </a:r>
            <a:r>
              <a:rPr lang="en-US" altLang="en-US" sz="2000" dirty="0" smtClean="0"/>
              <a:t> : string;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customer_city</a:t>
            </a:r>
            <a:r>
              <a:rPr lang="en-US" altLang="en-US" sz="2000" dirty="0" smtClean="0"/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/>
              <a:t>end</a:t>
            </a:r>
            <a:r>
              <a:rPr lang="en-US" altLang="en-US" dirty="0" smtClean="0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>
                <a:solidFill>
                  <a:schemeClr val="tx2"/>
                </a:solidFill>
              </a:rPr>
              <a:t>View level:</a:t>
            </a:r>
            <a:r>
              <a:rPr lang="en-US" altLang="en-US" sz="2000" dirty="0" smtClean="0"/>
              <a:t> application programs hide details of data types.  Views can also hide information (such as an employee’s salary) for security purposes.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altLang="en-US" smtClean="0"/>
              <a:t>View of Data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 architecture for a database system 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14328" r="1120" b="10448"/>
          <a:stretch>
            <a:fillRect/>
          </a:stretch>
        </p:blipFill>
        <p:spPr bwMode="auto">
          <a:xfrm>
            <a:off x="1035050" y="1927225"/>
            <a:ext cx="6127750" cy="36195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Instances and Schemas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924800" cy="4038600"/>
          </a:xfrm>
        </p:spPr>
        <p:txBody>
          <a:bodyPr>
            <a:normAutofit lnSpcReduction="10000"/>
          </a:bodyPr>
          <a:lstStyle/>
          <a:p>
            <a:r>
              <a:rPr lang="en-US" altLang="en-US" sz="1600" smtClean="0"/>
              <a:t>Similar to types and variables in programming languages</a:t>
            </a:r>
          </a:p>
          <a:p>
            <a:r>
              <a:rPr lang="en-US" altLang="en-US" sz="1600" b="1" smtClean="0">
                <a:solidFill>
                  <a:schemeClr val="tx2"/>
                </a:solidFill>
              </a:rPr>
              <a:t>Schema</a:t>
            </a:r>
            <a:r>
              <a:rPr lang="en-US" altLang="en-US" sz="1600" smtClean="0"/>
              <a:t> – the logical structure of the database </a:t>
            </a:r>
          </a:p>
          <a:p>
            <a:pPr lvl="1"/>
            <a:r>
              <a:rPr lang="en-US" altLang="en-US" sz="1600" smtClean="0"/>
              <a:t>Example: The database consists of information about a set of customers and accounts and the relationship between them)</a:t>
            </a:r>
          </a:p>
          <a:p>
            <a:pPr lvl="1"/>
            <a:r>
              <a:rPr lang="en-US" altLang="en-US" sz="1600" smtClean="0"/>
              <a:t>Analogous to type information of a variable in a program</a:t>
            </a:r>
          </a:p>
          <a:p>
            <a:pPr lvl="1"/>
            <a:r>
              <a:rPr lang="en-US" altLang="en-US" sz="1600" b="1" smtClean="0"/>
              <a:t>Physical schema</a:t>
            </a:r>
            <a:r>
              <a:rPr lang="en-US" altLang="en-US" sz="1600" smtClean="0"/>
              <a:t>: database design at the physical level</a:t>
            </a:r>
          </a:p>
          <a:p>
            <a:pPr lvl="1"/>
            <a:r>
              <a:rPr lang="en-US" altLang="en-US" sz="1600" b="1" smtClean="0"/>
              <a:t>Logical schema</a:t>
            </a:r>
            <a:r>
              <a:rPr lang="en-US" altLang="en-US" sz="1600" smtClean="0"/>
              <a:t>: database design at the logical level</a:t>
            </a:r>
          </a:p>
          <a:p>
            <a:r>
              <a:rPr lang="en-US" altLang="en-US" sz="1600" b="1" smtClean="0">
                <a:solidFill>
                  <a:schemeClr val="tx2"/>
                </a:solidFill>
              </a:rPr>
              <a:t>Instance</a:t>
            </a:r>
            <a:r>
              <a:rPr lang="en-US" altLang="en-US" sz="1600" smtClean="0"/>
              <a:t> – the actual content of the database at a particular point in time </a:t>
            </a:r>
          </a:p>
          <a:p>
            <a:pPr lvl="1"/>
            <a:r>
              <a:rPr lang="en-US" altLang="en-US" sz="1600" smtClean="0"/>
              <a:t>Analogous to the value of a variable</a:t>
            </a:r>
          </a:p>
          <a:p>
            <a:r>
              <a:rPr lang="en-US" altLang="en-US" sz="1600" b="1" smtClean="0">
                <a:solidFill>
                  <a:schemeClr val="tx2"/>
                </a:solidFill>
              </a:rPr>
              <a:t>Physical Data Independence</a:t>
            </a:r>
            <a:r>
              <a:rPr lang="en-US" altLang="en-US" sz="1600" smtClean="0"/>
              <a:t> – the ability to modify the physical schema without changing the logical schema</a:t>
            </a:r>
          </a:p>
          <a:p>
            <a:pPr lvl="1"/>
            <a:r>
              <a:rPr lang="en-US" altLang="en-US" sz="1600" smtClean="0"/>
              <a:t>Applications depend on the logical schema</a:t>
            </a:r>
          </a:p>
          <a:p>
            <a:pPr lvl="1"/>
            <a:r>
              <a:rPr lang="en-US" altLang="en-US" sz="1600" smtClean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6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516" y="762000"/>
            <a:ext cx="6858000" cy="685800"/>
          </a:xfrm>
        </p:spPr>
        <p:txBody>
          <a:bodyPr/>
          <a:lstStyle/>
          <a:p>
            <a:r>
              <a:rPr lang="en-US" altLang="en-US" sz="3600" dirty="0" smtClean="0"/>
              <a:t>Database Design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20524" y="1905000"/>
            <a:ext cx="7966075" cy="4441825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The process of designing the general structure of the database: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Logical Design </a:t>
            </a:r>
            <a:r>
              <a:rPr lang="en-US" altLang="en-US" sz="2000" dirty="0" smtClean="0"/>
              <a:t>–  Deciding on the database schema. Database design requires that we find a “good” collection of relation schemas.</a:t>
            </a:r>
          </a:p>
          <a:p>
            <a:pPr lvl="1"/>
            <a:r>
              <a:rPr lang="en-US" altLang="en-US" sz="2000" dirty="0" smtClean="0"/>
              <a:t>Business decision – What attributes should we record in the database?</a:t>
            </a:r>
          </a:p>
          <a:p>
            <a:pPr lvl="1"/>
            <a:r>
              <a:rPr lang="en-US" altLang="en-US" sz="2000" dirty="0" smtClean="0"/>
              <a:t>Computer Science  decision –  What relation schemas should we have and how should the attributes be distributed among the various relation schemas?</a:t>
            </a:r>
          </a:p>
          <a:p>
            <a:pPr lvl="1">
              <a:buFont typeface="Monotype Sorts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Physical Design </a:t>
            </a:r>
            <a:r>
              <a:rPr lang="en-US" altLang="en-US" sz="2000" dirty="0" smtClean="0"/>
              <a:t>– Deciding on the physical layout of the database                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03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Data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6688138" cy="45402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constraints</a:t>
            </a:r>
          </a:p>
          <a:p>
            <a:r>
              <a:rPr lang="en-US" altLang="en-US" sz="2000" b="1" i="1" dirty="0" smtClean="0">
                <a:solidFill>
                  <a:srgbClr val="00B050"/>
                </a:solidFill>
              </a:rPr>
              <a:t>Relational model</a:t>
            </a:r>
          </a:p>
          <a:p>
            <a:r>
              <a:rPr lang="en-US" altLang="en-US" sz="2000" b="1" i="1" dirty="0" smtClean="0">
                <a:solidFill>
                  <a:srgbClr val="00B050"/>
                </a:solidFill>
              </a:rPr>
              <a:t>Entity-Relationship data model (mainly for database design) 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Other </a:t>
            </a:r>
            <a:r>
              <a:rPr lang="en-US" altLang="en-US" b="1" dirty="0" smtClean="0">
                <a:solidFill>
                  <a:schemeClr val="tx1"/>
                </a:solidFill>
              </a:rPr>
              <a:t>models</a:t>
            </a:r>
            <a:endParaRPr lang="en-US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 smtClean="0"/>
              <a:t>Object-based data models (Object-oriented and Object-relational)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 smtClean="0"/>
              <a:t>Semi-structured data model  (XML)</a:t>
            </a: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Other older models:-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/>
              <a:t>Network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/>
              <a:t>Hierarchical Model</a:t>
            </a:r>
          </a:p>
          <a:p>
            <a:pPr marL="0" indent="0">
              <a:buNone/>
            </a:pPr>
            <a:endParaRPr lang="en-US" altLang="en-US" sz="2000" i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Definition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Manipulation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Control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6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440" y="914400"/>
            <a:ext cx="8077200" cy="609600"/>
          </a:xfrm>
        </p:spPr>
        <p:txBody>
          <a:bodyPr/>
          <a:lstStyle/>
          <a:p>
            <a:r>
              <a:rPr lang="en-US" altLang="en-US" sz="3600" dirty="0" smtClean="0"/>
              <a:t>Data Definition Language (DDL)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1" y="1828800"/>
            <a:ext cx="7239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Specification notation for defining the database schema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Example:	</a:t>
            </a:r>
            <a:r>
              <a:rPr lang="en-US" altLang="en-US" sz="2000" b="1" dirty="0" smtClean="0"/>
              <a:t>create table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account</a:t>
            </a:r>
            <a:r>
              <a:rPr lang="en-US" altLang="en-US" sz="2000" dirty="0" smtClean="0"/>
              <a:t> (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   </a:t>
            </a:r>
            <a:r>
              <a:rPr lang="en-US" altLang="en-US" sz="2000" i="1" dirty="0" smtClean="0"/>
              <a:t>account-number</a:t>
            </a:r>
            <a:r>
              <a:rPr lang="en-US" altLang="en-US" sz="2000" dirty="0" smtClean="0"/>
              <a:t>    </a:t>
            </a:r>
            <a:r>
              <a:rPr lang="en-US" altLang="en-US" sz="2000" b="1" dirty="0" smtClean="0"/>
              <a:t>char</a:t>
            </a:r>
            <a:r>
              <a:rPr lang="en-US" altLang="en-US" sz="2000" dirty="0" smtClean="0"/>
              <a:t>(10),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   </a:t>
            </a:r>
            <a:r>
              <a:rPr lang="en-US" altLang="en-US" sz="2000" i="1" dirty="0" smtClean="0"/>
              <a:t>balance</a:t>
            </a:r>
            <a:r>
              <a:rPr lang="en-US" altLang="en-US" sz="2000" dirty="0" smtClean="0"/>
              <a:t>                 </a:t>
            </a:r>
            <a:r>
              <a:rPr lang="en-US" altLang="en-US" sz="2000" b="1" dirty="0" smtClean="0"/>
              <a:t>integer</a:t>
            </a:r>
            <a:r>
              <a:rPr lang="en-US" altLang="en-US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DDL compiler generates a set of tables stored in a </a:t>
            </a:r>
            <a:r>
              <a:rPr lang="en-US" altLang="en-US" sz="2000" i="1" dirty="0" smtClean="0"/>
              <a:t>data dictionary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Data dictionary contains metadata (i.e., data about data)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Database schema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Data </a:t>
            </a:r>
            <a:r>
              <a:rPr lang="en-US" altLang="en-US" sz="2000" i="1" dirty="0" smtClean="0"/>
              <a:t>storage and definition</a:t>
            </a:r>
            <a:r>
              <a:rPr lang="en-US" altLang="en-US" sz="2000" dirty="0" smtClean="0"/>
              <a:t> language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Specifies the storage structure and access methods used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Integrity constraints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Domain constraints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Referential integrity (</a:t>
            </a:r>
            <a:r>
              <a:rPr lang="en-US" altLang="en-US" sz="2000" b="1" dirty="0" smtClean="0"/>
              <a:t>references</a:t>
            </a:r>
            <a:r>
              <a:rPr lang="en-US" altLang="en-US" sz="2000" dirty="0" smtClean="0"/>
              <a:t> constraint in SQL)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Authorization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Manipulation Language (DML</a:t>
            </a:r>
            <a:r>
              <a:rPr lang="en-US" altLang="en-US" sz="3200" dirty="0" smtClean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Language for accessing and manipulating the data organized by the appropriate data model</a:t>
            </a:r>
          </a:p>
          <a:p>
            <a:pPr lvl="1"/>
            <a:r>
              <a:rPr lang="en-US" altLang="en-US" sz="2400" dirty="0" smtClean="0"/>
              <a:t>DML also known as query language</a:t>
            </a:r>
          </a:p>
          <a:p>
            <a:r>
              <a:rPr lang="en-US" altLang="en-US" sz="2400" dirty="0" smtClean="0"/>
              <a:t>Two classes of languages </a:t>
            </a:r>
          </a:p>
          <a:p>
            <a:pPr lvl="1" algn="just"/>
            <a:r>
              <a:rPr lang="en-US" altLang="en-US" sz="2400" b="1" dirty="0" smtClean="0">
                <a:solidFill>
                  <a:schemeClr val="tx2"/>
                </a:solidFill>
              </a:rPr>
              <a:t>Declarative (nonprocedural) </a:t>
            </a:r>
            <a:r>
              <a:rPr lang="en-US" altLang="en-US" sz="2400" dirty="0" smtClean="0"/>
              <a:t>– </a:t>
            </a:r>
            <a:r>
              <a:rPr lang="en-US" altLang="en-US" sz="2000" dirty="0" smtClean="0"/>
              <a:t>user specifies what data is required without specifying how to get those data, expresses the logic of a computation without describing its control flow. It attempts to minimize or eliminate side effects by describing what the program should accomplish, rather than describing how to go about accomplishing it.</a:t>
            </a:r>
          </a:p>
          <a:p>
            <a:pPr lvl="1"/>
            <a:r>
              <a:rPr lang="en-US" altLang="en-US" sz="2400" b="1" dirty="0" smtClean="0">
                <a:solidFill>
                  <a:schemeClr val="tx2"/>
                </a:solidFill>
              </a:rPr>
              <a:t>Procedural </a:t>
            </a:r>
            <a:r>
              <a:rPr lang="en-US" altLang="en-US" sz="2400" dirty="0" smtClean="0"/>
              <a:t>– </a:t>
            </a:r>
            <a:r>
              <a:rPr lang="en-US" altLang="en-US" sz="1800" dirty="0" smtClean="0"/>
              <a:t>user specifies what data is required and how to get those data </a:t>
            </a:r>
          </a:p>
          <a:p>
            <a:r>
              <a:rPr lang="en-US" altLang="en-US" sz="2400" dirty="0" smtClean="0"/>
              <a:t>SQL is the most widely used query language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661275" cy="681038"/>
          </a:xfrm>
        </p:spPr>
        <p:txBody>
          <a:bodyPr/>
          <a:lstStyle/>
          <a:p>
            <a:r>
              <a:rPr lang="en-US" altLang="en-US" sz="2000" smtClean="0"/>
              <a:t>Example of tabular data in the relational model</a:t>
            </a:r>
          </a:p>
        </p:txBody>
      </p:sp>
      <p:sp>
        <p:nvSpPr>
          <p:cNvPr id="32772" name="Line 31"/>
          <p:cNvSpPr>
            <a:spLocks noChangeShapeType="1"/>
          </p:cNvSpPr>
          <p:nvPr/>
        </p:nvSpPr>
        <p:spPr bwMode="auto">
          <a:xfrm flipH="1">
            <a:off x="7315200" y="2362200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773" name="Text Box 32"/>
          <p:cNvSpPr txBox="1">
            <a:spLocks noChangeArrowheads="1"/>
          </p:cNvSpPr>
          <p:nvPr/>
        </p:nvSpPr>
        <p:spPr bwMode="auto">
          <a:xfrm>
            <a:off x="7543800" y="1905000"/>
            <a:ext cx="104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32774" name="Line 33"/>
          <p:cNvSpPr>
            <a:spLocks noChangeShapeType="1"/>
          </p:cNvSpPr>
          <p:nvPr/>
        </p:nvSpPr>
        <p:spPr bwMode="auto">
          <a:xfrm flipH="1">
            <a:off x="6172200" y="22860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277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t="31174" r="467" b="31798"/>
          <a:stretch>
            <a:fillRect/>
          </a:stretch>
        </p:blipFill>
        <p:spPr bwMode="auto">
          <a:xfrm>
            <a:off x="762000" y="2971800"/>
            <a:ext cx="7559675" cy="2119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necessity for almost any enterprise to carry out its business. Consists of raw facts, and when organized may be transformed into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collection of data organized to meet users’ needs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Database management system (DBMS)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group of programs that manipulate the database and provide an interface between the database and the user of the database or other application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6934200" cy="457200"/>
          </a:xfrm>
        </p:spPr>
        <p:txBody>
          <a:bodyPr/>
          <a:lstStyle/>
          <a:p>
            <a:r>
              <a:rPr lang="en-US" altLang="en-US" sz="2800" smtClean="0"/>
              <a:t>A Sample Relational Database</a:t>
            </a:r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787" r="20093" b="1314"/>
          <a:stretch>
            <a:fillRect/>
          </a:stretch>
        </p:blipFill>
        <p:spPr bwMode="auto">
          <a:xfrm>
            <a:off x="2438400" y="1066800"/>
            <a:ext cx="3910013" cy="4800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SQL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153400" cy="4191000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chemeClr val="tx2"/>
                </a:solidFill>
              </a:rPr>
              <a:t>SQL</a:t>
            </a:r>
            <a:r>
              <a:rPr lang="en-US" altLang="en-US" sz="2000" dirty="0" smtClean="0"/>
              <a:t>: widely used non-procedural language</a:t>
            </a:r>
          </a:p>
          <a:p>
            <a:pPr lvl="1"/>
            <a:r>
              <a:rPr lang="en-US" altLang="en-US" sz="2000" dirty="0" smtClean="0"/>
              <a:t>Example: Find the name of the customer with customer-id 192-83-7465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select	</a:t>
            </a:r>
            <a:r>
              <a:rPr lang="en-US" altLang="en-US" sz="2000" i="1" dirty="0" err="1" smtClean="0"/>
              <a:t>customer.customer_name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from	</a:t>
            </a:r>
            <a:r>
              <a:rPr lang="en-US" altLang="en-US" sz="2000" i="1" dirty="0" smtClean="0"/>
              <a:t>customer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where</a:t>
            </a: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customer.customer_id</a:t>
            </a:r>
            <a:r>
              <a:rPr lang="en-US" altLang="en-US" sz="2000" dirty="0" smtClean="0"/>
              <a:t> = ‘192-83-7465’</a:t>
            </a:r>
          </a:p>
          <a:p>
            <a:r>
              <a:rPr lang="en-US" altLang="en-US" sz="2000" dirty="0" smtClean="0"/>
              <a:t>Application programs generally access databases through one of</a:t>
            </a:r>
          </a:p>
          <a:p>
            <a:pPr lvl="1"/>
            <a:r>
              <a:rPr lang="en-US" altLang="en-US" sz="2000" dirty="0" smtClean="0"/>
              <a:t>Language extensions to allow embedded SQL</a:t>
            </a:r>
          </a:p>
          <a:p>
            <a:pPr lvl="1"/>
            <a:r>
              <a:rPr lang="en-US" altLang="en-US" sz="2000" dirty="0" smtClean="0"/>
              <a:t>Application program interface (e.g., ODBC/JDBC) which allow SQL queries to be sent to a database</a:t>
            </a:r>
          </a:p>
          <a:p>
            <a:endParaRPr lang="en-US" altLang="en-US" sz="20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  <a:extLst/>
        </p:spPr>
        <p:txBody>
          <a:bodyPr/>
          <a:lstStyle/>
          <a:p>
            <a:r>
              <a:rPr lang="en-US" altLang="en-US" sz="2800" dirty="0"/>
              <a:t>Architecture of Database </a:t>
            </a:r>
            <a:r>
              <a:rPr lang="en-US" altLang="en-US" sz="2800" dirty="0">
                <a:effectLst/>
              </a:rPr>
              <a:t>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2743200"/>
            <a:ext cx="7359588" cy="3331266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B050"/>
                </a:solidFill>
              </a:rPr>
              <a:t>Two-tier architecture </a:t>
            </a:r>
            <a:r>
              <a:rPr lang="en-US" altLang="en-US" sz="1700" dirty="0"/>
              <a:t>--  the application resides at the client machine, where it invokes database system functionality at the server machine</a:t>
            </a:r>
          </a:p>
          <a:p>
            <a:r>
              <a:rPr lang="en-US" altLang="en-US" sz="1700" b="1" dirty="0">
                <a:solidFill>
                  <a:srgbClr val="00B050"/>
                </a:solidFill>
              </a:rPr>
              <a:t>Three-tier architecture </a:t>
            </a:r>
            <a:r>
              <a:rPr lang="en-US" altLang="en-US" sz="1700" dirty="0"/>
              <a:t>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81200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1151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101725"/>
          </a:xfrm>
        </p:spPr>
        <p:txBody>
          <a:bodyPr/>
          <a:lstStyle/>
          <a:p>
            <a:r>
              <a:rPr lang="en-US" altLang="en-US" smtClean="0"/>
              <a:t>Architecture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3089" r="392" b="13089"/>
          <a:stretch>
            <a:fillRect/>
          </a:stretch>
        </p:blipFill>
        <p:spPr bwMode="auto">
          <a:xfrm>
            <a:off x="1066800" y="1828800"/>
            <a:ext cx="7219950" cy="40290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Users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smtClean="0">
                <a:solidFill>
                  <a:schemeClr val="tx2"/>
                </a:solidFill>
              </a:rPr>
              <a:t>Users </a:t>
            </a:r>
            <a:r>
              <a:rPr lang="en-US" altLang="en-US" sz="2000" dirty="0" smtClean="0"/>
              <a:t>are differentiated by the way they expect to interact with the system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Database Administrators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Application programmers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– interact with system through DML calls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Sophisticated users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– form requests in a database query language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Naïve users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– invoke one of the permanent application programs that have been written previously</a:t>
            </a:r>
          </a:p>
          <a:p>
            <a:pPr lvl="1"/>
            <a:r>
              <a:rPr lang="en-US" altLang="en-US" sz="2000" dirty="0" smtClean="0"/>
              <a:t>Examples, people accessing database over the web, bank tellers, clerical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898154" y="609600"/>
            <a:ext cx="7291748" cy="56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85800"/>
            <a:ext cx="7239000" cy="762000"/>
          </a:xfrm>
        </p:spPr>
        <p:txBody>
          <a:bodyPr/>
          <a:lstStyle/>
          <a:p>
            <a:r>
              <a:rPr lang="en-US" altLang="en-US" dirty="0" smtClean="0"/>
              <a:t>Database Administrator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98512" y="1981200"/>
            <a:ext cx="8116888" cy="41370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Database administrator's duties include: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Schema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Storage structure and access method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Schema and physical organization modification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Granting user authority to access the database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Specifying integrity constraints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Acting as liaison with users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Monitoring performance and responding to changes in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Database System </a:t>
            </a:r>
            <a:r>
              <a:rPr lang="en-US" sz="3600" dirty="0"/>
              <a:t>S</a:t>
            </a:r>
            <a:r>
              <a:rPr lang="en-US" sz="3600" dirty="0" smtClean="0"/>
              <a:t>tructure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1942" y="914400"/>
            <a:ext cx="7772400" cy="685800"/>
          </a:xfrm>
          <a:noFill/>
          <a:extLst/>
        </p:spPr>
        <p:txBody>
          <a:bodyPr>
            <a:normAutofit/>
          </a:bodyPr>
          <a:lstStyle/>
          <a:p>
            <a:r>
              <a:rPr lang="en-US" altLang="en-US" sz="32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99304" y="1954213"/>
            <a:ext cx="7550026" cy="28463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</a:t>
            </a:r>
            <a:r>
              <a:rPr lang="en-US" altLang="en-US" sz="1700" dirty="0" smtClean="0"/>
              <a:t>into</a:t>
            </a:r>
          </a:p>
          <a:p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B050"/>
                </a:solidFill>
              </a:rPr>
              <a:t>The storage manager,</a:t>
            </a:r>
          </a:p>
          <a:p>
            <a:pPr lvl="1"/>
            <a:r>
              <a:rPr lang="en-US" altLang="en-US" sz="1700" b="1" dirty="0">
                <a:solidFill>
                  <a:srgbClr val="00B050"/>
                </a:solidFill>
              </a:rPr>
              <a:t>The  query processor component, </a:t>
            </a:r>
          </a:p>
          <a:p>
            <a:pPr lvl="1"/>
            <a:r>
              <a:rPr lang="en-US" altLang="en-US" sz="1700" b="1" dirty="0">
                <a:solidFill>
                  <a:srgbClr val="00B050"/>
                </a:solidFill>
              </a:rPr>
              <a:t>The transaction management component.</a:t>
            </a:r>
          </a:p>
          <a:p>
            <a:r>
              <a:rPr lang="en-US" altLang="en-US" sz="1700" dirty="0" smtClean="0"/>
              <a:t> 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967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‘Discussion’</a:t>
            </a:r>
          </a:p>
        </p:txBody>
      </p:sp>
      <p:sp>
        <p:nvSpPr>
          <p:cNvPr id="7171" name="Rectangle 307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A collection of programs that enables you to store, modify, and extract information from a database. There are many different types   of DBMSs, ranging from small systems that run on personal computers to huge systems that run on mainframes. The following are examples of database applications: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computerized library systems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automated teller machines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flight reservation systems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computerized parts inventory systems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</a:t>
            </a:r>
          </a:p>
        </p:txBody>
      </p:sp>
      <p:pic>
        <p:nvPicPr>
          <p:cNvPr id="7172" name="Picture 5" descr="Image result for Dat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6200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777" y="457200"/>
            <a:ext cx="7772400" cy="1143000"/>
          </a:xfrm>
        </p:spPr>
        <p:txBody>
          <a:bodyPr/>
          <a:lstStyle/>
          <a:p>
            <a:r>
              <a:rPr lang="en-US" altLang="en-US" sz="3200" dirty="0"/>
              <a:t>Storage</a:t>
            </a:r>
            <a:r>
              <a:rPr lang="en-US" altLang="en-US" dirty="0" smtClean="0"/>
              <a:t> </a:t>
            </a:r>
            <a:r>
              <a:rPr lang="en-US" altLang="en-US" sz="3200" dirty="0"/>
              <a:t>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4777" y="1905000"/>
            <a:ext cx="7772400" cy="4572000"/>
          </a:xfrm>
        </p:spPr>
        <p:txBody>
          <a:bodyPr/>
          <a:lstStyle/>
          <a:p>
            <a:pPr algn="just"/>
            <a:r>
              <a:rPr lang="en-US" altLang="en-US" sz="2000" b="1" dirty="0" smtClean="0">
                <a:solidFill>
                  <a:schemeClr val="tx2"/>
                </a:solidFill>
              </a:rPr>
              <a:t>Storage manager</a:t>
            </a:r>
            <a:r>
              <a:rPr lang="en-US" altLang="en-US" sz="2000" dirty="0" smtClean="0"/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2000" dirty="0" smtClean="0"/>
              <a:t>The storage manager is responsible to the following ta </a:t>
            </a:r>
            <a:r>
              <a:rPr lang="en-US" altLang="en-US" sz="2000" dirty="0" err="1" smtClean="0"/>
              <a:t>sks</a:t>
            </a:r>
            <a:r>
              <a:rPr lang="en-US" altLang="en-US" sz="2000" dirty="0" smtClean="0"/>
              <a:t>: </a:t>
            </a:r>
          </a:p>
          <a:p>
            <a:pPr lvl="1"/>
            <a:r>
              <a:rPr lang="en-US" altLang="en-US" sz="2000" dirty="0" smtClean="0"/>
              <a:t>File manager </a:t>
            </a:r>
          </a:p>
          <a:p>
            <a:pPr lvl="1"/>
            <a:r>
              <a:rPr lang="en-US" altLang="en-US" sz="2000" dirty="0" smtClean="0"/>
              <a:t>Authorization and Integrity manager</a:t>
            </a:r>
          </a:p>
          <a:p>
            <a:pPr lvl="1"/>
            <a:r>
              <a:rPr lang="en-US" altLang="en-US" sz="2000" dirty="0" smtClean="0"/>
              <a:t>Transaction Manager</a:t>
            </a:r>
          </a:p>
          <a:p>
            <a:pPr lvl="1"/>
            <a:r>
              <a:rPr lang="en-US" altLang="en-US" sz="2000" dirty="0" smtClean="0"/>
              <a:t>Buffer Manager</a:t>
            </a:r>
          </a:p>
          <a:p>
            <a:r>
              <a:rPr lang="en-US" altLang="en-US" sz="2000" dirty="0" smtClean="0"/>
              <a:t>Implements several data structures :</a:t>
            </a:r>
          </a:p>
          <a:p>
            <a:pPr lvl="1"/>
            <a:r>
              <a:rPr lang="en-US" altLang="en-US" sz="2000" dirty="0" smtClean="0"/>
              <a:t>Data files</a:t>
            </a:r>
          </a:p>
          <a:p>
            <a:pPr lvl="1"/>
            <a:r>
              <a:rPr lang="en-US" altLang="en-US" sz="2000" dirty="0" smtClean="0"/>
              <a:t>Data Dictionary</a:t>
            </a:r>
          </a:p>
          <a:p>
            <a:pPr lvl="1"/>
            <a:r>
              <a:rPr lang="en-US" altLang="en-US" sz="2000" dirty="0" smtClean="0"/>
              <a:t>Indices</a:t>
            </a:r>
          </a:p>
          <a:p>
            <a:pPr lvl="1">
              <a:buFont typeface="Monotype Sorts" pitchFamily="2" charset="2"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543800" cy="6705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/>
              <a:t>Query</a:t>
            </a:r>
            <a:r>
              <a:rPr lang="en-US" altLang="en-US" sz="2800" dirty="0">
                <a:effectLst/>
              </a:rPr>
              <a:t> </a:t>
            </a:r>
            <a:r>
              <a:rPr lang="en-US" altLang="en-US" sz="3200" dirty="0"/>
              <a:t>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603293" cy="3276562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marL="563563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7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7327139" cy="1100771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29028"/>
      </p:ext>
    </p:extLst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/>
              <a:t>Overall System Structure 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990600"/>
            <a:ext cx="46339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15701" y="457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15701" y="1766104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744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Hierarchy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66800" y="6096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GB" sz="43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Basics of Data Arrangement and Access</a:t>
            </a:r>
            <a:endParaRPr lang="en-GB" sz="40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7924800" cy="3657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Data Hierarchy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Recall…8 bits =&gt; 1 byte =&gt; 1 character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Field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- a logical grouping of characters into a word, a small group of words, or a complete number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Record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- a logical grouping of related fields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File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- a logical grouping of related records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Database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- a logical grouping of related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C:\NortonSlides\art16\Fig 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9"/>
          <a:stretch>
            <a:fillRect/>
          </a:stretch>
        </p:blipFill>
        <p:spPr bwMode="auto">
          <a:xfrm>
            <a:off x="152400" y="885825"/>
            <a:ext cx="87630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31925" y="457200"/>
            <a:ext cx="5210175" cy="3011488"/>
            <a:chOff x="902" y="1968"/>
            <a:chExt cx="3282" cy="1897"/>
          </a:xfrm>
        </p:grpSpPr>
        <p:pic>
          <p:nvPicPr>
            <p:cNvPr id="12296" name="Picture 11" descr="C:\NortonSlides\art16\Fig 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5" t="6372" r="49420" b="72878"/>
            <a:stretch>
              <a:fillRect/>
            </a:stretch>
          </p:blipFill>
          <p:spPr bwMode="auto">
            <a:xfrm>
              <a:off x="1824" y="1968"/>
              <a:ext cx="2360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12"/>
            <p:cNvSpPr txBox="1">
              <a:spLocks noChangeArrowheads="1"/>
            </p:cNvSpPr>
            <p:nvPr/>
          </p:nvSpPr>
          <p:spPr bwMode="auto">
            <a:xfrm>
              <a:off x="902" y="3577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Field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440" y="2976"/>
              <a:ext cx="1152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55725" y="4391025"/>
            <a:ext cx="5197475" cy="1933575"/>
            <a:chOff x="854" y="1968"/>
            <a:chExt cx="3274" cy="1218"/>
          </a:xfrm>
        </p:grpSpPr>
        <p:pic>
          <p:nvPicPr>
            <p:cNvPr id="12293" name="Picture 16" descr="C:\NortonSlides\art16\Fig 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5" t="6407" r="49420" b="72878"/>
            <a:stretch>
              <a:fillRect/>
            </a:stretch>
          </p:blipFill>
          <p:spPr bwMode="auto">
            <a:xfrm>
              <a:off x="1872" y="1968"/>
              <a:ext cx="2256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Text Box 17"/>
            <p:cNvSpPr txBox="1">
              <a:spLocks noChangeArrowheads="1"/>
            </p:cNvSpPr>
            <p:nvPr/>
          </p:nvSpPr>
          <p:spPr bwMode="auto">
            <a:xfrm>
              <a:off x="854" y="2424"/>
              <a:ext cx="7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Record</a:t>
              </a:r>
            </a:p>
          </p:txBody>
        </p:sp>
        <p:sp>
          <p:nvSpPr>
            <p:cNvPr id="12295" name="AutoShape 18"/>
            <p:cNvSpPr>
              <a:spLocks/>
            </p:cNvSpPr>
            <p:nvPr/>
          </p:nvSpPr>
          <p:spPr bwMode="auto">
            <a:xfrm>
              <a:off x="1600" y="1976"/>
              <a:ext cx="288" cy="1200"/>
            </a:xfrm>
            <a:prstGeom prst="leftBrace">
              <a:avLst>
                <a:gd name="adj1" fmla="val 34722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65350" y="990600"/>
            <a:ext cx="4768850" cy="5181600"/>
            <a:chOff x="1364" y="432"/>
            <a:chExt cx="3148" cy="3552"/>
          </a:xfrm>
        </p:grpSpPr>
        <p:grpSp>
          <p:nvGrpSpPr>
            <p:cNvPr id="13316" name="Group 7"/>
            <p:cNvGrpSpPr>
              <a:grpSpLocks/>
            </p:cNvGrpSpPr>
            <p:nvPr/>
          </p:nvGrpSpPr>
          <p:grpSpPr bwMode="auto">
            <a:xfrm>
              <a:off x="1364" y="432"/>
              <a:ext cx="3148" cy="3552"/>
              <a:chOff x="3744" y="816"/>
              <a:chExt cx="1872" cy="2112"/>
            </a:xfrm>
          </p:grpSpPr>
          <p:pic>
            <p:nvPicPr>
              <p:cNvPr id="13318" name="Picture 8" descr="C:\NortonSlides\art16\Fig 03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57" t="8904" b="18219"/>
              <a:stretch>
                <a:fillRect/>
              </a:stretch>
            </p:blipFill>
            <p:spPr bwMode="auto">
              <a:xfrm>
                <a:off x="3792" y="816"/>
                <a:ext cx="1824" cy="2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9" name="Rectangle 9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1056" cy="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317" name="Text Box 10"/>
            <p:cNvSpPr txBox="1">
              <a:spLocks noChangeArrowheads="1"/>
            </p:cNvSpPr>
            <p:nvPr/>
          </p:nvSpPr>
          <p:spPr bwMode="auto">
            <a:xfrm>
              <a:off x="2167" y="2857"/>
              <a:ext cx="10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File/Table</a:t>
              </a:r>
            </a:p>
          </p:txBody>
        </p:sp>
      </p:grpSp>
      <p:sp>
        <p:nvSpPr>
          <p:cNvPr id="13315" name="Text Box 13"/>
          <p:cNvSpPr txBox="1">
            <a:spLocks noChangeArrowheads="1"/>
          </p:cNvSpPr>
          <p:nvPr/>
        </p:nvSpPr>
        <p:spPr bwMode="auto">
          <a:xfrm>
            <a:off x="2286000" y="533400"/>
            <a:ext cx="4338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PROFESSIONAL ADDRESS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8"/>
          <p:cNvSpPr txBox="1">
            <a:spLocks noChangeArrowheads="1"/>
          </p:cNvSpPr>
          <p:nvPr/>
        </p:nvSpPr>
        <p:spPr bwMode="auto">
          <a:xfrm>
            <a:off x="152400" y="762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Hierarchy of data</a:t>
            </a:r>
          </a:p>
        </p:txBody>
      </p:sp>
      <p:sp>
        <p:nvSpPr>
          <p:cNvPr id="14339" name="Text Box 1029"/>
          <p:cNvSpPr txBox="1">
            <a:spLocks noChangeArrowheads="1"/>
          </p:cNvSpPr>
          <p:nvPr/>
        </p:nvSpPr>
        <p:spPr bwMode="auto">
          <a:xfrm>
            <a:off x="2667000" y="762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Example</a:t>
            </a:r>
          </a:p>
        </p:txBody>
      </p:sp>
      <p:sp>
        <p:nvSpPr>
          <p:cNvPr id="428038" name="Rectangle 1030"/>
          <p:cNvSpPr>
            <a:spLocks noChangeArrowheads="1"/>
          </p:cNvSpPr>
          <p:nvPr/>
        </p:nvSpPr>
        <p:spPr bwMode="auto">
          <a:xfrm>
            <a:off x="533400" y="1219200"/>
            <a:ext cx="1828800" cy="1371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Database</a:t>
            </a:r>
          </a:p>
        </p:txBody>
      </p:sp>
      <p:sp>
        <p:nvSpPr>
          <p:cNvPr id="428039" name="Rectangle 1031"/>
          <p:cNvSpPr>
            <a:spLocks noChangeArrowheads="1"/>
          </p:cNvSpPr>
          <p:nvPr/>
        </p:nvSpPr>
        <p:spPr bwMode="auto">
          <a:xfrm>
            <a:off x="533400" y="2819400"/>
            <a:ext cx="1828800" cy="83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Files</a:t>
            </a:r>
          </a:p>
        </p:txBody>
      </p:sp>
      <p:sp>
        <p:nvSpPr>
          <p:cNvPr id="428040" name="Rectangle 1032"/>
          <p:cNvSpPr>
            <a:spLocks noChangeArrowheads="1"/>
          </p:cNvSpPr>
          <p:nvPr/>
        </p:nvSpPr>
        <p:spPr bwMode="auto">
          <a:xfrm>
            <a:off x="533400" y="3962400"/>
            <a:ext cx="18288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Records</a:t>
            </a:r>
          </a:p>
        </p:txBody>
      </p:sp>
      <p:sp>
        <p:nvSpPr>
          <p:cNvPr id="428041" name="Rectangle 1033"/>
          <p:cNvSpPr>
            <a:spLocks noChangeArrowheads="1"/>
          </p:cNvSpPr>
          <p:nvPr/>
        </p:nvSpPr>
        <p:spPr bwMode="auto">
          <a:xfrm>
            <a:off x="533400" y="4800600"/>
            <a:ext cx="18288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Fields</a:t>
            </a:r>
          </a:p>
        </p:txBody>
      </p:sp>
      <p:sp>
        <p:nvSpPr>
          <p:cNvPr id="428042" name="Rectangle 1034"/>
          <p:cNvSpPr>
            <a:spLocks noChangeArrowheads="1"/>
          </p:cNvSpPr>
          <p:nvPr/>
        </p:nvSpPr>
        <p:spPr bwMode="auto">
          <a:xfrm>
            <a:off x="533400" y="5638800"/>
            <a:ext cx="1828800" cy="6858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Characters</a:t>
            </a:r>
            <a:br>
              <a:rPr lang="en-US"/>
            </a:br>
            <a:r>
              <a:rPr lang="en-US"/>
              <a:t>(bytes)</a:t>
            </a:r>
          </a:p>
        </p:txBody>
      </p:sp>
      <p:sp>
        <p:nvSpPr>
          <p:cNvPr id="14345" name="Text Box 1035"/>
          <p:cNvSpPr txBox="1">
            <a:spLocks noChangeArrowheads="1"/>
          </p:cNvSpPr>
          <p:nvPr/>
        </p:nvSpPr>
        <p:spPr bwMode="auto">
          <a:xfrm>
            <a:off x="2819400" y="1295400"/>
            <a:ext cx="1981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0"/>
              <a:t>Personel file</a:t>
            </a:r>
          </a:p>
        </p:txBody>
      </p:sp>
      <p:sp>
        <p:nvSpPr>
          <p:cNvPr id="14346" name="Text Box 1036"/>
          <p:cNvSpPr txBox="1">
            <a:spLocks noChangeArrowheads="1"/>
          </p:cNvSpPr>
          <p:nvPr/>
        </p:nvSpPr>
        <p:spPr bwMode="auto">
          <a:xfrm>
            <a:off x="2819400" y="1752600"/>
            <a:ext cx="1981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0"/>
              <a:t>Department file</a:t>
            </a:r>
          </a:p>
        </p:txBody>
      </p:sp>
      <p:sp>
        <p:nvSpPr>
          <p:cNvPr id="14347" name="Text Box 1037"/>
          <p:cNvSpPr txBox="1">
            <a:spLocks noChangeArrowheads="1"/>
          </p:cNvSpPr>
          <p:nvPr/>
        </p:nvSpPr>
        <p:spPr bwMode="auto">
          <a:xfrm>
            <a:off x="2819400" y="2209800"/>
            <a:ext cx="1981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0"/>
              <a:t>Payroll file</a:t>
            </a:r>
          </a:p>
        </p:txBody>
      </p:sp>
      <p:sp>
        <p:nvSpPr>
          <p:cNvPr id="14348" name="Text Box 1038"/>
          <p:cNvSpPr txBox="1">
            <a:spLocks noChangeArrowheads="1"/>
          </p:cNvSpPr>
          <p:nvPr/>
        </p:nvSpPr>
        <p:spPr bwMode="auto">
          <a:xfrm>
            <a:off x="6629400" y="1736725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(Project database)</a:t>
            </a:r>
          </a:p>
        </p:txBody>
      </p:sp>
      <p:sp>
        <p:nvSpPr>
          <p:cNvPr id="14349" name="Text Box 1039"/>
          <p:cNvSpPr txBox="1">
            <a:spLocks noChangeArrowheads="1"/>
          </p:cNvSpPr>
          <p:nvPr/>
        </p:nvSpPr>
        <p:spPr bwMode="auto">
          <a:xfrm>
            <a:off x="2819400" y="2871788"/>
            <a:ext cx="3505200" cy="78581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0"/>
              <a:t>005-10-6321 Johns Francine 10-7-65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0"/>
              <a:t>549-77-1001 Buckley Bill 2-17-79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0"/>
              <a:t>098-40-1370 Fiske Steven 1-5-85</a:t>
            </a:r>
          </a:p>
        </p:txBody>
      </p:sp>
      <p:sp>
        <p:nvSpPr>
          <p:cNvPr id="14350" name="Text Box 1040"/>
          <p:cNvSpPr txBox="1">
            <a:spLocks noChangeArrowheads="1"/>
          </p:cNvSpPr>
          <p:nvPr/>
        </p:nvSpPr>
        <p:spPr bwMode="auto">
          <a:xfrm>
            <a:off x="6629400" y="2979738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(Personnel file)</a:t>
            </a:r>
          </a:p>
        </p:txBody>
      </p:sp>
      <p:sp>
        <p:nvSpPr>
          <p:cNvPr id="14351" name="Text Box 1041"/>
          <p:cNvSpPr txBox="1">
            <a:spLocks noChangeArrowheads="1"/>
          </p:cNvSpPr>
          <p:nvPr/>
        </p:nvSpPr>
        <p:spPr bwMode="auto">
          <a:xfrm>
            <a:off x="2819400" y="4043363"/>
            <a:ext cx="3505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098-40-1370 Fiske Steven 1-5-85 598</a:t>
            </a:r>
          </a:p>
        </p:txBody>
      </p:sp>
      <p:sp>
        <p:nvSpPr>
          <p:cNvPr id="14352" name="Text Box 1042"/>
          <p:cNvSpPr txBox="1">
            <a:spLocks noChangeArrowheads="1"/>
          </p:cNvSpPr>
          <p:nvPr/>
        </p:nvSpPr>
        <p:spPr bwMode="auto">
          <a:xfrm>
            <a:off x="6629400" y="3962400"/>
            <a:ext cx="182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(Record containing SSN, last name, first name, date of hire)</a:t>
            </a:r>
          </a:p>
        </p:txBody>
      </p:sp>
      <p:sp>
        <p:nvSpPr>
          <p:cNvPr id="14353" name="Text Box 1043"/>
          <p:cNvSpPr txBox="1">
            <a:spLocks noChangeArrowheads="1"/>
          </p:cNvSpPr>
          <p:nvPr/>
        </p:nvSpPr>
        <p:spPr bwMode="auto">
          <a:xfrm>
            <a:off x="2819400" y="4881563"/>
            <a:ext cx="7620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Fiske</a:t>
            </a:r>
          </a:p>
        </p:txBody>
      </p:sp>
      <p:sp>
        <p:nvSpPr>
          <p:cNvPr id="14354" name="Text Box 1044"/>
          <p:cNvSpPr txBox="1">
            <a:spLocks noChangeArrowheads="1"/>
          </p:cNvSpPr>
          <p:nvPr/>
        </p:nvSpPr>
        <p:spPr bwMode="auto">
          <a:xfrm>
            <a:off x="4114800" y="48768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(Last name field)</a:t>
            </a:r>
          </a:p>
        </p:txBody>
      </p:sp>
      <p:sp>
        <p:nvSpPr>
          <p:cNvPr id="14355" name="Text Box 1045"/>
          <p:cNvSpPr txBox="1">
            <a:spLocks noChangeArrowheads="1"/>
          </p:cNvSpPr>
          <p:nvPr/>
        </p:nvSpPr>
        <p:spPr bwMode="auto">
          <a:xfrm>
            <a:off x="2743200" y="5867400"/>
            <a:ext cx="11430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1000100</a:t>
            </a:r>
          </a:p>
        </p:txBody>
      </p:sp>
      <p:sp>
        <p:nvSpPr>
          <p:cNvPr id="14356" name="Text Box 1046"/>
          <p:cNvSpPr txBox="1">
            <a:spLocks noChangeArrowheads="1"/>
          </p:cNvSpPr>
          <p:nvPr/>
        </p:nvSpPr>
        <p:spPr bwMode="auto">
          <a:xfrm>
            <a:off x="4114800" y="5867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(Letter ‘F’ in ASCII)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772400" cy="549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The Hierarchy of Data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1778</TotalTime>
  <Words>1909</Words>
  <Application>Microsoft Office PowerPoint</Application>
  <PresentationFormat>On-screen Show (4:3)</PresentationFormat>
  <Paragraphs>347</Paragraphs>
  <Slides>44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MS PGothic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Wingdings</vt:lpstr>
      <vt:lpstr>Retrospect</vt:lpstr>
      <vt:lpstr>Clip</vt:lpstr>
      <vt:lpstr>Database Concepts</vt:lpstr>
      <vt:lpstr>Databases that you may use…..</vt:lpstr>
      <vt:lpstr>Data</vt:lpstr>
      <vt:lpstr>DBMS ‘Discussion’</vt:lpstr>
      <vt:lpstr>Hierarchy of Data</vt:lpstr>
      <vt:lpstr>Basics of Data Arrangement and Access</vt:lpstr>
      <vt:lpstr>PowerPoint Presentation</vt:lpstr>
      <vt:lpstr>PowerPoint Presentation</vt:lpstr>
      <vt:lpstr>The Hierarchy of Data</vt:lpstr>
      <vt:lpstr>Data Entities, Attributes, and Keys</vt:lpstr>
      <vt:lpstr>Keys and Attributes </vt:lpstr>
      <vt:lpstr>The Traditional Approach </vt:lpstr>
      <vt:lpstr>PowerPoint Presentation</vt:lpstr>
      <vt:lpstr>Drawbacks</vt:lpstr>
      <vt:lpstr>Database Approach</vt:lpstr>
      <vt:lpstr>PowerPoint Presentation</vt:lpstr>
      <vt:lpstr>Database Management System (DBMS)</vt:lpstr>
      <vt:lpstr>Purpose of Database Systems</vt:lpstr>
      <vt:lpstr>Drawbacks of using file systems (cont.) </vt:lpstr>
      <vt:lpstr>Why Use a DBMS?</vt:lpstr>
      <vt:lpstr>Levels of Abstraction</vt:lpstr>
      <vt:lpstr>View of Data</vt:lpstr>
      <vt:lpstr>Instances and Schemas</vt:lpstr>
      <vt:lpstr>Database Design</vt:lpstr>
      <vt:lpstr>Data Models</vt:lpstr>
      <vt:lpstr>Database Languages</vt:lpstr>
      <vt:lpstr>Data Definition Language (DDL)</vt:lpstr>
      <vt:lpstr>Data Manipulation Language (DML)</vt:lpstr>
      <vt:lpstr>Relational Model</vt:lpstr>
      <vt:lpstr>A Sample Relational Database</vt:lpstr>
      <vt:lpstr>SQL</vt:lpstr>
      <vt:lpstr>Transaction Management </vt:lpstr>
      <vt:lpstr>Architecture of Database Applications</vt:lpstr>
      <vt:lpstr>Architecture</vt:lpstr>
      <vt:lpstr>Database Users</vt:lpstr>
      <vt:lpstr>Database Users</vt:lpstr>
      <vt:lpstr>Database Administrator</vt:lpstr>
      <vt:lpstr>Database System Structure</vt:lpstr>
      <vt:lpstr>Database Engine</vt:lpstr>
      <vt:lpstr>Storage Management</vt:lpstr>
      <vt:lpstr>Query Processor</vt:lpstr>
      <vt:lpstr>Query Processing</vt:lpstr>
      <vt:lpstr>Overall System Structure </vt:lpstr>
      <vt:lpstr>Database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Scott MacKenzie</dc:creator>
  <cp:lastModifiedBy>Microsoft account</cp:lastModifiedBy>
  <cp:revision>155</cp:revision>
  <dcterms:created xsi:type="dcterms:W3CDTF">1999-12-23T23:02:29Z</dcterms:created>
  <dcterms:modified xsi:type="dcterms:W3CDTF">2023-09-13T10:17:37Z</dcterms:modified>
</cp:coreProperties>
</file>