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97" r:id="rId17"/>
    <p:sldId id="298" r:id="rId18"/>
    <p:sldId id="299" r:id="rId19"/>
    <p:sldId id="300" r:id="rId20"/>
    <p:sldId id="30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88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302" r:id="rId37"/>
    <p:sldId id="303" r:id="rId38"/>
    <p:sldId id="304" r:id="rId39"/>
    <p:sldId id="310" r:id="rId40"/>
    <p:sldId id="311" r:id="rId41"/>
    <p:sldId id="305" r:id="rId42"/>
    <p:sldId id="306" r:id="rId43"/>
    <p:sldId id="307" r:id="rId44"/>
    <p:sldId id="308" r:id="rId45"/>
    <p:sldId id="342" r:id="rId46"/>
    <p:sldId id="286" r:id="rId47"/>
    <p:sldId id="316" r:id="rId48"/>
    <p:sldId id="350" r:id="rId49"/>
    <p:sldId id="343" r:id="rId50"/>
    <p:sldId id="313" r:id="rId51"/>
    <p:sldId id="314" r:id="rId52"/>
    <p:sldId id="348" r:id="rId53"/>
    <p:sldId id="315" r:id="rId54"/>
    <p:sldId id="345" r:id="rId55"/>
    <p:sldId id="349" r:id="rId56"/>
    <p:sldId id="352" r:id="rId57"/>
    <p:sldId id="353" r:id="rId58"/>
    <p:sldId id="351" r:id="rId59"/>
    <p:sldId id="354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78" autoAdjust="0"/>
  </p:normalViewPr>
  <p:slideViewPr>
    <p:cSldViewPr>
      <p:cViewPr varScale="1">
        <p:scale>
          <a:sx n="69" d="100"/>
          <a:sy n="69" d="100"/>
        </p:scale>
        <p:origin x="141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25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DE54E-E1AB-4C9D-AA49-99C463584575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749C7-B102-479B-900A-4B83206FBA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  <p:sp>
        <p:nvSpPr>
          <p:cNvPr id="40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3B621-C5B3-442D-985D-5C8C4851C3B0}" type="slidenum">
              <a:rPr lang="zh-CN" altLang="en-US"/>
              <a:pPr/>
              <a:t>53</a:t>
            </a:fld>
            <a:endParaRPr lang="en-US" altLang="zh-CN"/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3639" y="692915"/>
            <a:ext cx="4630723" cy="3415080"/>
          </a:xfrm>
          <a:ln cap="flat"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9270D3-72BB-4558-B8B9-976293801957}" type="slidenum">
              <a:rPr lang="en-US" altLang="en-US" sz="1200">
                <a:latin typeface="Times New Roman" panose="02020603050405020304" pitchFamily="18" charset="0"/>
              </a:rPr>
              <a:pPr/>
              <a:t>55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1080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A860C0F-F052-483A-A0B4-CB5653FF6F9F}" type="slidenum">
              <a:rPr lang="en-US" altLang="en-US" sz="1200">
                <a:latin typeface="Times New Roman" panose="02020603050405020304" pitchFamily="18" charset="0"/>
              </a:rPr>
              <a:pPr/>
              <a:t>56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563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8794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8794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10A50D1-66C7-4DE4-B552-752994589241}" type="slidenum">
              <a:rPr lang="en-US" altLang="en-US" sz="1200">
                <a:latin typeface="Times New Roman" panose="02020603050405020304" pitchFamily="18" charset="0"/>
              </a:rPr>
              <a:pPr/>
              <a:t>57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380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88FD0A-A714-4159-BA23-A9AC46BDC6E3}" type="slidenum">
              <a:rPr lang="en-GB"/>
              <a:pPr/>
              <a:t>17</a:t>
            </a:fld>
            <a:endParaRPr lang="en-GB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3325" y="685800"/>
            <a:ext cx="3311525" cy="2482850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9368CF-32E1-4CEB-BEE8-D447B218A7BE}" type="slidenum">
              <a:rPr lang="en-GB"/>
              <a:pPr/>
              <a:t>18</a:t>
            </a:fld>
            <a:endParaRPr lang="en-GB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3325" y="685800"/>
            <a:ext cx="3311525" cy="248285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29F68D-DE19-4738-ADB7-35E8505AA62E}" type="slidenum">
              <a:rPr lang="en-GB"/>
              <a:pPr/>
              <a:t>19</a:t>
            </a:fld>
            <a:endParaRPr lang="en-GB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3325" y="685800"/>
            <a:ext cx="3311525" cy="248285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0178B4-5BFA-4E57-BE55-044114180AF9}" type="slidenum">
              <a:rPr lang="en-GB"/>
              <a:pPr/>
              <a:t>20</a:t>
            </a:fld>
            <a:endParaRPr lang="en-GB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3325" y="685800"/>
            <a:ext cx="3311525" cy="2482850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03DBE-A401-46FB-BF49-5A00D0B0722E}" type="slidenum">
              <a:rPr lang="en-GB"/>
              <a:pPr/>
              <a:t>46</a:t>
            </a:fld>
            <a:endParaRPr lang="en-GB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3325" y="685800"/>
            <a:ext cx="3311525" cy="2482850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6F2813-C846-4D0B-B2F7-8F10F1A0D6A3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3639" y="692915"/>
            <a:ext cx="4630723" cy="3415080"/>
          </a:xfrm>
          <a:ln cap="flat"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483" tIns="44448" rIns="90483" bIns="44448"/>
          <a:lstStyle/>
          <a:p>
            <a:pPr defTabSz="89730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B705F5-EEDB-4ED0-9051-88EA342CC0F7}" type="slidenum">
              <a:rPr lang="zh-CN" altLang="en-US"/>
              <a:pPr/>
              <a:t>50</a:t>
            </a:fld>
            <a:endParaRPr lang="en-US" altLang="zh-CN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6C7C9-3918-4E7E-87C6-26C1935CBEB6}" type="slidenum">
              <a:rPr lang="zh-CN" altLang="en-US"/>
              <a:pPr/>
              <a:t>51</a:t>
            </a:fld>
            <a:endParaRPr lang="en-US" altLang="zh-CN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 lIns="90353" rIns="90353"/>
          <a:lstStyle/>
          <a:p>
            <a:pPr defTabSz="89730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EE9872A7-B18B-4A29-85F6-6374DCDF2C0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5BB1876-EA87-472E-8F5C-1CEB5FF79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72A7-B18B-4A29-85F6-6374DCDF2C0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1876-EA87-472E-8F5C-1CEB5FF79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72A7-B18B-4A29-85F6-6374DCDF2C0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1876-EA87-472E-8F5C-1CEB5FF79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E9872A7-B18B-4A29-85F6-6374DCDF2C0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5BB1876-EA87-472E-8F5C-1CEB5FF79E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EE9872A7-B18B-4A29-85F6-6374DCDF2C0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5BB1876-EA87-472E-8F5C-1CEB5FF79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72A7-B18B-4A29-85F6-6374DCDF2C0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1876-EA87-472E-8F5C-1CEB5FF79E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72A7-B18B-4A29-85F6-6374DCDF2C0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1876-EA87-472E-8F5C-1CEB5FF79E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9872A7-B18B-4A29-85F6-6374DCDF2C0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5BB1876-EA87-472E-8F5C-1CEB5FF79E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72A7-B18B-4A29-85F6-6374DCDF2C0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1876-EA87-472E-8F5C-1CEB5FF79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EE9872A7-B18B-4A29-85F6-6374DCDF2C0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5BB1876-EA87-472E-8F5C-1CEB5FF79E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EE9872A7-B18B-4A29-85F6-6374DCDF2C0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5BB1876-EA87-472E-8F5C-1CEB5FF79ED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EE9872A7-B18B-4A29-85F6-6374DCDF2C03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5BB1876-EA87-472E-8F5C-1CEB5FF79E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randomBar dir="vert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noFill/>
          <a:ln/>
        </p:spPr>
        <p:txBody>
          <a:bodyPr>
            <a:normAutofit/>
          </a:bodyPr>
          <a:lstStyle/>
          <a:p>
            <a:pPr algn="ctr"/>
            <a:r>
              <a:rPr lang="en-US" altLang="zh-TW" dirty="0">
                <a:ea typeface="新細明體" charset="-120"/>
              </a:rPr>
              <a:t>Transaction </a:t>
            </a:r>
            <a:r>
              <a:rPr lang="en-US" altLang="zh-TW" dirty="0" smtClean="0">
                <a:ea typeface="新細明體" charset="-120"/>
              </a:rPr>
              <a:t>Management</a:t>
            </a:r>
            <a:endParaRPr lang="en-US" altLang="zh-TW" dirty="0">
              <a:ea typeface="新細明體" charset="-12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Concurrent Executions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990600"/>
            <a:ext cx="7439025" cy="5099050"/>
          </a:xfrm>
        </p:spPr>
        <p:txBody>
          <a:bodyPr/>
          <a:lstStyle/>
          <a:p>
            <a:r>
              <a:rPr lang="en-US" sz="2000" dirty="0" smtClean="0"/>
              <a:t>Multiple transactions are allowed to run concurrently in the system.  Advantages are:</a:t>
            </a:r>
          </a:p>
          <a:p>
            <a:pPr lvl="1"/>
            <a:r>
              <a:rPr lang="en-US" sz="2000" b="1" dirty="0" smtClean="0"/>
              <a:t>increased processor and disk utilization</a:t>
            </a:r>
            <a:r>
              <a:rPr lang="en-US" sz="2000" dirty="0" smtClean="0"/>
              <a:t>, leading to better transaction </a:t>
            </a:r>
            <a:r>
              <a:rPr lang="en-US" sz="2000" i="1" dirty="0" smtClean="0"/>
              <a:t>throughput:</a:t>
            </a:r>
            <a:r>
              <a:rPr lang="en-US" sz="2000" dirty="0" smtClean="0"/>
              <a:t> one transaction can be using the CPU while another is reading from or writing to the disk</a:t>
            </a:r>
          </a:p>
          <a:p>
            <a:pPr lvl="1"/>
            <a:r>
              <a:rPr lang="en-US" sz="2000" b="1" dirty="0" smtClean="0"/>
              <a:t>reduced average response time</a:t>
            </a:r>
            <a:r>
              <a:rPr lang="en-US" sz="2000" dirty="0" smtClean="0"/>
              <a:t> for transactions: short transactions need not wait behind long ones.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Concurrency control schemes</a:t>
            </a:r>
            <a:r>
              <a:rPr lang="en-US" sz="2000" i="1" dirty="0" smtClean="0"/>
              <a:t> </a:t>
            </a:r>
            <a:r>
              <a:rPr lang="en-US" sz="2000" dirty="0" smtClean="0"/>
              <a:t>– mechanisms  to achieve isolation; that is, to control the interaction among the concurrent transactions in order to prevent them from destroying the consistency of the database</a:t>
            </a:r>
          </a:p>
        </p:txBody>
      </p:sp>
    </p:spTree>
  </p:cSld>
  <p:clrMapOvr>
    <a:masterClrMapping/>
  </p:clrMapOvr>
  <p:transition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Schedules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106488"/>
            <a:ext cx="7810500" cy="4981575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Schedule </a:t>
            </a:r>
            <a:r>
              <a:rPr lang="en-US" sz="2000" dirty="0" smtClean="0"/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 sz="2000" dirty="0" smtClean="0"/>
              <a:t>a schedule for a set of transactions must consist of all instructions of those transactions</a:t>
            </a:r>
          </a:p>
          <a:p>
            <a:pPr lvl="1"/>
            <a:r>
              <a:rPr lang="en-US" sz="2000" dirty="0" smtClean="0"/>
              <a:t>must preserve the order in which the instructions appear in each individual transaction.</a:t>
            </a:r>
          </a:p>
          <a:p>
            <a:r>
              <a:rPr lang="en-US" sz="2000" dirty="0" smtClean="0"/>
              <a:t>A transaction that successfully completes its execution will have a commit instructions as the last statement (will be omitted if it is obvious)</a:t>
            </a:r>
          </a:p>
          <a:p>
            <a:r>
              <a:rPr lang="en-US" sz="2000" dirty="0" smtClean="0"/>
              <a:t>A transaction that fails to successfully complete its execution will have an abort instructions as the last statement (will be omitted if it is obvious)</a:t>
            </a:r>
          </a:p>
        </p:txBody>
      </p:sp>
    </p:spTree>
  </p:cSld>
  <p:clrMapOvr>
    <a:masterClrMapping/>
  </p:clrMapOvr>
  <p:transition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Schedule 1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106488"/>
            <a:ext cx="7262813" cy="1184275"/>
          </a:xfrm>
        </p:spPr>
        <p:txBody>
          <a:bodyPr/>
          <a:lstStyle/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 smtClean="0"/>
              <a:t>Let </a:t>
            </a:r>
            <a:r>
              <a:rPr lang="en-US" sz="2000" i="1" dirty="0" smtClean="0"/>
              <a:t>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transfer $50 from </a:t>
            </a:r>
            <a:r>
              <a:rPr lang="en-US" sz="2000" i="1" dirty="0" smtClean="0"/>
              <a:t>A </a:t>
            </a:r>
            <a:r>
              <a:rPr lang="en-US" sz="2000" dirty="0" smtClean="0"/>
              <a:t>to </a:t>
            </a:r>
            <a:r>
              <a:rPr lang="en-US" sz="2000" i="1" dirty="0" smtClean="0"/>
              <a:t>B</a:t>
            </a:r>
            <a:r>
              <a:rPr lang="en-US" sz="2000" dirty="0" smtClean="0"/>
              <a:t>, and </a:t>
            </a:r>
            <a:r>
              <a:rPr lang="en-US" sz="2000" i="1" dirty="0" smtClean="0"/>
              <a:t>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transfer 10% of the balance from </a:t>
            </a:r>
            <a:r>
              <a:rPr lang="en-US" sz="2000" i="1" dirty="0" smtClean="0"/>
              <a:t>A </a:t>
            </a:r>
            <a:r>
              <a:rPr lang="en-US" sz="2000" dirty="0" smtClean="0"/>
              <a:t>to </a:t>
            </a:r>
            <a:r>
              <a:rPr lang="en-US" sz="2000" i="1" dirty="0" smtClean="0"/>
              <a:t>B.</a:t>
            </a:r>
            <a:r>
              <a:rPr lang="en-US" sz="2000" dirty="0" smtClean="0"/>
              <a:t> 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 smtClean="0"/>
              <a:t>A </a:t>
            </a:r>
            <a:r>
              <a:rPr lang="en-US" sz="2000" dirty="0" smtClean="0">
                <a:solidFill>
                  <a:schemeClr val="tx2"/>
                </a:solidFill>
              </a:rPr>
              <a:t>serial</a:t>
            </a:r>
            <a:r>
              <a:rPr lang="en-US" sz="2000" dirty="0" smtClean="0"/>
              <a:t> schedule in which </a:t>
            </a:r>
            <a:r>
              <a:rPr lang="en-US" sz="2000" i="1" dirty="0" smtClean="0"/>
              <a:t>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is followed by </a:t>
            </a:r>
            <a:r>
              <a:rPr lang="en-US" sz="2000" i="1" dirty="0" smtClean="0"/>
              <a:t>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:</a:t>
            </a:r>
          </a:p>
          <a:p>
            <a:pPr>
              <a:lnSpc>
                <a:spcPct val="80000"/>
              </a:lnSpc>
              <a:buFont typeface="Monotype Sorts" pitchFamily="-128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1400" dirty="0" smtClean="0"/>
              <a:t>		</a:t>
            </a:r>
          </a:p>
        </p:txBody>
      </p:sp>
      <p:pic>
        <p:nvPicPr>
          <p:cNvPr id="16388" name="Picture 8"/>
          <p:cNvPicPr>
            <a:picLocks noChangeAspect="1" noChangeArrowheads="1"/>
          </p:cNvPicPr>
          <p:nvPr/>
        </p:nvPicPr>
        <p:blipFill>
          <a:blip r:embed="rId2"/>
          <a:srcRect l="20474" t="557" r="20265" b="557"/>
          <a:stretch>
            <a:fillRect/>
          </a:stretch>
        </p:blipFill>
        <p:spPr bwMode="auto">
          <a:xfrm>
            <a:off x="2770188" y="2089150"/>
            <a:ext cx="3495675" cy="4375150"/>
          </a:xfrm>
          <a:prstGeom prst="rect">
            <a:avLst/>
          </a:prstGeom>
          <a:noFill/>
          <a:ln w="57150" cmpd="thinThick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Schedule 2</a:t>
            </a:r>
          </a:p>
        </p:txBody>
      </p:sp>
      <p:pic>
        <p:nvPicPr>
          <p:cNvPr id="17411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20331" t="603" r="20784" b="903"/>
          <a:stretch>
            <a:fillRect/>
          </a:stretch>
        </p:blipFill>
        <p:spPr>
          <a:xfrm>
            <a:off x="2317750" y="1738313"/>
            <a:ext cx="3883025" cy="4271962"/>
          </a:xfrm>
          <a:noFill/>
          <a:ln w="38100" cmpd="dbl">
            <a:solidFill>
              <a:schemeClr val="tx2"/>
            </a:solidFill>
          </a:ln>
        </p:spPr>
      </p:pic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741363" y="1089025"/>
            <a:ext cx="78803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Tx/>
              <a:buChar char="•"/>
            </a:pPr>
            <a:r>
              <a:rPr lang="en-US" sz="2000"/>
              <a:t> A serial schedule where </a:t>
            </a:r>
            <a:r>
              <a:rPr lang="en-US" sz="2000" i="1"/>
              <a:t>T</a:t>
            </a:r>
            <a:r>
              <a:rPr lang="en-US" sz="2000" i="1" baseline="-25000"/>
              <a:t>2</a:t>
            </a:r>
            <a:r>
              <a:rPr lang="en-US" sz="2000"/>
              <a:t> is followed by </a:t>
            </a:r>
            <a:r>
              <a:rPr kumimoji="1" lang="en-US" sz="2000" i="1"/>
              <a:t>T</a:t>
            </a:r>
            <a:r>
              <a:rPr kumimoji="1" lang="en-US" sz="2000" baseline="-25000"/>
              <a:t>1</a:t>
            </a:r>
          </a:p>
        </p:txBody>
      </p:sp>
    </p:spTree>
  </p:cSld>
  <p:clrMapOvr>
    <a:masterClrMapping/>
  </p:clrMapOvr>
  <p:transition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Schedule 3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914400" y="1106488"/>
            <a:ext cx="6765925" cy="1103312"/>
          </a:xfrm>
          <a:noFill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 smtClean="0"/>
              <a:t>Let </a:t>
            </a:r>
            <a:r>
              <a:rPr lang="en-US" sz="2000" i="1" dirty="0" smtClean="0"/>
              <a:t>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and </a:t>
            </a:r>
            <a:r>
              <a:rPr lang="en-US" sz="2000" i="1" dirty="0" smtClean="0"/>
              <a:t>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be the transactions defined previously</a:t>
            </a:r>
            <a:r>
              <a:rPr lang="en-US" sz="2000" i="1" dirty="0" smtClean="0"/>
              <a:t>.</a:t>
            </a:r>
            <a:r>
              <a:rPr lang="en-US" sz="2000" dirty="0" smtClean="0"/>
              <a:t>  The following schedule is not a serial schedule, but it is </a:t>
            </a:r>
            <a:r>
              <a:rPr lang="en-US" sz="2000" i="1" dirty="0" smtClean="0">
                <a:solidFill>
                  <a:schemeClr val="tx2"/>
                </a:solidFill>
              </a:rPr>
              <a:t>equivalent</a:t>
            </a:r>
            <a:r>
              <a:rPr lang="en-US" sz="2000" dirty="0" smtClean="0"/>
              <a:t> to Schedule 1.</a:t>
            </a:r>
          </a:p>
          <a:p>
            <a:pPr>
              <a:lnSpc>
                <a:spcPct val="90000"/>
              </a:lnSpc>
              <a:buFont typeface="Monotype Sorts" pitchFamily="-128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 smtClean="0"/>
              <a:t>		</a:t>
            </a:r>
            <a:endParaRPr lang="en-US" sz="2000" i="1" dirty="0" smtClean="0"/>
          </a:p>
        </p:txBody>
      </p:sp>
      <p:sp>
        <p:nvSpPr>
          <p:cNvPr id="18436" name="Rectangle 7"/>
          <p:cNvSpPr>
            <a:spLocks noChangeArrowheads="1"/>
          </p:cNvSpPr>
          <p:nvPr/>
        </p:nvSpPr>
        <p:spPr bwMode="auto">
          <a:xfrm>
            <a:off x="1000125" y="6018213"/>
            <a:ext cx="67246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Font typeface="Monotype Sorts" pitchFamily="-128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kumimoji="1" lang="en-US" sz="1800">
                <a:latin typeface="Arial" charset="0"/>
              </a:rPr>
              <a:t>In Schedules 1, 2 and 3, the sum A + B is preserved.</a:t>
            </a:r>
          </a:p>
        </p:txBody>
      </p:sp>
      <p:pic>
        <p:nvPicPr>
          <p:cNvPr id="18437" name="Picture 8"/>
          <p:cNvPicPr>
            <a:picLocks noChangeAspect="1" noChangeArrowheads="1"/>
          </p:cNvPicPr>
          <p:nvPr/>
        </p:nvPicPr>
        <p:blipFill>
          <a:blip r:embed="rId2"/>
          <a:srcRect l="21800" t="4266" r="23801" b="5333"/>
          <a:stretch>
            <a:fillRect/>
          </a:stretch>
        </p:blipFill>
        <p:spPr bwMode="auto">
          <a:xfrm>
            <a:off x="3259138" y="2133600"/>
            <a:ext cx="2959169" cy="36877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Schedule 4</a:t>
            </a:r>
          </a:p>
        </p:txBody>
      </p:sp>
      <p:sp>
        <p:nvSpPr>
          <p:cNvPr id="19459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914400" y="1219200"/>
            <a:ext cx="6724650" cy="87471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sz="2000" dirty="0" smtClean="0"/>
              <a:t>The following concurrent schedule does not preserve the value of (</a:t>
            </a:r>
            <a:r>
              <a:rPr lang="en-US" sz="2000" i="1" dirty="0" smtClean="0"/>
              <a:t>A </a:t>
            </a:r>
            <a:r>
              <a:rPr lang="en-US" sz="2000" dirty="0" smtClean="0"/>
              <a:t>+ </a:t>
            </a:r>
            <a:r>
              <a:rPr lang="en-US" sz="2000" i="1" dirty="0" smtClean="0"/>
              <a:t>B)</a:t>
            </a:r>
            <a:r>
              <a:rPr lang="en-US" sz="2000" dirty="0" smtClean="0"/>
              <a:t>.			</a:t>
            </a:r>
            <a:endParaRPr lang="en-US" sz="2000" i="1" dirty="0" smtClean="0"/>
          </a:p>
        </p:txBody>
      </p:sp>
      <p:pic>
        <p:nvPicPr>
          <p:cNvPr id="19460" name="Picture 10"/>
          <p:cNvPicPr>
            <a:picLocks noChangeAspect="1" noChangeArrowheads="1"/>
          </p:cNvPicPr>
          <p:nvPr/>
        </p:nvPicPr>
        <p:blipFill>
          <a:blip r:embed="rId2"/>
          <a:srcRect l="20291" t="531" r="20293" b="531"/>
          <a:stretch>
            <a:fillRect/>
          </a:stretch>
        </p:blipFill>
        <p:spPr bwMode="auto">
          <a:xfrm>
            <a:off x="2884489" y="2230924"/>
            <a:ext cx="3211512" cy="40111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8C0B24D4-7F53-4CFE-82FB-4BFE00AB5A75}" type="slidenum">
              <a:rPr lang="en-US"/>
              <a:pPr/>
              <a:t>16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/>
          <a:lstStyle/>
          <a:p>
            <a:r>
              <a:rPr lang="en-GB" dirty="0"/>
              <a:t>Anomalies with interleaved execution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Two actions on the same data object </a:t>
            </a:r>
            <a:r>
              <a:rPr lang="en-GB" b="1" dirty="0">
                <a:solidFill>
                  <a:schemeClr val="accent2"/>
                </a:solidFill>
              </a:rPr>
              <a:t>conflict</a:t>
            </a:r>
            <a:r>
              <a:rPr lang="en-GB" dirty="0"/>
              <a:t> if at least one of them is a </a:t>
            </a:r>
            <a:r>
              <a:rPr lang="en-GB" dirty="0" smtClean="0"/>
              <a:t>write.</a:t>
            </a:r>
            <a:endParaRPr lang="en-GB" dirty="0"/>
          </a:p>
          <a:p>
            <a:r>
              <a:rPr lang="en-GB" dirty="0"/>
              <a:t>We’ll now consider three ways in which a schedule involving two consistency-preserving transactions can leave a consistent database inconsistent</a:t>
            </a:r>
          </a:p>
          <a:p>
            <a:endParaRPr lang="en-GB" dirty="0"/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1CE3E61C-ABC8-4427-9C22-D9C2B27E3C30}" type="slidenum">
              <a:rPr lang="en-US"/>
              <a:pPr/>
              <a:t>17</a:t>
            </a:fld>
            <a:endParaRPr lang="en-US"/>
          </a:p>
        </p:txBody>
      </p:sp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 conflicts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467600" cy="4873752"/>
          </a:xfrm>
        </p:spPr>
        <p:txBody>
          <a:bodyPr/>
          <a:lstStyle/>
          <a:p>
            <a:r>
              <a:rPr lang="en-GB" dirty="0"/>
              <a:t>Transaction </a:t>
            </a:r>
            <a:r>
              <a:rPr lang="en-GB" dirty="0">
                <a:solidFill>
                  <a:schemeClr val="accent2"/>
                </a:solidFill>
              </a:rPr>
              <a:t>T2</a:t>
            </a:r>
            <a:r>
              <a:rPr lang="en-GB" dirty="0"/>
              <a:t> reads a database object that has been modified by </a:t>
            </a:r>
            <a:r>
              <a:rPr lang="en-GB" dirty="0">
                <a:solidFill>
                  <a:schemeClr val="accent2"/>
                </a:solidFill>
              </a:rPr>
              <a:t>T1</a:t>
            </a:r>
            <a:r>
              <a:rPr lang="en-GB" dirty="0"/>
              <a:t> which has not committed</a:t>
            </a:r>
          </a:p>
          <a:p>
            <a:endParaRPr lang="en-GB" dirty="0"/>
          </a:p>
          <a:p>
            <a:endParaRPr lang="en-GB" dirty="0"/>
          </a:p>
          <a:p>
            <a:pPr>
              <a:buFontTx/>
              <a:buNone/>
            </a:pPr>
            <a:r>
              <a:rPr lang="en-GB" sz="2800" dirty="0"/>
              <a:t>  </a:t>
            </a:r>
            <a:r>
              <a:rPr lang="en-GB" sz="2400" dirty="0"/>
              <a:t>  </a:t>
            </a:r>
            <a:endParaRPr lang="en-GB" sz="2400" dirty="0" smtClean="0"/>
          </a:p>
          <a:p>
            <a:pPr>
              <a:buFontTx/>
              <a:buNone/>
            </a:pPr>
            <a:r>
              <a:rPr lang="en-GB" sz="2400" dirty="0" smtClean="0">
                <a:solidFill>
                  <a:schemeClr val="accent2"/>
                </a:solidFill>
              </a:rPr>
              <a:t>T1</a:t>
            </a:r>
            <a:r>
              <a:rPr lang="en-GB" sz="2400" dirty="0">
                <a:solidFill>
                  <a:schemeClr val="accent2"/>
                </a:solidFill>
              </a:rPr>
              <a:t>: R(a),W(a),                                  R(b),W(b),C</a:t>
            </a:r>
          </a:p>
          <a:p>
            <a:pPr>
              <a:buFontTx/>
              <a:buNone/>
            </a:pPr>
            <a:r>
              <a:rPr lang="en-GB" sz="2400" dirty="0" smtClean="0">
                <a:solidFill>
                  <a:schemeClr val="accent2"/>
                </a:solidFill>
              </a:rPr>
              <a:t>T2</a:t>
            </a:r>
            <a:r>
              <a:rPr lang="en-GB" sz="2400" dirty="0">
                <a:solidFill>
                  <a:schemeClr val="accent2"/>
                </a:solidFill>
              </a:rPr>
              <a:t>:                 R(a),W(a),R(b),W(b),C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47800" y="2209800"/>
            <a:ext cx="1382713" cy="1295400"/>
            <a:chOff x="960" y="1920"/>
            <a:chExt cx="871" cy="816"/>
          </a:xfrm>
        </p:grpSpPr>
        <p:sp>
          <p:nvSpPr>
            <p:cNvPr id="68612" name="Text Box 4"/>
            <p:cNvSpPr txBox="1">
              <a:spLocks noChangeArrowheads="1"/>
            </p:cNvSpPr>
            <p:nvPr/>
          </p:nvSpPr>
          <p:spPr bwMode="auto">
            <a:xfrm>
              <a:off x="960" y="1920"/>
              <a:ext cx="87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 dirty="0">
                  <a:solidFill>
                    <a:schemeClr val="tx2"/>
                  </a:solidFill>
                  <a:latin typeface="Times New Roman" pitchFamily="1" charset="0"/>
                </a:rPr>
                <a:t>Debit </a:t>
              </a:r>
              <a:r>
                <a:rPr lang="en-GB" sz="2000" dirty="0">
                  <a:solidFill>
                    <a:schemeClr val="tx2"/>
                  </a:solidFill>
                  <a:latin typeface="Times New Roman" pitchFamily="1" charset="0"/>
                  <a:cs typeface="Times New Roman" pitchFamily="1" charset="0"/>
                </a:rPr>
                <a:t>€100 </a:t>
              </a:r>
            </a:p>
            <a:p>
              <a:r>
                <a:rPr lang="en-GB" sz="2000" dirty="0">
                  <a:solidFill>
                    <a:schemeClr val="tx2"/>
                  </a:solidFill>
                  <a:latin typeface="Times New Roman" pitchFamily="1" charset="0"/>
                  <a:cs typeface="Times New Roman" pitchFamily="1" charset="0"/>
                </a:rPr>
                <a:t>from a</a:t>
              </a:r>
              <a:endParaRPr lang="en-GB" sz="2000" dirty="0">
                <a:solidFill>
                  <a:schemeClr val="tx2"/>
                </a:solidFill>
                <a:latin typeface="Times New Roman" pitchFamily="1" charset="0"/>
              </a:endParaRPr>
            </a:p>
          </p:txBody>
        </p:sp>
        <p:sp>
          <p:nvSpPr>
            <p:cNvPr id="68614" name="Line 6"/>
            <p:cNvSpPr>
              <a:spLocks noChangeShapeType="1"/>
            </p:cNvSpPr>
            <p:nvPr/>
          </p:nvSpPr>
          <p:spPr bwMode="auto">
            <a:xfrm>
              <a:off x="1344" y="2352"/>
              <a:ext cx="0" cy="38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334000" y="2209800"/>
            <a:ext cx="1452563" cy="1295400"/>
            <a:chOff x="3744" y="1920"/>
            <a:chExt cx="915" cy="816"/>
          </a:xfrm>
        </p:grpSpPr>
        <p:sp>
          <p:nvSpPr>
            <p:cNvPr id="68613" name="Text Box 5"/>
            <p:cNvSpPr txBox="1">
              <a:spLocks noChangeArrowheads="1"/>
            </p:cNvSpPr>
            <p:nvPr/>
          </p:nvSpPr>
          <p:spPr bwMode="auto">
            <a:xfrm>
              <a:off x="3744" y="1920"/>
              <a:ext cx="915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 dirty="0">
                  <a:solidFill>
                    <a:schemeClr val="tx2"/>
                  </a:solidFill>
                  <a:latin typeface="Times New Roman" pitchFamily="1" charset="0"/>
                </a:rPr>
                <a:t>Credit </a:t>
              </a:r>
              <a:r>
                <a:rPr lang="en-GB" sz="2000" dirty="0">
                  <a:solidFill>
                    <a:schemeClr val="tx2"/>
                  </a:solidFill>
                  <a:latin typeface="Times New Roman" pitchFamily="1" charset="0"/>
                  <a:cs typeface="Times New Roman" pitchFamily="1" charset="0"/>
                </a:rPr>
                <a:t>€100 </a:t>
              </a:r>
            </a:p>
            <a:p>
              <a:r>
                <a:rPr lang="en-GB" sz="2000" dirty="0">
                  <a:solidFill>
                    <a:schemeClr val="tx2"/>
                  </a:solidFill>
                  <a:latin typeface="Times New Roman" pitchFamily="1" charset="0"/>
                  <a:cs typeface="Times New Roman" pitchFamily="1" charset="0"/>
                </a:rPr>
                <a:t>to b</a:t>
              </a:r>
              <a:endParaRPr lang="en-GB" sz="2000" dirty="0">
                <a:solidFill>
                  <a:schemeClr val="tx2"/>
                </a:solidFill>
                <a:latin typeface="Times New Roman" pitchFamily="1" charset="0"/>
              </a:endParaRPr>
            </a:p>
          </p:txBody>
        </p:sp>
        <p:sp>
          <p:nvSpPr>
            <p:cNvPr id="68615" name="Line 7"/>
            <p:cNvSpPr>
              <a:spLocks noChangeShapeType="1"/>
            </p:cNvSpPr>
            <p:nvPr/>
          </p:nvSpPr>
          <p:spPr bwMode="auto">
            <a:xfrm>
              <a:off x="4224" y="2352"/>
              <a:ext cx="0" cy="38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657600" y="4572000"/>
            <a:ext cx="1566863" cy="1463675"/>
            <a:chOff x="2352" y="3216"/>
            <a:chExt cx="987" cy="922"/>
          </a:xfrm>
        </p:grpSpPr>
        <p:sp>
          <p:nvSpPr>
            <p:cNvPr id="68616" name="Text Box 8"/>
            <p:cNvSpPr txBox="1">
              <a:spLocks noChangeArrowheads="1"/>
            </p:cNvSpPr>
            <p:nvPr/>
          </p:nvSpPr>
          <p:spPr bwMode="auto">
            <a:xfrm>
              <a:off x="2352" y="3504"/>
              <a:ext cx="987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 dirty="0">
                  <a:solidFill>
                    <a:schemeClr val="tx2"/>
                  </a:solidFill>
                  <a:latin typeface="Times New Roman" pitchFamily="1" charset="0"/>
                </a:rPr>
                <a:t>Read a and b </a:t>
              </a:r>
            </a:p>
            <a:p>
              <a:r>
                <a:rPr lang="en-GB" sz="2000" dirty="0">
                  <a:solidFill>
                    <a:schemeClr val="tx2"/>
                  </a:solidFill>
                  <a:latin typeface="Times New Roman" pitchFamily="1" charset="0"/>
                </a:rPr>
                <a:t>and add 6%</a:t>
              </a:r>
            </a:p>
            <a:p>
              <a:r>
                <a:rPr lang="en-GB" sz="2000" dirty="0">
                  <a:solidFill>
                    <a:schemeClr val="tx2"/>
                  </a:solidFill>
                  <a:latin typeface="Times New Roman" pitchFamily="1" charset="0"/>
                </a:rPr>
                <a:t>interest</a:t>
              </a:r>
            </a:p>
          </p:txBody>
        </p:sp>
        <p:sp>
          <p:nvSpPr>
            <p:cNvPr id="68619" name="Line 11"/>
            <p:cNvSpPr>
              <a:spLocks noChangeShapeType="1"/>
            </p:cNvSpPr>
            <p:nvPr/>
          </p:nvSpPr>
          <p:spPr bwMode="auto">
            <a:xfrm flipV="1">
              <a:off x="2784" y="3216"/>
              <a:ext cx="0" cy="28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6765925" y="5289550"/>
            <a:ext cx="11985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chemeClr val="accent2"/>
                </a:solidFill>
                <a:latin typeface="Verdana" pitchFamily="-16" charset="0"/>
              </a:rPr>
              <a:t>“</a:t>
            </a:r>
            <a:r>
              <a:rPr lang="en-GB" sz="2400" b="1" dirty="0">
                <a:solidFill>
                  <a:schemeClr val="accent2"/>
                </a:solidFill>
                <a:latin typeface="Verdana" pitchFamily="-16" charset="0"/>
              </a:rPr>
              <a:t>Dirty</a:t>
            </a:r>
          </a:p>
          <a:p>
            <a:r>
              <a:rPr lang="en-GB" sz="2400" b="1" dirty="0">
                <a:solidFill>
                  <a:schemeClr val="accent2"/>
                </a:solidFill>
                <a:latin typeface="Verdana" pitchFamily="-16" charset="0"/>
              </a:rPr>
              <a:t> read</a:t>
            </a:r>
            <a:r>
              <a:rPr lang="en-GB" sz="2400" dirty="0">
                <a:solidFill>
                  <a:schemeClr val="accent2"/>
                </a:solidFill>
                <a:latin typeface="Verdana" pitchFamily="-16" charset="0"/>
              </a:rPr>
              <a:t>”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957355FB-5B26-44A0-9CB7-8EA734738196}" type="slidenum">
              <a:rPr lang="en-US"/>
              <a:pPr/>
              <a:t>18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RW conflicts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sz="2800" dirty="0"/>
              <a:t>Transaction </a:t>
            </a:r>
            <a:r>
              <a:rPr lang="en-GB" sz="2800" dirty="0">
                <a:solidFill>
                  <a:schemeClr val="accent2"/>
                </a:solidFill>
              </a:rPr>
              <a:t>T2</a:t>
            </a:r>
            <a:r>
              <a:rPr lang="en-GB" sz="2800" dirty="0"/>
              <a:t> could change the value of an object that has been read by a transaction </a:t>
            </a:r>
            <a:r>
              <a:rPr lang="en-GB" sz="2800" dirty="0">
                <a:solidFill>
                  <a:schemeClr val="accent2"/>
                </a:solidFill>
              </a:rPr>
              <a:t>T1</a:t>
            </a:r>
            <a:r>
              <a:rPr lang="en-GB" sz="2800" dirty="0"/>
              <a:t>, while </a:t>
            </a:r>
            <a:r>
              <a:rPr lang="en-GB" sz="2800" dirty="0">
                <a:solidFill>
                  <a:schemeClr val="accent2"/>
                </a:solidFill>
              </a:rPr>
              <a:t>T1</a:t>
            </a:r>
            <a:r>
              <a:rPr lang="en-GB" sz="2800" dirty="0"/>
              <a:t> is still in progress</a:t>
            </a:r>
            <a:endParaRPr lang="en-GB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 smtClean="0"/>
              <a:t>      </a:t>
            </a:r>
            <a:r>
              <a:rPr lang="en-GB" sz="2000" dirty="0">
                <a:solidFill>
                  <a:schemeClr val="accent2"/>
                </a:solidFill>
              </a:rPr>
              <a:t>T1: R(a),                   R(a), W(a), 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>
                <a:solidFill>
                  <a:schemeClr val="accent2"/>
                </a:solidFill>
              </a:rPr>
              <a:t>      T2:         R(a),W(a),C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0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GB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/>
              <a:t>   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/>
              <a:t>      </a:t>
            </a:r>
            <a:r>
              <a:rPr lang="en-GB" sz="2000" dirty="0">
                <a:solidFill>
                  <a:schemeClr val="accent2"/>
                </a:solidFill>
              </a:rPr>
              <a:t>T1: R(a),        W(a),C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000" dirty="0">
                <a:solidFill>
                  <a:schemeClr val="accent2"/>
                </a:solidFill>
              </a:rPr>
              <a:t>      T2:        R(a),            W(a),C</a:t>
            </a:r>
            <a:endParaRPr lang="en-GB" sz="2800" dirty="0">
              <a:solidFill>
                <a:schemeClr val="accent2"/>
              </a:solidFill>
            </a:endParaRPr>
          </a:p>
        </p:txBody>
      </p:sp>
      <p:sp>
        <p:nvSpPr>
          <p:cNvPr id="69640" name="Text Box 8"/>
          <p:cNvSpPr txBox="1">
            <a:spLocks noChangeArrowheads="1"/>
          </p:cNvSpPr>
          <p:nvPr/>
        </p:nvSpPr>
        <p:spPr bwMode="auto">
          <a:xfrm>
            <a:off x="6248400" y="5105400"/>
            <a:ext cx="1246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>
                <a:solidFill>
                  <a:schemeClr val="tx2"/>
                </a:solidFill>
                <a:latin typeface="Times New Roman" pitchFamily="1" charset="0"/>
              </a:rPr>
              <a:t>A is 4 </a:t>
            </a:r>
            <a:r>
              <a:rPr lang="en-GB" sz="2400">
                <a:solidFill>
                  <a:schemeClr val="tx2"/>
                </a:solidFill>
                <a:latin typeface="Times New Roman" pitchFamily="1" charset="0"/>
                <a:sym typeface="Wingdings" pitchFamily="2" charset="2"/>
              </a:rPr>
              <a:t></a:t>
            </a:r>
            <a:endParaRPr lang="en-GB" sz="2400">
              <a:solidFill>
                <a:schemeClr val="tx2"/>
              </a:solidFill>
              <a:latin typeface="Times New Roman" pitchFamily="1" charset="0"/>
            </a:endParaRP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042988" y="4076700"/>
            <a:ext cx="1312862" cy="762000"/>
            <a:chOff x="912" y="2736"/>
            <a:chExt cx="827" cy="480"/>
          </a:xfrm>
        </p:grpSpPr>
        <p:sp>
          <p:nvSpPr>
            <p:cNvPr id="69636" name="Text Box 4"/>
            <p:cNvSpPr txBox="1">
              <a:spLocks noChangeArrowheads="1"/>
            </p:cNvSpPr>
            <p:nvPr/>
          </p:nvSpPr>
          <p:spPr bwMode="auto">
            <a:xfrm>
              <a:off x="912" y="2736"/>
              <a:ext cx="8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 dirty="0">
                  <a:solidFill>
                    <a:schemeClr val="tx2"/>
                  </a:solidFill>
                  <a:latin typeface="Times New Roman" pitchFamily="1" charset="0"/>
                </a:rPr>
                <a:t>Read A (5)</a:t>
              </a:r>
            </a:p>
          </p:txBody>
        </p:sp>
        <p:sp>
          <p:nvSpPr>
            <p:cNvPr id="69641" name="Line 9"/>
            <p:cNvSpPr>
              <a:spLocks noChangeShapeType="1"/>
            </p:cNvSpPr>
            <p:nvPr/>
          </p:nvSpPr>
          <p:spPr bwMode="auto">
            <a:xfrm>
              <a:off x="1296" y="2928"/>
              <a:ext cx="0" cy="288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339975" y="4076700"/>
            <a:ext cx="1490663" cy="685800"/>
            <a:chOff x="1920" y="2736"/>
            <a:chExt cx="939" cy="432"/>
          </a:xfrm>
        </p:grpSpPr>
        <p:sp>
          <p:nvSpPr>
            <p:cNvPr id="69637" name="Text Box 5"/>
            <p:cNvSpPr txBox="1">
              <a:spLocks noChangeArrowheads="1"/>
            </p:cNvSpPr>
            <p:nvPr/>
          </p:nvSpPr>
          <p:spPr bwMode="auto">
            <a:xfrm>
              <a:off x="1920" y="2736"/>
              <a:ext cx="93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solidFill>
                    <a:schemeClr val="tx2"/>
                  </a:solidFill>
                  <a:latin typeface="Times New Roman" pitchFamily="1" charset="0"/>
                </a:rPr>
                <a:t>Write 5+1=6</a:t>
              </a:r>
            </a:p>
          </p:txBody>
        </p:sp>
        <p:sp>
          <p:nvSpPr>
            <p:cNvPr id="69642" name="Line 10"/>
            <p:cNvSpPr>
              <a:spLocks noChangeShapeType="1"/>
            </p:cNvSpPr>
            <p:nvPr/>
          </p:nvSpPr>
          <p:spPr bwMode="auto">
            <a:xfrm>
              <a:off x="2304" y="2928"/>
              <a:ext cx="0" cy="24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476375" y="5516563"/>
            <a:ext cx="1312863" cy="930275"/>
            <a:chOff x="1392" y="3600"/>
            <a:chExt cx="827" cy="586"/>
          </a:xfrm>
        </p:grpSpPr>
        <p:sp>
          <p:nvSpPr>
            <p:cNvPr id="69638" name="Text Box 6"/>
            <p:cNvSpPr txBox="1">
              <a:spLocks noChangeArrowheads="1"/>
            </p:cNvSpPr>
            <p:nvPr/>
          </p:nvSpPr>
          <p:spPr bwMode="auto">
            <a:xfrm>
              <a:off x="1392" y="3936"/>
              <a:ext cx="82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solidFill>
                    <a:schemeClr val="tx2"/>
                  </a:solidFill>
                  <a:latin typeface="Times New Roman" pitchFamily="1" charset="0"/>
                </a:rPr>
                <a:t>Read A (5)</a:t>
              </a:r>
            </a:p>
          </p:txBody>
        </p:sp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 flipV="1">
              <a:off x="1776" y="3600"/>
              <a:ext cx="0" cy="336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2987675" y="5516563"/>
            <a:ext cx="1431925" cy="930275"/>
            <a:chOff x="2544" y="3600"/>
            <a:chExt cx="902" cy="586"/>
          </a:xfrm>
        </p:grpSpPr>
        <p:sp>
          <p:nvSpPr>
            <p:cNvPr id="69639" name="Text Box 7"/>
            <p:cNvSpPr txBox="1">
              <a:spLocks noChangeArrowheads="1"/>
            </p:cNvSpPr>
            <p:nvPr/>
          </p:nvSpPr>
          <p:spPr bwMode="auto">
            <a:xfrm>
              <a:off x="2544" y="3936"/>
              <a:ext cx="90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2000">
                  <a:solidFill>
                    <a:schemeClr val="tx2"/>
                  </a:solidFill>
                  <a:latin typeface="Times New Roman" pitchFamily="1" charset="0"/>
                </a:rPr>
                <a:t>Write 5-1=4</a:t>
              </a:r>
            </a:p>
          </p:txBody>
        </p:sp>
        <p:sp>
          <p:nvSpPr>
            <p:cNvPr id="69644" name="Line 12"/>
            <p:cNvSpPr>
              <a:spLocks noChangeShapeType="1"/>
            </p:cNvSpPr>
            <p:nvPr/>
          </p:nvSpPr>
          <p:spPr bwMode="auto">
            <a:xfrm flipV="1">
              <a:off x="2976" y="3600"/>
              <a:ext cx="0" cy="336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6553200" y="3352800"/>
            <a:ext cx="2251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>
                <a:solidFill>
                  <a:schemeClr val="accent2"/>
                </a:solidFill>
                <a:latin typeface="Verdana" pitchFamily="-16" charset="0"/>
              </a:rPr>
              <a:t>“Unrepeatable</a:t>
            </a:r>
          </a:p>
          <a:p>
            <a:r>
              <a:rPr lang="en-GB" sz="2000" b="1">
                <a:solidFill>
                  <a:schemeClr val="accent2"/>
                </a:solidFill>
                <a:latin typeface="Verdana" pitchFamily="-16" charset="0"/>
              </a:rPr>
              <a:t>Read”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 autoUpdateAnimBg="0"/>
      <p:bldP spid="69649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F3FAB1C3-410D-42D4-9211-15AA86F73818}" type="slidenum">
              <a:rPr lang="en-US"/>
              <a:pPr/>
              <a:t>19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WW conflicts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Transaction </a:t>
            </a:r>
            <a:r>
              <a:rPr lang="en-GB" dirty="0">
                <a:solidFill>
                  <a:schemeClr val="accent2"/>
                </a:solidFill>
              </a:rPr>
              <a:t>T2</a:t>
            </a:r>
            <a:r>
              <a:rPr lang="en-GB" dirty="0"/>
              <a:t> could overwrite the value of an object which has already been modified by </a:t>
            </a:r>
            <a:r>
              <a:rPr lang="en-GB" dirty="0">
                <a:solidFill>
                  <a:schemeClr val="accent2"/>
                </a:solidFill>
              </a:rPr>
              <a:t>T1</a:t>
            </a:r>
            <a:r>
              <a:rPr lang="en-GB" dirty="0"/>
              <a:t>, while </a:t>
            </a:r>
            <a:r>
              <a:rPr lang="en-GB" dirty="0">
                <a:solidFill>
                  <a:schemeClr val="accent2"/>
                </a:solidFill>
              </a:rPr>
              <a:t>T1</a:t>
            </a:r>
            <a:r>
              <a:rPr lang="en-GB" dirty="0"/>
              <a:t> is still in progress</a:t>
            </a:r>
            <a:endParaRPr lang="en-GB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    </a:t>
            </a:r>
            <a:r>
              <a:rPr lang="en-GB" sz="2400" dirty="0">
                <a:solidFill>
                  <a:schemeClr val="accent2"/>
                </a:solidFill>
              </a:rPr>
              <a:t>T1: [W(Britney), W(</a:t>
            </a:r>
            <a:r>
              <a:rPr lang="en-GB" sz="2400" dirty="0" err="1">
                <a:solidFill>
                  <a:schemeClr val="accent2"/>
                </a:solidFill>
              </a:rPr>
              <a:t>gmb</a:t>
            </a:r>
            <a:r>
              <a:rPr lang="en-GB" sz="2400" dirty="0">
                <a:solidFill>
                  <a:schemeClr val="accent2"/>
                </a:solidFill>
              </a:rPr>
              <a:t>)]</a:t>
            </a:r>
            <a:r>
              <a:rPr lang="en-GB" sz="2400" dirty="0"/>
              <a:t>    </a:t>
            </a:r>
            <a:r>
              <a:rPr lang="en-GB" sz="2400" dirty="0">
                <a:solidFill>
                  <a:schemeClr val="tx2"/>
                </a:solidFill>
              </a:rPr>
              <a:t>“Set both salaries at </a:t>
            </a:r>
            <a:r>
              <a:rPr lang="en-GB" sz="2400" dirty="0" smtClean="0">
                <a:solidFill>
                  <a:schemeClr val="tx2"/>
                </a:solidFill>
              </a:rPr>
              <a:t>$1000”</a:t>
            </a:r>
            <a:endParaRPr lang="en-GB" sz="24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    </a:t>
            </a:r>
            <a:r>
              <a:rPr lang="en-GB" sz="2400" dirty="0">
                <a:solidFill>
                  <a:schemeClr val="accent2"/>
                </a:solidFill>
              </a:rPr>
              <a:t>T2: [W(</a:t>
            </a:r>
            <a:r>
              <a:rPr lang="en-GB" sz="2400" dirty="0" err="1">
                <a:solidFill>
                  <a:schemeClr val="accent2"/>
                </a:solidFill>
              </a:rPr>
              <a:t>gmb</a:t>
            </a:r>
            <a:r>
              <a:rPr lang="en-GB" sz="2400" dirty="0">
                <a:solidFill>
                  <a:schemeClr val="accent2"/>
                </a:solidFill>
              </a:rPr>
              <a:t>), W(Britney)]</a:t>
            </a:r>
            <a:r>
              <a:rPr lang="en-GB" sz="2400" dirty="0"/>
              <a:t>    </a:t>
            </a:r>
            <a:r>
              <a:rPr lang="en-GB" sz="2400" dirty="0">
                <a:solidFill>
                  <a:schemeClr val="tx2"/>
                </a:solidFill>
              </a:rPr>
              <a:t>“Set both salaries at </a:t>
            </a:r>
            <a:r>
              <a:rPr lang="en-GB" sz="2400" dirty="0" smtClean="0">
                <a:solidFill>
                  <a:schemeClr val="tx2"/>
                </a:solidFill>
              </a:rPr>
              <a:t>$2000”</a:t>
            </a:r>
            <a:endParaRPr lang="en-GB" sz="2400" dirty="0">
              <a:solidFill>
                <a:schemeClr val="tx2"/>
              </a:solidFill>
            </a:endParaRP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But: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>
                <a:solidFill>
                  <a:schemeClr val="accent2"/>
                </a:solidFill>
              </a:rPr>
              <a:t>T1: W(Britney),                              W(</a:t>
            </a:r>
            <a:r>
              <a:rPr lang="en-GB" sz="2400" dirty="0" err="1">
                <a:solidFill>
                  <a:schemeClr val="accent2"/>
                </a:solidFill>
              </a:rPr>
              <a:t>gmb</a:t>
            </a:r>
            <a:r>
              <a:rPr lang="en-GB" sz="2400" dirty="0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400" dirty="0">
                <a:solidFill>
                  <a:schemeClr val="accent2"/>
                </a:solidFill>
              </a:rPr>
              <a:t>T2:                  W(</a:t>
            </a:r>
            <a:r>
              <a:rPr lang="en-GB" sz="2400" dirty="0" err="1">
                <a:solidFill>
                  <a:schemeClr val="accent2"/>
                </a:solidFill>
              </a:rPr>
              <a:t>gmb</a:t>
            </a:r>
            <a:r>
              <a:rPr lang="en-GB" sz="2400" dirty="0">
                <a:solidFill>
                  <a:schemeClr val="accent2"/>
                </a:solidFill>
              </a:rPr>
              <a:t>), W(Britney)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6732588" y="5013325"/>
            <a:ext cx="220605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b="1" dirty="0" err="1">
                <a:solidFill>
                  <a:schemeClr val="tx2"/>
                </a:solidFill>
                <a:latin typeface="Times New Roman" pitchFamily="1" charset="0"/>
              </a:rPr>
              <a:t>gmb</a:t>
            </a:r>
            <a:r>
              <a:rPr lang="en-GB" sz="2000" b="1" dirty="0">
                <a:solidFill>
                  <a:schemeClr val="tx2"/>
                </a:solidFill>
                <a:latin typeface="Times New Roman" pitchFamily="1" charset="0"/>
              </a:rPr>
              <a:t> gets </a:t>
            </a:r>
            <a:r>
              <a:rPr lang="en-GB" sz="2000" b="1" dirty="0" smtClean="0">
                <a:solidFill>
                  <a:schemeClr val="tx2"/>
                </a:solidFill>
                <a:latin typeface="Times New Roman" pitchFamily="1" charset="0"/>
              </a:rPr>
              <a:t>$1000</a:t>
            </a:r>
            <a:endParaRPr lang="en-GB" sz="2000" b="1" dirty="0">
              <a:solidFill>
                <a:schemeClr val="tx2"/>
              </a:solidFill>
              <a:latin typeface="Times New Roman" pitchFamily="1" charset="0"/>
            </a:endParaRPr>
          </a:p>
          <a:p>
            <a:r>
              <a:rPr lang="en-GB" sz="2000" b="1" dirty="0">
                <a:solidFill>
                  <a:schemeClr val="tx2"/>
                </a:solidFill>
                <a:latin typeface="Times New Roman" pitchFamily="1" charset="0"/>
              </a:rPr>
              <a:t>Britney gets </a:t>
            </a:r>
            <a:r>
              <a:rPr lang="en-GB" sz="2000" b="1" dirty="0" smtClean="0">
                <a:solidFill>
                  <a:schemeClr val="tx2"/>
                </a:solidFill>
                <a:latin typeface="Times New Roman" pitchFamily="1" charset="0"/>
              </a:rPr>
              <a:t>$2000</a:t>
            </a:r>
            <a:endParaRPr lang="en-GB" sz="2000" b="1" dirty="0">
              <a:solidFill>
                <a:schemeClr val="tx2"/>
              </a:solidFill>
              <a:latin typeface="Times New Roman" pitchFamily="1" charset="0"/>
            </a:endParaRPr>
          </a:p>
          <a:p>
            <a:r>
              <a:rPr lang="en-GB" sz="2000" b="1" dirty="0">
                <a:solidFill>
                  <a:schemeClr val="tx2"/>
                </a:solidFill>
                <a:latin typeface="Times New Roman" pitchFamily="1" charset="0"/>
                <a:sym typeface="Wingdings" pitchFamily="2" charset="2"/>
              </a:rPr>
              <a:t></a:t>
            </a:r>
            <a:r>
              <a:rPr lang="en-GB" sz="2000" b="1" dirty="0">
                <a:solidFill>
                  <a:schemeClr val="tx2"/>
                </a:solidFill>
                <a:latin typeface="Times New Roman" pitchFamily="1" charset="0"/>
              </a:rPr>
              <a:t> 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3505200" y="4534969"/>
            <a:ext cx="50032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  <a:latin typeface="Verdana" pitchFamily="-16" charset="0"/>
              </a:rPr>
              <a:t>“</a:t>
            </a:r>
            <a:r>
              <a:rPr lang="en-GB" sz="2400" b="1" dirty="0" smtClean="0">
                <a:solidFill>
                  <a:schemeClr val="accent2"/>
                </a:solidFill>
                <a:latin typeface="Verdana" pitchFamily="-16" charset="0"/>
              </a:rPr>
              <a:t>Blind Write or lost update”</a:t>
            </a:r>
            <a:endParaRPr lang="en-GB" sz="2400" b="1" dirty="0">
              <a:solidFill>
                <a:schemeClr val="accent2"/>
              </a:solidFill>
              <a:latin typeface="Verdana" pitchFamily="-16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Transaction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143000"/>
            <a:ext cx="8305800" cy="4867275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 </a:t>
            </a:r>
            <a:r>
              <a:rPr lang="en-US" sz="2000" b="1" dirty="0" smtClean="0">
                <a:solidFill>
                  <a:schemeClr val="tx2"/>
                </a:solidFill>
              </a:rPr>
              <a:t>transaction</a:t>
            </a:r>
            <a:r>
              <a:rPr lang="en-US" sz="2000" i="1" dirty="0" smtClean="0"/>
              <a:t> </a:t>
            </a:r>
            <a:r>
              <a:rPr lang="en-US" sz="2000" dirty="0" smtClean="0"/>
              <a:t>is a </a:t>
            </a:r>
            <a:r>
              <a:rPr lang="en-US" sz="2000" i="1" dirty="0" smtClean="0"/>
              <a:t>unit </a:t>
            </a:r>
            <a:r>
              <a:rPr lang="en-US" sz="2000" dirty="0" smtClean="0"/>
              <a:t>of program execution that accesses and  possibly updates various data items.</a:t>
            </a:r>
          </a:p>
          <a:p>
            <a:r>
              <a:rPr lang="en-US" sz="2000" dirty="0" smtClean="0"/>
              <a:t>A transaction must see a consistent database.</a:t>
            </a:r>
          </a:p>
          <a:p>
            <a:r>
              <a:rPr lang="en-US" sz="2000" dirty="0" smtClean="0"/>
              <a:t>During transaction execution the database may be temporarily inconsistent.</a:t>
            </a:r>
          </a:p>
          <a:p>
            <a:r>
              <a:rPr lang="en-US" sz="2000" dirty="0" smtClean="0"/>
              <a:t>When the transaction completes successfully (is committed), the database must be consistent.</a:t>
            </a:r>
          </a:p>
          <a:p>
            <a:r>
              <a:rPr lang="en-US" sz="2000" dirty="0" smtClean="0"/>
              <a:t>After a transaction commits, the changes it has made to the database persist, even if there are system failures. </a:t>
            </a:r>
          </a:p>
          <a:p>
            <a:r>
              <a:rPr lang="en-US" sz="2000" dirty="0" smtClean="0"/>
              <a:t>Multiple transactions can execute in parallel.</a:t>
            </a:r>
          </a:p>
          <a:p>
            <a:r>
              <a:rPr lang="en-US" sz="2000" dirty="0" smtClean="0"/>
              <a:t>Two main issues to deal with:</a:t>
            </a:r>
          </a:p>
          <a:p>
            <a:pPr lvl="1"/>
            <a:r>
              <a:rPr lang="en-US" sz="2000" dirty="0" smtClean="0"/>
              <a:t>Failures of various kinds, such as hardware failures and system crashes</a:t>
            </a:r>
          </a:p>
          <a:p>
            <a:pPr lvl="1"/>
            <a:r>
              <a:rPr lang="en-US" sz="2000" dirty="0" smtClean="0"/>
              <a:t>Concurrent execution of multiple transactions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88D587CF-97AF-4649-A37D-FF193D298CBA}" type="slidenum">
              <a:rPr lang="en-US"/>
              <a:pPr/>
              <a:t>20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Serialisability and aborts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Things are more complicated when transactions can abort</a:t>
            </a:r>
          </a:p>
          <a:p>
            <a:endParaRPr lang="en-GB" dirty="0"/>
          </a:p>
          <a:p>
            <a:endParaRPr lang="en-GB" sz="2400" dirty="0"/>
          </a:p>
          <a:p>
            <a:pPr>
              <a:buFontTx/>
              <a:buNone/>
            </a:pPr>
            <a:r>
              <a:rPr lang="en-GB" sz="2400" dirty="0"/>
              <a:t>     </a:t>
            </a:r>
            <a:endParaRPr lang="en-GB" sz="2400" dirty="0" smtClean="0"/>
          </a:p>
          <a:p>
            <a:pPr>
              <a:buFontTx/>
              <a:buNone/>
            </a:pPr>
            <a:r>
              <a:rPr lang="en-GB" sz="2400" dirty="0" smtClean="0">
                <a:solidFill>
                  <a:schemeClr val="accent2"/>
                </a:solidFill>
              </a:rPr>
              <a:t>T1:R(a</a:t>
            </a:r>
            <a:r>
              <a:rPr lang="en-GB" sz="2400" dirty="0">
                <a:solidFill>
                  <a:schemeClr val="accent2"/>
                </a:solidFill>
              </a:rPr>
              <a:t>), W(a</a:t>
            </a:r>
            <a:r>
              <a:rPr lang="en-GB" sz="2400">
                <a:solidFill>
                  <a:schemeClr val="accent2"/>
                </a:solidFill>
              </a:rPr>
              <a:t>),                                  </a:t>
            </a:r>
            <a:r>
              <a:rPr lang="en-GB" sz="2400" smtClean="0">
                <a:solidFill>
                  <a:schemeClr val="accent2"/>
                </a:solidFill>
              </a:rPr>
              <a:t>    </a:t>
            </a:r>
            <a:r>
              <a:rPr lang="en-GB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Abort</a:t>
            </a:r>
          </a:p>
          <a:p>
            <a:pPr>
              <a:buFontTx/>
              <a:buNone/>
            </a:pPr>
            <a:r>
              <a:rPr lang="en-GB" sz="2400" dirty="0" smtClean="0">
                <a:solidFill>
                  <a:schemeClr val="accent2"/>
                </a:solidFill>
              </a:rPr>
              <a:t>T2</a:t>
            </a:r>
            <a:r>
              <a:rPr lang="en-GB" sz="2400" dirty="0">
                <a:solidFill>
                  <a:schemeClr val="accent2"/>
                </a:solidFill>
              </a:rPr>
              <a:t>:                 R(a),W(a),R(b),W(b),C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1476375" y="2708275"/>
            <a:ext cx="14890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chemeClr val="tx2"/>
                </a:solidFill>
                <a:latin typeface="Times New Roman" pitchFamily="1" charset="0"/>
              </a:rPr>
              <a:t>Deduct </a:t>
            </a:r>
            <a:r>
              <a:rPr lang="en-GB" sz="2000" dirty="0">
                <a:solidFill>
                  <a:schemeClr val="tx2"/>
                </a:solidFill>
                <a:latin typeface="Times New Roman" pitchFamily="1" charset="0"/>
                <a:cs typeface="Times New Roman" pitchFamily="1" charset="0"/>
              </a:rPr>
              <a:t>€100</a:t>
            </a:r>
          </a:p>
          <a:p>
            <a:r>
              <a:rPr lang="en-GB" sz="2000" dirty="0">
                <a:solidFill>
                  <a:schemeClr val="tx2"/>
                </a:solidFill>
                <a:latin typeface="Times New Roman" pitchFamily="1" charset="0"/>
                <a:cs typeface="Times New Roman" pitchFamily="1" charset="0"/>
              </a:rPr>
              <a:t>from a</a:t>
            </a:r>
            <a:endParaRPr lang="en-GB" sz="2000" dirty="0">
              <a:solidFill>
                <a:schemeClr val="tx2"/>
              </a:solidFill>
              <a:latin typeface="Times New Roman" pitchFamily="1" charset="0"/>
            </a:endParaRPr>
          </a:p>
        </p:txBody>
      </p:sp>
      <p:sp>
        <p:nvSpPr>
          <p:cNvPr id="71685" name="Line 5"/>
          <p:cNvSpPr>
            <a:spLocks noChangeShapeType="1"/>
          </p:cNvSpPr>
          <p:nvPr/>
        </p:nvSpPr>
        <p:spPr bwMode="auto">
          <a:xfrm>
            <a:off x="2195513" y="3429000"/>
            <a:ext cx="14287" cy="3810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86" name="Text Box 6"/>
          <p:cNvSpPr txBox="1">
            <a:spLocks noChangeArrowheads="1"/>
          </p:cNvSpPr>
          <p:nvPr/>
        </p:nvSpPr>
        <p:spPr bwMode="auto">
          <a:xfrm>
            <a:off x="3348038" y="5013325"/>
            <a:ext cx="18319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000">
                <a:solidFill>
                  <a:schemeClr val="tx2"/>
                </a:solidFill>
                <a:latin typeface="Times New Roman" pitchFamily="1" charset="0"/>
              </a:rPr>
              <a:t>Add 6% interest</a:t>
            </a:r>
          </a:p>
          <a:p>
            <a:r>
              <a:rPr lang="en-GB" sz="2000">
                <a:solidFill>
                  <a:schemeClr val="tx2"/>
                </a:solidFill>
                <a:latin typeface="Times New Roman" pitchFamily="1" charset="0"/>
              </a:rPr>
              <a:t>to a and b</a:t>
            </a:r>
          </a:p>
        </p:txBody>
      </p:sp>
      <p:sp>
        <p:nvSpPr>
          <p:cNvPr id="71687" name="Line 7"/>
          <p:cNvSpPr>
            <a:spLocks noChangeShapeType="1"/>
          </p:cNvSpPr>
          <p:nvPr/>
        </p:nvSpPr>
        <p:spPr bwMode="auto">
          <a:xfrm flipV="1">
            <a:off x="4191000" y="4572000"/>
            <a:ext cx="0" cy="45720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1688" name="Text Box 8"/>
          <p:cNvSpPr txBox="1">
            <a:spLocks noChangeArrowheads="1"/>
          </p:cNvSpPr>
          <p:nvPr/>
        </p:nvSpPr>
        <p:spPr bwMode="auto">
          <a:xfrm>
            <a:off x="5715000" y="4800600"/>
            <a:ext cx="30686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  <a:latin typeface="Verdana" pitchFamily="-16" charset="0"/>
              </a:rPr>
              <a:t>Can’t undo T2</a:t>
            </a:r>
          </a:p>
          <a:p>
            <a:r>
              <a:rPr lang="en-GB" sz="2400" b="1" dirty="0">
                <a:solidFill>
                  <a:schemeClr val="accent2"/>
                </a:solidFill>
                <a:latin typeface="Verdana" pitchFamily="-16" charset="0"/>
              </a:rPr>
              <a:t>It’s committed </a:t>
            </a:r>
            <a:r>
              <a:rPr lang="en-GB" sz="2400" b="1" dirty="0">
                <a:solidFill>
                  <a:schemeClr val="accent2"/>
                </a:solidFill>
                <a:latin typeface="Verdana" pitchFamily="-16" charset="0"/>
                <a:sym typeface="Wingdings" pitchFamily="2" charset="2"/>
              </a:rPr>
              <a:t></a:t>
            </a:r>
            <a:endParaRPr lang="en-GB" sz="2400" b="1" dirty="0">
              <a:solidFill>
                <a:schemeClr val="accent2"/>
              </a:solidFill>
              <a:latin typeface="Verdana" pitchFamily="-16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dirty="0" err="1" smtClean="0"/>
              <a:t>Serializability</a:t>
            </a:r>
            <a:endParaRPr lang="en-US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106488"/>
            <a:ext cx="7515225" cy="48133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Basic Assumption</a:t>
            </a:r>
            <a:r>
              <a:rPr lang="en-US" dirty="0" smtClean="0"/>
              <a:t> – Each transaction preserves database consistency.</a:t>
            </a:r>
          </a:p>
          <a:p>
            <a:r>
              <a:rPr lang="en-US" dirty="0" smtClean="0"/>
              <a:t>Thus serial execution of a set of transactions preserves database consistency.</a:t>
            </a:r>
          </a:p>
          <a:p>
            <a:r>
              <a:rPr lang="en-US" dirty="0" smtClean="0"/>
              <a:t>A (possibly concurrent) schedule is </a:t>
            </a:r>
            <a:r>
              <a:rPr lang="en-US" dirty="0" err="1" smtClean="0"/>
              <a:t>serializable</a:t>
            </a:r>
            <a:r>
              <a:rPr lang="en-US" dirty="0" smtClean="0"/>
              <a:t> if it is equivalent to a serial schedule.  Different forms of schedule equivalence give rise to the notions of:</a:t>
            </a:r>
          </a:p>
          <a:p>
            <a:pPr lvl="1">
              <a:buFont typeface="Monotype Sorts" pitchFamily="-128" charset="2"/>
              <a:buNone/>
            </a:pPr>
            <a:r>
              <a:rPr lang="en-US" dirty="0" smtClean="0"/>
              <a:t>1.	</a:t>
            </a:r>
            <a:r>
              <a:rPr lang="en-US" b="1" dirty="0" smtClean="0">
                <a:solidFill>
                  <a:schemeClr val="tx2"/>
                </a:solidFill>
              </a:rPr>
              <a:t>conflict </a:t>
            </a:r>
            <a:r>
              <a:rPr lang="en-US" b="1" dirty="0" err="1" smtClean="0">
                <a:solidFill>
                  <a:schemeClr val="tx2"/>
                </a:solidFill>
              </a:rPr>
              <a:t>serializability</a:t>
            </a:r>
            <a:endParaRPr lang="en-US" b="1" dirty="0" smtClean="0">
              <a:solidFill>
                <a:schemeClr val="tx2"/>
              </a:solidFill>
            </a:endParaRPr>
          </a:p>
          <a:p>
            <a:pPr lvl="1">
              <a:buFont typeface="Monotype Sorts" pitchFamily="-128" charset="2"/>
              <a:buNone/>
            </a:pPr>
            <a:r>
              <a:rPr lang="en-US" dirty="0" smtClean="0"/>
              <a:t>2.	</a:t>
            </a:r>
            <a:r>
              <a:rPr lang="en-US" b="1" dirty="0" smtClean="0">
                <a:solidFill>
                  <a:schemeClr val="tx2"/>
                </a:solidFill>
              </a:rPr>
              <a:t>view </a:t>
            </a:r>
            <a:r>
              <a:rPr lang="en-US" b="1" dirty="0" err="1" smtClean="0">
                <a:solidFill>
                  <a:schemeClr val="tx2"/>
                </a:solidFill>
              </a:rPr>
              <a:t>serializability</a:t>
            </a:r>
            <a:endParaRPr lang="en-US" b="1" dirty="0" smtClean="0">
              <a:solidFill>
                <a:schemeClr val="tx2"/>
              </a:solidFill>
            </a:endParaRPr>
          </a:p>
          <a:p>
            <a:r>
              <a:rPr lang="en-US" dirty="0" smtClean="0"/>
              <a:t>We ignore operations other than </a:t>
            </a:r>
            <a:r>
              <a:rPr lang="en-US" b="1" dirty="0" smtClean="0"/>
              <a:t>read</a:t>
            </a:r>
            <a:r>
              <a:rPr lang="en-US" dirty="0" smtClean="0"/>
              <a:t> and </a:t>
            </a:r>
            <a:r>
              <a:rPr lang="en-US" b="1" dirty="0" smtClean="0"/>
              <a:t>write</a:t>
            </a:r>
            <a:r>
              <a:rPr lang="en-US" dirty="0" smtClean="0"/>
              <a:t> instructions, and we assume that transactions may perform arbitrary computations on data in local buffers in between reads and writes.  Our simplified schedules consist of only </a:t>
            </a:r>
            <a:r>
              <a:rPr lang="en-US" b="1" dirty="0" smtClean="0"/>
              <a:t>read</a:t>
            </a:r>
            <a:r>
              <a:rPr lang="en-US" dirty="0" smtClean="0"/>
              <a:t> and </a:t>
            </a:r>
            <a:r>
              <a:rPr lang="en-US" b="1" dirty="0" smtClean="0"/>
              <a:t>write </a:t>
            </a:r>
            <a:r>
              <a:rPr lang="en-US" dirty="0" smtClean="0"/>
              <a:t>instructions.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Conflicting Instructions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106488"/>
            <a:ext cx="7659688" cy="5091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Instructions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j</a:t>
            </a:r>
            <a:r>
              <a:rPr lang="en-US" dirty="0" smtClean="0"/>
              <a:t> of transactions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j</a:t>
            </a:r>
            <a:r>
              <a:rPr lang="en-US" dirty="0" smtClean="0"/>
              <a:t> respectively, </a:t>
            </a:r>
            <a:r>
              <a:rPr lang="en-US" b="1" dirty="0" smtClean="0">
                <a:solidFill>
                  <a:schemeClr val="tx2"/>
                </a:solidFill>
              </a:rPr>
              <a:t>conflict</a:t>
            </a:r>
            <a:r>
              <a:rPr lang="en-US" dirty="0" smtClean="0"/>
              <a:t> if and only if there exists some item </a:t>
            </a:r>
            <a:r>
              <a:rPr lang="en-US" i="1" dirty="0" smtClean="0"/>
              <a:t>Q</a:t>
            </a:r>
            <a:r>
              <a:rPr lang="en-US" dirty="0" smtClean="0"/>
              <a:t> accessed by both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j</a:t>
            </a:r>
            <a:r>
              <a:rPr lang="en-US" dirty="0" smtClean="0"/>
              <a:t>, and at least one of these instructions wrote </a:t>
            </a:r>
            <a:r>
              <a:rPr lang="en-US" i="1" dirty="0" smtClean="0"/>
              <a:t>Q.</a:t>
            </a:r>
            <a:endParaRPr lang="en-US" dirty="0" smtClean="0"/>
          </a:p>
          <a:p>
            <a:pPr>
              <a:buFont typeface="Monotype Sorts" pitchFamily="-128" charset="2"/>
              <a:buNone/>
            </a:pPr>
            <a:r>
              <a:rPr lang="en-US" dirty="0" smtClean="0"/>
              <a:t>	   1.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i</a:t>
            </a:r>
            <a:r>
              <a:rPr lang="en-US" dirty="0" smtClean="0"/>
              <a:t> = </a:t>
            </a:r>
            <a:r>
              <a:rPr lang="en-US" b="1" dirty="0" smtClean="0"/>
              <a:t>read</a:t>
            </a:r>
            <a:r>
              <a:rPr lang="en-US" dirty="0" smtClean="0"/>
              <a:t>(</a:t>
            </a:r>
            <a:r>
              <a:rPr lang="en-US" i="1" dirty="0" smtClean="0"/>
              <a:t>Q),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= </a:t>
            </a:r>
            <a:r>
              <a:rPr lang="en-US" b="1" dirty="0" smtClean="0"/>
              <a:t>read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).  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don’t conflict.</a:t>
            </a:r>
            <a:br>
              <a:rPr lang="en-US" dirty="0" smtClean="0"/>
            </a:br>
            <a:r>
              <a:rPr lang="en-US" dirty="0" smtClean="0"/>
              <a:t>   2.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i</a:t>
            </a:r>
            <a:r>
              <a:rPr lang="en-US" dirty="0" smtClean="0"/>
              <a:t> = </a:t>
            </a:r>
            <a:r>
              <a:rPr lang="en-US" b="1" dirty="0" smtClean="0"/>
              <a:t>read</a:t>
            </a:r>
            <a:r>
              <a:rPr lang="en-US" dirty="0" smtClean="0"/>
              <a:t>(</a:t>
            </a:r>
            <a:r>
              <a:rPr lang="en-US" i="1" dirty="0" smtClean="0"/>
              <a:t>Q), 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= </a:t>
            </a:r>
            <a:r>
              <a:rPr lang="en-US" b="1" dirty="0" smtClean="0"/>
              <a:t>write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).  They conflict.</a:t>
            </a:r>
            <a:br>
              <a:rPr lang="en-US" dirty="0" smtClean="0"/>
            </a:br>
            <a:r>
              <a:rPr lang="en-US" dirty="0" smtClean="0"/>
              <a:t>   3.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i</a:t>
            </a:r>
            <a:r>
              <a:rPr lang="en-US" dirty="0" smtClean="0"/>
              <a:t> = </a:t>
            </a:r>
            <a:r>
              <a:rPr lang="en-US" b="1" dirty="0" smtClean="0"/>
              <a:t>write</a:t>
            </a:r>
            <a:r>
              <a:rPr lang="en-US" dirty="0" smtClean="0"/>
              <a:t>(</a:t>
            </a:r>
            <a:r>
              <a:rPr lang="en-US" i="1" dirty="0" smtClean="0"/>
              <a:t>Q),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= </a:t>
            </a:r>
            <a:r>
              <a:rPr lang="en-US" b="1" dirty="0" smtClean="0"/>
              <a:t>read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).   They conflict</a:t>
            </a:r>
            <a:br>
              <a:rPr lang="en-US" dirty="0" smtClean="0"/>
            </a:br>
            <a:r>
              <a:rPr lang="en-US" dirty="0" smtClean="0"/>
              <a:t>   4.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i</a:t>
            </a:r>
            <a:r>
              <a:rPr lang="en-US" dirty="0" smtClean="0"/>
              <a:t> = </a:t>
            </a:r>
            <a:r>
              <a:rPr lang="en-US" b="1" dirty="0" smtClean="0"/>
              <a:t>write</a:t>
            </a:r>
            <a:r>
              <a:rPr lang="en-US" dirty="0" smtClean="0"/>
              <a:t>(</a:t>
            </a:r>
            <a:r>
              <a:rPr lang="en-US" i="1" dirty="0" smtClean="0"/>
              <a:t>Q),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= </a:t>
            </a:r>
            <a:r>
              <a:rPr lang="en-US" b="1" dirty="0" smtClean="0"/>
              <a:t>write</a:t>
            </a:r>
            <a:r>
              <a:rPr lang="en-US" dirty="0" smtClean="0"/>
              <a:t>(</a:t>
            </a:r>
            <a:r>
              <a:rPr lang="en-US" i="1" dirty="0" smtClean="0"/>
              <a:t>Q</a:t>
            </a:r>
            <a:r>
              <a:rPr lang="en-US" dirty="0" smtClean="0"/>
              <a:t>).  They conflict</a:t>
            </a:r>
          </a:p>
          <a:p>
            <a:r>
              <a:rPr lang="en-US" dirty="0" smtClean="0"/>
              <a:t>Intuitively, a conflict between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j</a:t>
            </a:r>
            <a:r>
              <a:rPr lang="en-US" dirty="0" smtClean="0"/>
              <a:t> forces a (logical) temporal order between them.  </a:t>
            </a:r>
          </a:p>
          <a:p>
            <a:pPr lvl="1"/>
            <a:r>
              <a:rPr lang="en-US" dirty="0" smtClean="0"/>
              <a:t>If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i</a:t>
            </a:r>
            <a:r>
              <a:rPr lang="en-US" dirty="0" smtClean="0"/>
              <a:t> and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j</a:t>
            </a:r>
            <a:r>
              <a:rPr lang="en-US" dirty="0" smtClean="0"/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Conflict Serializability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8200" y="1752600"/>
            <a:ext cx="7623175" cy="4275137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dirty="0" smtClean="0"/>
              <a:t>If a schedule </a:t>
            </a:r>
            <a:r>
              <a:rPr lang="en-US" i="1" dirty="0" smtClean="0"/>
              <a:t>S</a:t>
            </a:r>
            <a:r>
              <a:rPr lang="en-US" dirty="0" smtClean="0"/>
              <a:t> can be transformed into a schedule </a:t>
            </a:r>
            <a:r>
              <a:rPr lang="en-US" i="1" dirty="0" smtClean="0"/>
              <a:t>S´ </a:t>
            </a:r>
            <a:r>
              <a:rPr lang="en-US" dirty="0" smtClean="0"/>
              <a:t>by a series of swaps of non-conflicting instructions, we say that </a:t>
            </a:r>
            <a:r>
              <a:rPr lang="en-US" i="1" dirty="0" smtClean="0"/>
              <a:t>S</a:t>
            </a:r>
            <a:r>
              <a:rPr lang="en-US" dirty="0" smtClean="0"/>
              <a:t> and </a:t>
            </a:r>
            <a:r>
              <a:rPr lang="en-US" i="1" dirty="0" smtClean="0"/>
              <a:t>S´ </a:t>
            </a:r>
            <a:r>
              <a:rPr lang="en-US" dirty="0" smtClean="0"/>
              <a:t>are </a:t>
            </a:r>
            <a:r>
              <a:rPr lang="en-US" b="1" dirty="0" smtClean="0">
                <a:solidFill>
                  <a:schemeClr val="tx2"/>
                </a:solidFill>
              </a:rPr>
              <a:t>conflict equivalent</a:t>
            </a:r>
            <a:r>
              <a:rPr lang="en-US" i="1" dirty="0" smtClean="0"/>
              <a:t>.</a:t>
            </a:r>
            <a:endParaRPr lang="en-US" dirty="0" smtClean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dirty="0" smtClean="0"/>
              <a:t>We say that a schedule </a:t>
            </a:r>
            <a:r>
              <a:rPr lang="en-US" i="1" dirty="0" smtClean="0"/>
              <a:t>S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chemeClr val="tx2"/>
                </a:solidFill>
              </a:rPr>
              <a:t>conflict </a:t>
            </a:r>
            <a:r>
              <a:rPr lang="en-US" b="1" dirty="0" err="1" smtClean="0">
                <a:solidFill>
                  <a:schemeClr val="tx2"/>
                </a:solidFill>
              </a:rPr>
              <a:t>serializable</a:t>
            </a:r>
            <a:r>
              <a:rPr lang="en-US" dirty="0" smtClean="0"/>
              <a:t> if it is conflict equivalent to a serial schedule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Conflict </a:t>
            </a:r>
            <a:r>
              <a:rPr lang="en-US" dirty="0" err="1" smtClean="0"/>
              <a:t>Serializability</a:t>
            </a:r>
            <a:r>
              <a:rPr lang="en-US" dirty="0" smtClean="0"/>
              <a:t>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106488"/>
            <a:ext cx="7397750" cy="406876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sz="2000" dirty="0" smtClean="0"/>
              <a:t>Schedule 3 can be transformed into Schedule 6, a serial schedule where </a:t>
            </a:r>
            <a:r>
              <a:rPr lang="en-US" sz="2000" i="1" dirty="0" smtClean="0"/>
              <a:t>T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follows </a:t>
            </a:r>
            <a:r>
              <a:rPr lang="en-US" sz="2000" i="1" dirty="0" smtClean="0"/>
              <a:t>T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by series of swaps of non-conflicting instructions. </a:t>
            </a:r>
          </a:p>
          <a:p>
            <a:pPr lvl="1"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sz="2000" dirty="0" smtClean="0"/>
              <a:t>Therefore Schedule 3 is conflict </a:t>
            </a:r>
            <a:r>
              <a:rPr lang="en-US" sz="2000" dirty="0" err="1" smtClean="0"/>
              <a:t>serializable</a:t>
            </a:r>
            <a:r>
              <a:rPr lang="en-US" sz="2000" dirty="0" smtClean="0"/>
              <a:t>.</a:t>
            </a:r>
          </a:p>
        </p:txBody>
      </p:sp>
      <p:pic>
        <p:nvPicPr>
          <p:cNvPr id="23556" name="Picture 8"/>
          <p:cNvPicPr>
            <a:picLocks noChangeAspect="1" noChangeArrowheads="1"/>
          </p:cNvPicPr>
          <p:nvPr/>
        </p:nvPicPr>
        <p:blipFill>
          <a:blip r:embed="rId2"/>
          <a:srcRect l="17239" t="299" r="17462" b="896"/>
          <a:stretch>
            <a:fillRect/>
          </a:stretch>
        </p:blipFill>
        <p:spPr bwMode="auto">
          <a:xfrm>
            <a:off x="895350" y="2695575"/>
            <a:ext cx="3003550" cy="34099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23557" name="Picture 10"/>
          <p:cNvPicPr>
            <a:picLocks noChangeAspect="1" noChangeArrowheads="1"/>
          </p:cNvPicPr>
          <p:nvPr/>
        </p:nvPicPr>
        <p:blipFill>
          <a:blip r:embed="rId3"/>
          <a:srcRect l="17506" t="531" r="17905" b="797"/>
          <a:stretch>
            <a:fillRect/>
          </a:stretch>
        </p:blipFill>
        <p:spPr bwMode="auto">
          <a:xfrm>
            <a:off x="5141913" y="2643188"/>
            <a:ext cx="2970212" cy="34036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23558" name="Text Box 11"/>
          <p:cNvSpPr txBox="1">
            <a:spLocks noChangeArrowheads="1"/>
          </p:cNvSpPr>
          <p:nvPr/>
        </p:nvSpPr>
        <p:spPr bwMode="auto">
          <a:xfrm>
            <a:off x="1639888" y="6138863"/>
            <a:ext cx="145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Schedule 3</a:t>
            </a:r>
          </a:p>
        </p:txBody>
      </p:sp>
      <p:sp>
        <p:nvSpPr>
          <p:cNvPr id="23559" name="Text Box 12"/>
          <p:cNvSpPr txBox="1">
            <a:spLocks noChangeArrowheads="1"/>
          </p:cNvSpPr>
          <p:nvPr/>
        </p:nvSpPr>
        <p:spPr bwMode="auto">
          <a:xfrm>
            <a:off x="5929313" y="6102350"/>
            <a:ext cx="14557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Schedule 6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Conflict Serializability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106488"/>
            <a:ext cx="7650163" cy="4565650"/>
          </a:xfrm>
        </p:spPr>
        <p:txBody>
          <a:bodyPr>
            <a:normAutofit lnSpcReduction="10000"/>
          </a:bodyPr>
          <a:lstStyle/>
          <a:p>
            <a:pPr>
              <a:buFont typeface="Monotype Sorts" pitchFamily="-128" charset="2"/>
              <a:buNone/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endParaRPr lang="en-US" smtClean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smtClean="0"/>
              <a:t>Example of a schedule that is not conflict serializable: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endParaRPr lang="en-US" smtClean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smtClean="0"/>
              <a:t>We are unable to swap instructions in the above schedule to obtain either the serial schedule &lt; </a:t>
            </a:r>
            <a:r>
              <a:rPr lang="en-US" i="1" smtClean="0"/>
              <a:t>T</a:t>
            </a:r>
            <a:r>
              <a:rPr lang="en-US" baseline="-25000" smtClean="0"/>
              <a:t>3</a:t>
            </a:r>
            <a:r>
              <a:rPr lang="en-US" smtClean="0"/>
              <a:t>, </a:t>
            </a:r>
            <a:r>
              <a:rPr lang="en-US" i="1" smtClean="0"/>
              <a:t>T</a:t>
            </a:r>
            <a:r>
              <a:rPr lang="en-US" baseline="-25000" smtClean="0"/>
              <a:t>4</a:t>
            </a:r>
            <a:r>
              <a:rPr lang="en-US" smtClean="0"/>
              <a:t> &gt;, or the serial schedule &lt; </a:t>
            </a:r>
            <a:r>
              <a:rPr lang="en-US" i="1" smtClean="0"/>
              <a:t>T</a:t>
            </a:r>
            <a:r>
              <a:rPr lang="en-US" baseline="-25000" smtClean="0"/>
              <a:t>4</a:t>
            </a:r>
            <a:r>
              <a:rPr lang="en-US" smtClean="0"/>
              <a:t>, </a:t>
            </a:r>
            <a:r>
              <a:rPr lang="en-US" i="1" smtClean="0"/>
              <a:t>T</a:t>
            </a:r>
            <a:r>
              <a:rPr lang="en-US" baseline="-25000" smtClean="0"/>
              <a:t>3</a:t>
            </a:r>
            <a:r>
              <a:rPr lang="en-US" smtClean="0"/>
              <a:t> &gt;.</a:t>
            </a:r>
          </a:p>
        </p:txBody>
      </p:sp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2"/>
          <a:srcRect l="850" t="16997" r="850" b="16997"/>
          <a:stretch>
            <a:fillRect/>
          </a:stretch>
        </p:blipFill>
        <p:spPr bwMode="auto">
          <a:xfrm>
            <a:off x="3124200" y="2438400"/>
            <a:ext cx="2913062" cy="146685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View </a:t>
            </a:r>
            <a:r>
              <a:rPr lang="en-US" dirty="0" err="1" smtClean="0"/>
              <a:t>Serializability</a:t>
            </a:r>
            <a:endParaRPr 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106488"/>
            <a:ext cx="7353300" cy="5106987"/>
          </a:xfrm>
        </p:spPr>
        <p:txBody>
          <a:bodyPr>
            <a:normAutofit fontScale="92500"/>
          </a:bodyPr>
          <a:lstStyle/>
          <a:p>
            <a:r>
              <a:rPr lang="en-US" smtClean="0"/>
              <a:t>Let </a:t>
            </a:r>
            <a:r>
              <a:rPr lang="en-US" i="1" smtClean="0"/>
              <a:t>S</a:t>
            </a:r>
            <a:r>
              <a:rPr lang="en-US" smtClean="0"/>
              <a:t> and </a:t>
            </a:r>
            <a:r>
              <a:rPr lang="en-US" i="1" smtClean="0"/>
              <a:t>S´</a:t>
            </a:r>
            <a:r>
              <a:rPr lang="en-US" smtClean="0"/>
              <a:t> be two schedules with the same set of transactions.  </a:t>
            </a:r>
            <a:r>
              <a:rPr lang="en-US" i="1" smtClean="0"/>
              <a:t>S</a:t>
            </a:r>
            <a:r>
              <a:rPr lang="en-US" smtClean="0"/>
              <a:t> and </a:t>
            </a:r>
            <a:r>
              <a:rPr lang="en-US" i="1" smtClean="0"/>
              <a:t>S´</a:t>
            </a:r>
            <a:r>
              <a:rPr lang="en-US" smtClean="0"/>
              <a:t> are </a:t>
            </a:r>
            <a:r>
              <a:rPr lang="en-US" b="1" smtClean="0">
                <a:solidFill>
                  <a:schemeClr val="tx2"/>
                </a:solidFill>
              </a:rPr>
              <a:t>view equivalent</a:t>
            </a:r>
            <a:r>
              <a:rPr lang="en-US" i="1" smtClean="0"/>
              <a:t> </a:t>
            </a:r>
            <a:r>
              <a:rPr lang="en-US" smtClean="0"/>
              <a:t>if the following three conditions are met:</a:t>
            </a:r>
          </a:p>
          <a:p>
            <a:pPr lvl="1">
              <a:buFont typeface="Monotype Sorts" pitchFamily="-128" charset="2"/>
              <a:buNone/>
            </a:pPr>
            <a:r>
              <a:rPr lang="en-US" smtClean="0"/>
              <a:t>1.	For each data item </a:t>
            </a:r>
            <a:r>
              <a:rPr lang="en-US" i="1" smtClean="0"/>
              <a:t>Q,</a:t>
            </a:r>
            <a:r>
              <a:rPr lang="en-US" smtClean="0"/>
              <a:t> if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reads the initial value of </a:t>
            </a:r>
            <a:r>
              <a:rPr lang="en-US" i="1" smtClean="0"/>
              <a:t>Q</a:t>
            </a:r>
            <a:r>
              <a:rPr lang="en-US" smtClean="0"/>
              <a:t> in schedule </a:t>
            </a:r>
            <a:r>
              <a:rPr lang="en-US" i="1" smtClean="0"/>
              <a:t>S,</a:t>
            </a:r>
            <a:r>
              <a:rPr lang="en-US" smtClean="0"/>
              <a:t> then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 must, in schedule </a:t>
            </a:r>
            <a:r>
              <a:rPr lang="en-US" i="1" smtClean="0"/>
              <a:t>S´</a:t>
            </a:r>
            <a:r>
              <a:rPr lang="en-US" smtClean="0"/>
              <a:t>, also read the initial value of </a:t>
            </a:r>
            <a:r>
              <a:rPr lang="en-US" i="1" smtClean="0"/>
              <a:t>Q.</a:t>
            </a:r>
          </a:p>
          <a:p>
            <a:pPr lvl="1">
              <a:buFont typeface="Monotype Sorts" pitchFamily="-128" charset="2"/>
              <a:buNone/>
            </a:pPr>
            <a:r>
              <a:rPr lang="en-US" i="1" smtClean="0"/>
              <a:t>2.	</a:t>
            </a:r>
            <a:r>
              <a:rPr lang="en-US" smtClean="0"/>
              <a:t>For each data item </a:t>
            </a:r>
            <a:r>
              <a:rPr lang="en-US" i="1" smtClean="0"/>
              <a:t>Q</a:t>
            </a:r>
            <a:r>
              <a:rPr lang="en-US" smtClean="0"/>
              <a:t> if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executes </a:t>
            </a:r>
            <a:r>
              <a:rPr lang="en-US" b="1" smtClean="0"/>
              <a:t>read</a:t>
            </a:r>
            <a:r>
              <a:rPr lang="en-US" smtClean="0"/>
              <a:t>(</a:t>
            </a:r>
            <a:r>
              <a:rPr lang="en-US" i="1" smtClean="0"/>
              <a:t>Q) </a:t>
            </a:r>
            <a:r>
              <a:rPr lang="en-US" smtClean="0"/>
              <a:t>in schedule </a:t>
            </a:r>
            <a:r>
              <a:rPr lang="en-US" i="1" smtClean="0"/>
              <a:t>S</a:t>
            </a:r>
            <a:r>
              <a:rPr lang="en-US" smtClean="0"/>
              <a:t>, and that value was produced by transaction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</a:t>
            </a:r>
            <a:r>
              <a:rPr lang="en-US" i="1" smtClean="0"/>
              <a:t> </a:t>
            </a:r>
            <a:r>
              <a:rPr lang="en-US" smtClean="0"/>
              <a:t>(if any), then transaction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 must in schedule </a:t>
            </a:r>
            <a:r>
              <a:rPr lang="en-US" i="1" smtClean="0"/>
              <a:t>S´</a:t>
            </a:r>
            <a:r>
              <a:rPr lang="en-US" smtClean="0"/>
              <a:t> also read the value of </a:t>
            </a:r>
            <a:r>
              <a:rPr lang="en-US" i="1" smtClean="0"/>
              <a:t>Q</a:t>
            </a:r>
            <a:r>
              <a:rPr lang="en-US" smtClean="0"/>
              <a:t> that was produced by transaction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.</a:t>
            </a:r>
          </a:p>
          <a:p>
            <a:pPr lvl="1">
              <a:buFont typeface="Monotype Sorts" pitchFamily="-128" charset="2"/>
              <a:buNone/>
            </a:pPr>
            <a:r>
              <a:rPr lang="en-US" smtClean="0"/>
              <a:t>3.	For each data item </a:t>
            </a:r>
            <a:r>
              <a:rPr lang="en-US" i="1" smtClean="0"/>
              <a:t>Q</a:t>
            </a:r>
            <a:r>
              <a:rPr lang="en-US" smtClean="0"/>
              <a:t>, the transaction (if any) that performs the final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 operation in schedule </a:t>
            </a:r>
            <a:r>
              <a:rPr lang="en-US" i="1" smtClean="0"/>
              <a:t>S </a:t>
            </a:r>
            <a:r>
              <a:rPr lang="en-US" smtClean="0"/>
              <a:t>must perform the final</a:t>
            </a:r>
            <a:r>
              <a:rPr lang="en-US" i="1" smtClean="0"/>
              <a:t> </a:t>
            </a:r>
            <a:r>
              <a:rPr lang="en-US" b="1" smtClean="0"/>
              <a:t>write</a:t>
            </a:r>
            <a:r>
              <a:rPr lang="en-US" smtClean="0"/>
              <a:t>(</a:t>
            </a:r>
            <a:r>
              <a:rPr lang="en-US" i="1" smtClean="0"/>
              <a:t>Q</a:t>
            </a:r>
            <a:r>
              <a:rPr lang="en-US" smtClean="0"/>
              <a:t>) operation in schedule </a:t>
            </a:r>
            <a:r>
              <a:rPr lang="en-US" i="1" smtClean="0"/>
              <a:t>S´</a:t>
            </a:r>
            <a:r>
              <a:rPr lang="en-US" smtClean="0"/>
              <a:t>.</a:t>
            </a:r>
          </a:p>
          <a:p>
            <a:pPr>
              <a:buFont typeface="Monotype Sorts" pitchFamily="-128" charset="2"/>
              <a:buNone/>
            </a:pPr>
            <a:r>
              <a:rPr lang="en-US" smtClean="0"/>
              <a:t>As can be seen, view equivalence is also based purely on </a:t>
            </a:r>
            <a:r>
              <a:rPr lang="en-US" b="1" smtClean="0"/>
              <a:t>reads </a:t>
            </a:r>
            <a:r>
              <a:rPr lang="en-US" smtClean="0"/>
              <a:t>and </a:t>
            </a:r>
            <a:r>
              <a:rPr lang="en-US" b="1" smtClean="0"/>
              <a:t>writes</a:t>
            </a:r>
            <a:r>
              <a:rPr lang="en-US" smtClean="0"/>
              <a:t> alone.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View </a:t>
            </a:r>
            <a:r>
              <a:rPr lang="en-US" dirty="0" err="1" smtClean="0"/>
              <a:t>Serializability</a:t>
            </a:r>
            <a:r>
              <a:rPr lang="en-US" dirty="0" smtClean="0"/>
              <a:t>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106488"/>
            <a:ext cx="7848600" cy="5003800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dirty="0" smtClean="0"/>
              <a:t>A schedule </a:t>
            </a:r>
            <a:r>
              <a:rPr lang="en-US" i="1" dirty="0" smtClean="0"/>
              <a:t>S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chemeClr val="tx2"/>
                </a:solidFill>
              </a:rPr>
              <a:t>view </a:t>
            </a:r>
            <a:r>
              <a:rPr lang="en-US" b="1" dirty="0" err="1" smtClean="0">
                <a:solidFill>
                  <a:schemeClr val="tx2"/>
                </a:solidFill>
              </a:rPr>
              <a:t>serializable</a:t>
            </a:r>
            <a:r>
              <a:rPr lang="en-US" i="1" dirty="0" smtClean="0"/>
              <a:t> </a:t>
            </a:r>
            <a:r>
              <a:rPr lang="en-US" dirty="0" smtClean="0"/>
              <a:t>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dirty="0" smtClean="0"/>
              <a:t>Every conflict </a:t>
            </a:r>
            <a:r>
              <a:rPr lang="en-US" dirty="0" err="1" smtClean="0"/>
              <a:t>serializable</a:t>
            </a:r>
            <a:r>
              <a:rPr lang="en-US" dirty="0" smtClean="0"/>
              <a:t> schedule is also view </a:t>
            </a:r>
            <a:r>
              <a:rPr lang="en-US" dirty="0" err="1" smtClean="0"/>
              <a:t>serializable</a:t>
            </a:r>
            <a:r>
              <a:rPr lang="en-US" dirty="0" smtClean="0"/>
              <a:t>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dirty="0" smtClean="0"/>
              <a:t>Below is a schedule which is view-</a:t>
            </a:r>
            <a:r>
              <a:rPr lang="en-US" dirty="0" err="1" smtClean="0"/>
              <a:t>serializable</a:t>
            </a:r>
            <a:r>
              <a:rPr lang="en-US" dirty="0" smtClean="0"/>
              <a:t> but </a:t>
            </a:r>
            <a:r>
              <a:rPr lang="en-US" i="1" dirty="0" smtClean="0"/>
              <a:t>not </a:t>
            </a:r>
            <a:r>
              <a:rPr lang="en-US" dirty="0" smtClean="0"/>
              <a:t>conflict </a:t>
            </a:r>
            <a:r>
              <a:rPr lang="en-US" dirty="0" err="1" smtClean="0"/>
              <a:t>serializable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>
              <a:buFont typeface="Monotype Sorts" pitchFamily="-128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dirty="0" smtClean="0"/>
              <a:t>		</a:t>
            </a:r>
          </a:p>
          <a:p>
            <a:pPr>
              <a:buFont typeface="Monotype Sorts" pitchFamily="-128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dirty="0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dirty="0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dirty="0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dirty="0" smtClean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dirty="0" smtClean="0"/>
              <a:t>What serial schedule is above equivalent to?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dirty="0" smtClean="0"/>
              <a:t>Every view </a:t>
            </a:r>
            <a:r>
              <a:rPr lang="en-US" dirty="0" err="1" smtClean="0"/>
              <a:t>serializable</a:t>
            </a:r>
            <a:r>
              <a:rPr lang="en-US" dirty="0" smtClean="0"/>
              <a:t> schedule that is not conflict </a:t>
            </a:r>
            <a:r>
              <a:rPr lang="en-US" dirty="0" err="1" smtClean="0"/>
              <a:t>serializable</a:t>
            </a:r>
            <a:r>
              <a:rPr lang="en-US" dirty="0" smtClean="0"/>
              <a:t> has </a:t>
            </a:r>
            <a:r>
              <a:rPr lang="en-US" b="1" dirty="0" smtClean="0">
                <a:solidFill>
                  <a:schemeClr val="tx2"/>
                </a:solidFill>
              </a:rPr>
              <a:t>blind writes.</a:t>
            </a:r>
          </a:p>
        </p:txBody>
      </p:sp>
      <p:pic>
        <p:nvPicPr>
          <p:cNvPr id="26628" name="Picture 9"/>
          <p:cNvPicPr>
            <a:picLocks noChangeAspect="1" noChangeArrowheads="1"/>
          </p:cNvPicPr>
          <p:nvPr/>
        </p:nvPicPr>
        <p:blipFill>
          <a:blip r:embed="rId2"/>
          <a:srcRect l="677" t="21687" r="1129" b="22891"/>
          <a:stretch>
            <a:fillRect/>
          </a:stretch>
        </p:blipFill>
        <p:spPr bwMode="auto">
          <a:xfrm>
            <a:off x="2667000" y="3124200"/>
            <a:ext cx="4038600" cy="17097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Testing for </a:t>
            </a:r>
            <a:r>
              <a:rPr lang="en-US" dirty="0" err="1" smtClean="0"/>
              <a:t>Serializability</a:t>
            </a:r>
            <a:endParaRPr lang="en-US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6796088" cy="321945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Consider some schedule of a set of transactions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, ...,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n</a:t>
            </a:r>
            <a:endParaRPr lang="en-US" dirty="0" smtClean="0"/>
          </a:p>
          <a:p>
            <a:r>
              <a:rPr lang="en-US" b="1" dirty="0" smtClean="0">
                <a:solidFill>
                  <a:schemeClr val="tx2"/>
                </a:solidFill>
              </a:rPr>
              <a:t>Precedence graph</a:t>
            </a:r>
            <a:r>
              <a:rPr lang="en-US" i="1" dirty="0" smtClean="0"/>
              <a:t> </a:t>
            </a:r>
            <a:r>
              <a:rPr lang="en-US" dirty="0" smtClean="0"/>
              <a:t>— a direct graph where the vertices are the transactions (names).</a:t>
            </a:r>
          </a:p>
          <a:p>
            <a:r>
              <a:rPr lang="en-US" dirty="0" smtClean="0"/>
              <a:t>We draw an arc from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to </a:t>
            </a:r>
            <a:r>
              <a:rPr lang="en-US" i="1" dirty="0" err="1" smtClean="0"/>
              <a:t>T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 </a:t>
            </a:r>
            <a:r>
              <a:rPr lang="en-US" dirty="0" smtClean="0"/>
              <a:t>if the two transaction conflict, and </a:t>
            </a:r>
            <a:r>
              <a:rPr lang="en-US" i="1" dirty="0" smtClean="0"/>
              <a:t>T</a:t>
            </a:r>
            <a:r>
              <a:rPr lang="en-US" i="1" baseline="-25000" dirty="0" smtClean="0"/>
              <a:t>i</a:t>
            </a:r>
            <a:r>
              <a:rPr lang="en-US" i="1" dirty="0" smtClean="0"/>
              <a:t> </a:t>
            </a:r>
            <a:r>
              <a:rPr lang="en-US" dirty="0" smtClean="0"/>
              <a:t>accessed the data item on which the conflict arose earlier.</a:t>
            </a:r>
          </a:p>
          <a:p>
            <a:r>
              <a:rPr lang="en-US" dirty="0" smtClean="0"/>
              <a:t>We may label the arc by the item that was accessed.</a:t>
            </a:r>
          </a:p>
          <a:p>
            <a:r>
              <a:rPr lang="en-US" b="1" dirty="0" smtClean="0"/>
              <a:t>Example 1</a:t>
            </a:r>
            <a:endParaRPr lang="en-US" dirty="0" smtClean="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 flipV="1">
            <a:off x="2362200" y="4267200"/>
            <a:ext cx="298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x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2209800" y="5867400"/>
            <a:ext cx="298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 dirty="0"/>
              <a:t>y</a:t>
            </a:r>
          </a:p>
        </p:txBody>
      </p:sp>
      <p:pic>
        <p:nvPicPr>
          <p:cNvPr id="28678" name="Picture 7"/>
          <p:cNvPicPr>
            <a:picLocks noChangeAspect="1" noChangeArrowheads="1"/>
          </p:cNvPicPr>
          <p:nvPr/>
        </p:nvPicPr>
        <p:blipFill>
          <a:blip r:embed="rId2"/>
          <a:srcRect l="682" t="17891" r="682" b="18800"/>
          <a:stretch>
            <a:fillRect/>
          </a:stretch>
        </p:blipFill>
        <p:spPr bwMode="auto">
          <a:xfrm>
            <a:off x="914400" y="4572000"/>
            <a:ext cx="2727325" cy="1312862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0" y="4572000"/>
            <a:ext cx="495300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The set of edges consists of all edges</a:t>
            </a:r>
          </a:p>
          <a:p>
            <a:r>
              <a:rPr lang="en-US" sz="1400" i="1" dirty="0" smtClean="0"/>
              <a:t>Ti →</a:t>
            </a:r>
            <a:r>
              <a:rPr lang="en-US" sz="1400" i="1" dirty="0" err="1" smtClean="0"/>
              <a:t>Tj</a:t>
            </a:r>
            <a:r>
              <a:rPr lang="en-US" sz="1400" i="1" dirty="0" smtClean="0"/>
              <a:t> for which one of three conditions holds:</a:t>
            </a:r>
          </a:p>
          <a:p>
            <a:r>
              <a:rPr lang="en-US" sz="1400" b="1" dirty="0" smtClean="0"/>
              <a:t>1. </a:t>
            </a:r>
            <a:r>
              <a:rPr lang="en-US" sz="1400" b="1" i="1" dirty="0" smtClean="0"/>
              <a:t>Ti executes write(Q) before </a:t>
            </a:r>
            <a:r>
              <a:rPr lang="en-US" sz="1400" b="1" i="1" dirty="0" err="1" smtClean="0"/>
              <a:t>Tj</a:t>
            </a:r>
            <a:r>
              <a:rPr lang="en-US" sz="1400" b="1" i="1" dirty="0" smtClean="0"/>
              <a:t> executes read(Q).</a:t>
            </a:r>
          </a:p>
          <a:p>
            <a:r>
              <a:rPr lang="en-US" sz="1400" b="1" dirty="0" smtClean="0"/>
              <a:t>2. </a:t>
            </a:r>
            <a:r>
              <a:rPr lang="en-US" sz="1400" b="1" i="1" dirty="0" smtClean="0"/>
              <a:t>Ti executes read(Q) before </a:t>
            </a:r>
            <a:r>
              <a:rPr lang="en-US" sz="1400" b="1" i="1" dirty="0" err="1" smtClean="0"/>
              <a:t>Tj</a:t>
            </a:r>
            <a:r>
              <a:rPr lang="en-US" sz="1400" b="1" i="1" dirty="0" smtClean="0"/>
              <a:t> executes write(Q).</a:t>
            </a:r>
          </a:p>
          <a:p>
            <a:r>
              <a:rPr lang="en-US" sz="1400" b="1" dirty="0" smtClean="0"/>
              <a:t>3. </a:t>
            </a:r>
            <a:r>
              <a:rPr lang="en-US" sz="1400" b="1" i="1" dirty="0" smtClean="0"/>
              <a:t>Ti executes write(Q) before </a:t>
            </a:r>
            <a:r>
              <a:rPr lang="en-US" sz="1400" b="1" i="1" dirty="0" err="1" smtClean="0"/>
              <a:t>Tj</a:t>
            </a:r>
            <a:r>
              <a:rPr lang="en-US" sz="1400" b="1" i="1" dirty="0" smtClean="0"/>
              <a:t> executes write(Q).</a:t>
            </a:r>
            <a:endParaRPr lang="en-US" sz="1400" dirty="0"/>
          </a:p>
        </p:txBody>
      </p:sp>
    </p:spTree>
  </p:cSld>
  <p:clrMapOvr>
    <a:masterClrMapping/>
  </p:clrMapOvr>
  <p:transition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Test for Conflict </a:t>
            </a:r>
            <a:r>
              <a:rPr lang="en-US" dirty="0" err="1" smtClean="0"/>
              <a:t>Serializability</a:t>
            </a:r>
            <a:endParaRPr lang="en-US" dirty="0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063" y="1106488"/>
            <a:ext cx="5078412" cy="524827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 schedule is conflict </a:t>
            </a:r>
            <a:r>
              <a:rPr lang="en-US" dirty="0" err="1" smtClean="0"/>
              <a:t>serializable</a:t>
            </a:r>
            <a:r>
              <a:rPr lang="en-US" dirty="0" smtClean="0"/>
              <a:t> if and only if its precedence graph is acyclic.</a:t>
            </a:r>
          </a:p>
          <a:p>
            <a:r>
              <a:rPr lang="en-US" dirty="0" smtClean="0"/>
              <a:t>Cycle-detection algorithms exist which take order 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 time, where </a:t>
            </a:r>
            <a:r>
              <a:rPr lang="en-US" i="1" dirty="0" smtClean="0"/>
              <a:t>n </a:t>
            </a:r>
            <a:r>
              <a:rPr lang="en-US" dirty="0" smtClean="0"/>
              <a:t>is the number of vertices in the graph.  </a:t>
            </a:r>
          </a:p>
          <a:p>
            <a:r>
              <a:rPr lang="en-US" dirty="0" smtClean="0"/>
              <a:t>If precedence graph is acyclic, the </a:t>
            </a:r>
            <a:r>
              <a:rPr lang="en-US" dirty="0" err="1" smtClean="0"/>
              <a:t>serializability</a:t>
            </a:r>
            <a:r>
              <a:rPr lang="en-US" dirty="0" smtClean="0"/>
              <a:t> order can be obtained by a </a:t>
            </a:r>
            <a:r>
              <a:rPr lang="en-US" i="1" dirty="0" smtClean="0">
                <a:solidFill>
                  <a:schemeClr val="tx2"/>
                </a:solidFill>
              </a:rPr>
              <a:t>topological sorting</a:t>
            </a:r>
            <a:r>
              <a:rPr lang="en-US" dirty="0" smtClean="0"/>
              <a:t> of the graph. </a:t>
            </a:r>
          </a:p>
          <a:p>
            <a:pPr lvl="1"/>
            <a:r>
              <a:rPr lang="en-US" dirty="0" smtClean="0"/>
              <a:t> This is a linear order consistent with the partial order of the graph.</a:t>
            </a:r>
          </a:p>
          <a:p>
            <a:pPr lvl="1"/>
            <a:r>
              <a:rPr lang="en-US" dirty="0" smtClean="0"/>
              <a:t>For example, a </a:t>
            </a:r>
            <a:r>
              <a:rPr lang="en-US" dirty="0" err="1" smtClean="0"/>
              <a:t>serializability</a:t>
            </a:r>
            <a:r>
              <a:rPr lang="en-US" dirty="0" smtClean="0"/>
              <a:t> order for Schedule A would be</a:t>
            </a:r>
            <a:br>
              <a:rPr lang="en-US" dirty="0" smtClean="0"/>
            </a:br>
            <a:r>
              <a:rPr lang="en-US" i="1" dirty="0" smtClean="0"/>
              <a:t>Ti</a:t>
            </a:r>
            <a:r>
              <a:rPr lang="en-US" dirty="0" smtClean="0"/>
              <a:t> </a:t>
            </a:r>
            <a:r>
              <a:rPr lang="en-US" dirty="0" smtClean="0">
                <a:sym typeface="Symbol" pitchFamily="-128" charset="2"/>
              </a:rPr>
              <a:t></a:t>
            </a:r>
            <a:r>
              <a:rPr lang="en-US" dirty="0" smtClean="0">
                <a:sym typeface="Monotype Sorts" pitchFamily="-128" charset="2"/>
              </a:rPr>
              <a:t> </a:t>
            </a:r>
            <a:r>
              <a:rPr lang="en-US" i="1" dirty="0" err="1" smtClean="0"/>
              <a:t>Tj</a:t>
            </a:r>
            <a:r>
              <a:rPr lang="en-US" dirty="0" smtClean="0"/>
              <a:t> </a:t>
            </a:r>
            <a:r>
              <a:rPr lang="en-US" dirty="0" smtClean="0">
                <a:sym typeface="Symbol" pitchFamily="-128" charset="2"/>
              </a:rPr>
              <a:t></a:t>
            </a:r>
            <a:r>
              <a:rPr lang="en-US" dirty="0" smtClean="0">
                <a:sym typeface="Monotype Sorts" pitchFamily="-128" charset="2"/>
              </a:rPr>
              <a:t> </a:t>
            </a:r>
            <a:r>
              <a:rPr lang="en-US" i="1" dirty="0" err="1" smtClean="0"/>
              <a:t>Tk</a:t>
            </a:r>
            <a:r>
              <a:rPr lang="en-US" dirty="0" smtClean="0"/>
              <a:t> </a:t>
            </a:r>
            <a:r>
              <a:rPr lang="en-US" dirty="0" smtClean="0">
                <a:sym typeface="Symbol" pitchFamily="-128" charset="2"/>
              </a:rPr>
              <a:t></a:t>
            </a:r>
            <a:r>
              <a:rPr lang="en-US" dirty="0" smtClean="0">
                <a:sym typeface="Monotype Sorts" pitchFamily="-128" charset="2"/>
              </a:rPr>
              <a:t> </a:t>
            </a:r>
            <a:r>
              <a:rPr lang="en-US" i="1" dirty="0" smtClean="0"/>
              <a:t>T</a:t>
            </a:r>
            <a:r>
              <a:rPr lang="en-US" i="1" baseline="-25000" dirty="0" smtClean="0"/>
              <a:t>m</a:t>
            </a:r>
            <a:r>
              <a:rPr lang="en-US" dirty="0" smtClean="0"/>
              <a:t> </a:t>
            </a:r>
          </a:p>
          <a:p>
            <a:pPr lvl="2"/>
            <a:r>
              <a:rPr lang="en-US" dirty="0" smtClean="0">
                <a:sym typeface="Monotype Sorts" pitchFamily="-128" charset="2"/>
              </a:rPr>
              <a:t>Are there others?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2"/>
          <a:srcRect l="32204" t="565" r="32204" b="847"/>
          <a:stretch>
            <a:fillRect/>
          </a:stretch>
        </p:blipFill>
        <p:spPr bwMode="auto">
          <a:xfrm>
            <a:off x="6153150" y="1077913"/>
            <a:ext cx="2400300" cy="49863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001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ACID Properties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676400"/>
            <a:ext cx="7872413" cy="4776787"/>
          </a:xfrm>
        </p:spPr>
        <p:txBody>
          <a:bodyPr>
            <a:normAutofit lnSpcReduction="10000"/>
          </a:bodyPr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Atomicity</a:t>
            </a:r>
            <a:r>
              <a:rPr lang="en-US" sz="2000" b="1" dirty="0" smtClean="0"/>
              <a:t>. </a:t>
            </a:r>
            <a:r>
              <a:rPr lang="en-US" sz="2000" dirty="0" smtClean="0"/>
              <a:t> Either all operations of the transaction are properly reflected in the database or none are.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Consistency</a:t>
            </a:r>
            <a:r>
              <a:rPr lang="en-US" sz="2000" b="1" dirty="0" smtClean="0"/>
              <a:t>.</a:t>
            </a:r>
            <a:r>
              <a:rPr lang="en-US" sz="2000" dirty="0" smtClean="0"/>
              <a:t>  Execution of a transaction run by itself preserves the consistency of the database.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Isolation</a:t>
            </a:r>
            <a:r>
              <a:rPr lang="en-US" sz="2000" b="1" dirty="0" smtClean="0"/>
              <a:t>.</a:t>
            </a:r>
            <a:r>
              <a:rPr lang="en-US" sz="2000" dirty="0" smtClean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sz="2000" dirty="0" smtClean="0"/>
              <a:t>That is, for every pair of transactions </a:t>
            </a:r>
            <a:r>
              <a:rPr lang="en-US" sz="2000" i="1" dirty="0" smtClean="0"/>
              <a:t>T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 </a:t>
            </a:r>
            <a:r>
              <a:rPr lang="en-US" sz="2000" dirty="0" smtClean="0"/>
              <a:t>and </a:t>
            </a:r>
            <a:r>
              <a:rPr lang="en-US" sz="2000" i="1" dirty="0" err="1" smtClean="0"/>
              <a:t>T</a:t>
            </a:r>
            <a:r>
              <a:rPr lang="en-US" sz="2000" i="1" baseline="-25000" dirty="0" err="1" smtClean="0"/>
              <a:t>j</a:t>
            </a:r>
            <a:r>
              <a:rPr lang="en-US" sz="2000" i="1" dirty="0" smtClean="0"/>
              <a:t>, </a:t>
            </a:r>
            <a:r>
              <a:rPr lang="en-US" sz="2000" dirty="0" smtClean="0"/>
              <a:t>it appears to </a:t>
            </a:r>
            <a:r>
              <a:rPr lang="en-US" sz="2000" i="1" dirty="0" smtClean="0"/>
              <a:t>T</a:t>
            </a:r>
            <a:r>
              <a:rPr lang="en-US" sz="2000" i="1" baseline="-25000" dirty="0" smtClean="0"/>
              <a:t>i</a:t>
            </a:r>
            <a:r>
              <a:rPr lang="en-US" sz="2000" i="1" dirty="0" smtClean="0"/>
              <a:t> </a:t>
            </a:r>
            <a:r>
              <a:rPr lang="en-US" sz="2000" dirty="0" smtClean="0"/>
              <a:t>that either </a:t>
            </a:r>
            <a:r>
              <a:rPr lang="en-US" sz="2000" i="1" dirty="0" err="1" smtClean="0"/>
              <a:t>T</a:t>
            </a:r>
            <a:r>
              <a:rPr lang="en-US" sz="2000" i="1" baseline="-25000" dirty="0" err="1" smtClean="0"/>
              <a:t>j</a:t>
            </a:r>
            <a:r>
              <a:rPr lang="en-US" sz="2000" i="1" dirty="0" smtClean="0"/>
              <a:t>, </a:t>
            </a:r>
            <a:r>
              <a:rPr lang="en-US" sz="2000" dirty="0" smtClean="0"/>
              <a:t>finished execution before </a:t>
            </a:r>
            <a:r>
              <a:rPr lang="en-US" sz="2000" i="1" dirty="0" smtClean="0"/>
              <a:t>T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started, or </a:t>
            </a:r>
            <a:r>
              <a:rPr lang="en-US" sz="2000" i="1" dirty="0" err="1" smtClean="0"/>
              <a:t>T</a:t>
            </a:r>
            <a:r>
              <a:rPr lang="en-US" sz="2000" i="1" baseline="-25000" dirty="0" err="1" smtClean="0"/>
              <a:t>j</a:t>
            </a:r>
            <a:r>
              <a:rPr lang="en-US" sz="2000" dirty="0" smtClean="0"/>
              <a:t> started execution after </a:t>
            </a:r>
            <a:r>
              <a:rPr lang="en-US" sz="2000" i="1" dirty="0" smtClean="0"/>
              <a:t>T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finished.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Durability</a:t>
            </a:r>
            <a:r>
              <a:rPr lang="en-US" sz="2000" b="1" dirty="0" smtClean="0"/>
              <a:t>.  </a:t>
            </a:r>
            <a:r>
              <a:rPr lang="en-US" sz="2000" dirty="0" smtClean="0"/>
              <a:t>After a transaction completes successfully, the changes it has made to the database persist, even if there are system failures. </a:t>
            </a:r>
            <a:endParaRPr lang="en-US" sz="2000" i="1" dirty="0" smtClean="0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09600" y="1066800"/>
            <a:ext cx="82423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dirty="0" smtClean="0"/>
              <a:t>To </a:t>
            </a:r>
            <a:r>
              <a:rPr lang="en-US" sz="1800" dirty="0"/>
              <a:t>preserve the integrity of data the database system must ensure: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Test for View Serializability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677150" cy="4114800"/>
          </a:xfrm>
        </p:spPr>
        <p:txBody>
          <a:bodyPr>
            <a:normAutofit/>
          </a:bodyPr>
          <a:lstStyle/>
          <a:p>
            <a:r>
              <a:rPr lang="en-US" dirty="0" smtClean="0"/>
              <a:t>The precedence graph test for conflict </a:t>
            </a:r>
            <a:r>
              <a:rPr lang="en-US" dirty="0" err="1" smtClean="0"/>
              <a:t>serializability</a:t>
            </a:r>
            <a:r>
              <a:rPr lang="en-US" dirty="0" smtClean="0"/>
              <a:t> cannot be used directly to test for view </a:t>
            </a:r>
            <a:r>
              <a:rPr lang="en-US" dirty="0" err="1" smtClean="0"/>
              <a:t>serializability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Extension to test for view </a:t>
            </a:r>
            <a:r>
              <a:rPr lang="en-US" dirty="0" err="1" smtClean="0"/>
              <a:t>serializability</a:t>
            </a:r>
            <a:r>
              <a:rPr lang="en-US" dirty="0" smtClean="0"/>
              <a:t> has cost exponential in the size of the precedence graph.</a:t>
            </a:r>
          </a:p>
          <a:p>
            <a:r>
              <a:rPr lang="en-US" dirty="0" smtClean="0"/>
              <a:t>The problem of checking if a schedule is view </a:t>
            </a:r>
            <a:r>
              <a:rPr lang="en-US" dirty="0" err="1" smtClean="0"/>
              <a:t>serializable</a:t>
            </a:r>
            <a:r>
              <a:rPr lang="en-US" dirty="0" smtClean="0"/>
              <a:t> falls in the class of </a:t>
            </a:r>
            <a:r>
              <a:rPr lang="en-US" i="1" dirty="0" smtClean="0"/>
              <a:t>NP</a:t>
            </a:r>
            <a:r>
              <a:rPr lang="en-US" dirty="0" smtClean="0"/>
              <a:t>-complete problems. </a:t>
            </a:r>
          </a:p>
          <a:p>
            <a:pPr lvl="1"/>
            <a:r>
              <a:rPr lang="en-US" dirty="0" smtClean="0"/>
              <a:t> Thus existence of an efficient algorithm is </a:t>
            </a:r>
            <a:r>
              <a:rPr lang="en-US" i="1" dirty="0" smtClean="0"/>
              <a:t>extremely</a:t>
            </a:r>
            <a:r>
              <a:rPr lang="en-US" dirty="0" smtClean="0"/>
              <a:t> unlikely.</a:t>
            </a:r>
          </a:p>
        </p:txBody>
      </p:sp>
    </p:spTree>
  </p:cSld>
  <p:clrMapOvr>
    <a:masterClrMapping/>
  </p:clrMapOvr>
  <p:transition>
    <p:randomBar dir="vert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Recoverable Schedules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47838"/>
            <a:ext cx="7848600" cy="4876800"/>
          </a:xfrm>
        </p:spPr>
        <p:txBody>
          <a:bodyPr>
            <a:normAutofit fontScale="92500" lnSpcReduction="20000"/>
          </a:bodyPr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b="1" smtClean="0">
                <a:solidFill>
                  <a:schemeClr val="tx2"/>
                </a:solidFill>
              </a:rPr>
              <a:t>Recoverable</a:t>
            </a:r>
            <a:r>
              <a:rPr lang="en-US" b="1" i="1" smtClean="0">
                <a:solidFill>
                  <a:schemeClr val="tx2"/>
                </a:solidFill>
              </a:rPr>
              <a:t> </a:t>
            </a:r>
            <a:r>
              <a:rPr lang="en-US" b="1" smtClean="0">
                <a:solidFill>
                  <a:schemeClr val="tx2"/>
                </a:solidFill>
              </a:rPr>
              <a:t>schedule</a:t>
            </a:r>
            <a:r>
              <a:rPr lang="en-US" smtClean="0"/>
              <a:t> — if a transaction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reads a data item previously written by a transaction </a:t>
            </a:r>
            <a:r>
              <a:rPr lang="en-US" i="1" smtClean="0"/>
              <a:t>T</a:t>
            </a:r>
            <a:r>
              <a:rPr lang="en-US" i="1" baseline="-25000" smtClean="0"/>
              <a:t>i </a:t>
            </a:r>
            <a:r>
              <a:rPr lang="en-US" smtClean="0"/>
              <a:t>, then the commit operation of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 appears before the commit operation of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i="1" smtClean="0"/>
              <a:t>.</a:t>
            </a:r>
            <a:endParaRPr lang="en-US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smtClean="0"/>
              <a:t>The following schedule (Schedule 11) is not recoverable if </a:t>
            </a:r>
            <a:r>
              <a:rPr lang="en-US" i="1" smtClean="0"/>
              <a:t>T</a:t>
            </a:r>
            <a:r>
              <a:rPr lang="en-US" i="1" baseline="-25000" smtClean="0"/>
              <a:t>9</a:t>
            </a:r>
            <a:r>
              <a:rPr lang="en-US" i="1" smtClean="0"/>
              <a:t> </a:t>
            </a:r>
            <a:r>
              <a:rPr lang="en-US" smtClean="0"/>
              <a:t>commits immediately after the read</a:t>
            </a:r>
            <a:br>
              <a:rPr lang="en-US" smtClean="0"/>
            </a:br>
            <a:r>
              <a:rPr lang="en-US" smtClean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smtClean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smtClean="0"/>
              <a:t>If </a:t>
            </a:r>
            <a:r>
              <a:rPr lang="en-US" i="1" smtClean="0"/>
              <a:t>T</a:t>
            </a:r>
            <a:r>
              <a:rPr lang="en-US" baseline="-25000" smtClean="0"/>
              <a:t>8</a:t>
            </a:r>
            <a:r>
              <a:rPr lang="en-US" sz="1600" smtClean="0"/>
              <a:t> </a:t>
            </a:r>
            <a:r>
              <a:rPr lang="en-US" smtClean="0"/>
              <a:t>should abort, </a:t>
            </a:r>
            <a:r>
              <a:rPr lang="en-US" i="1" smtClean="0"/>
              <a:t>T</a:t>
            </a:r>
            <a:r>
              <a:rPr lang="en-US" baseline="-25000" smtClean="0"/>
              <a:t>9</a:t>
            </a:r>
            <a:r>
              <a:rPr lang="en-US" smtClean="0"/>
              <a:t> would have read (and possibly shown to the user) an inconsistent database state.  Hence, database must ensure that schedules are recoverable.</a:t>
            </a:r>
          </a:p>
        </p:txBody>
      </p:sp>
      <p:sp>
        <p:nvSpPr>
          <p:cNvPr id="32772" name="Text Box 6"/>
          <p:cNvSpPr txBox="1">
            <a:spLocks noChangeArrowheads="1"/>
          </p:cNvSpPr>
          <p:nvPr/>
        </p:nvSpPr>
        <p:spPr bwMode="auto">
          <a:xfrm>
            <a:off x="914400" y="1106488"/>
            <a:ext cx="67913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800" dirty="0"/>
              <a:t>Need to address the effect of transaction failures on concurrently </a:t>
            </a:r>
            <a:br>
              <a:rPr lang="en-US" sz="1800" dirty="0"/>
            </a:br>
            <a:r>
              <a:rPr lang="en-US" sz="1800" dirty="0"/>
              <a:t>running transactions.</a:t>
            </a:r>
          </a:p>
        </p:txBody>
      </p:sp>
      <p:pic>
        <p:nvPicPr>
          <p:cNvPr id="32773" name="Picture 8"/>
          <p:cNvPicPr>
            <a:picLocks noChangeAspect="1" noChangeArrowheads="1"/>
          </p:cNvPicPr>
          <p:nvPr/>
        </p:nvPicPr>
        <p:blipFill>
          <a:blip r:embed="rId2"/>
          <a:srcRect l="462" t="5855" r="1155" b="6161"/>
          <a:stretch>
            <a:fillRect/>
          </a:stretch>
        </p:blipFill>
        <p:spPr bwMode="auto">
          <a:xfrm>
            <a:off x="3303588" y="3408363"/>
            <a:ext cx="2379662" cy="1595437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Cascading Rollbacks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169150" cy="4622800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b="1" smtClean="0">
                <a:solidFill>
                  <a:schemeClr val="tx2"/>
                </a:solidFill>
              </a:rPr>
              <a:t>Cascading rollback</a:t>
            </a:r>
            <a:r>
              <a:rPr lang="en-US" smtClean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If </a:t>
            </a:r>
            <a:r>
              <a:rPr lang="en-US" i="1" smtClean="0"/>
              <a:t>T</a:t>
            </a:r>
            <a:r>
              <a:rPr lang="en-US" baseline="-25000" smtClean="0"/>
              <a:t>10</a:t>
            </a:r>
            <a:r>
              <a:rPr lang="en-US" smtClean="0"/>
              <a:t> fails, </a:t>
            </a:r>
            <a:r>
              <a:rPr lang="en-US" i="1" smtClean="0"/>
              <a:t>T</a:t>
            </a:r>
            <a:r>
              <a:rPr lang="en-US" baseline="-25000" smtClean="0"/>
              <a:t>11</a:t>
            </a:r>
            <a:r>
              <a:rPr lang="en-US" smtClean="0"/>
              <a:t> and </a:t>
            </a:r>
            <a:r>
              <a:rPr lang="en-US" i="1" smtClean="0"/>
              <a:t>T</a:t>
            </a:r>
            <a:r>
              <a:rPr lang="en-US" baseline="-25000" smtClean="0"/>
              <a:t>12</a:t>
            </a:r>
            <a:r>
              <a:rPr lang="en-US" smtClean="0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smtClean="0"/>
              <a:t>Can lead to the undoing of a significant amount of work</a:t>
            </a:r>
          </a:p>
        </p:txBody>
      </p:sp>
      <p:pic>
        <p:nvPicPr>
          <p:cNvPr id="33796" name="Picture 8"/>
          <p:cNvPicPr>
            <a:picLocks noChangeAspect="1" noChangeArrowheads="1"/>
          </p:cNvPicPr>
          <p:nvPr/>
        </p:nvPicPr>
        <p:blipFill>
          <a:blip r:embed="rId2"/>
          <a:srcRect l="450" t="9593" r="674" b="9593"/>
          <a:stretch>
            <a:fillRect/>
          </a:stretch>
        </p:blipFill>
        <p:spPr bwMode="auto">
          <a:xfrm>
            <a:off x="2220913" y="2278063"/>
            <a:ext cx="3711575" cy="227647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Cascadeless Schedules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smtClean="0">
                <a:solidFill>
                  <a:schemeClr val="tx2"/>
                </a:solidFill>
              </a:rPr>
              <a:t>Cascadeless</a:t>
            </a:r>
            <a:r>
              <a:rPr lang="en-US" b="1" i="1" smtClean="0">
                <a:solidFill>
                  <a:schemeClr val="tx2"/>
                </a:solidFill>
              </a:rPr>
              <a:t> </a:t>
            </a:r>
            <a:r>
              <a:rPr lang="en-US" b="1" smtClean="0">
                <a:solidFill>
                  <a:schemeClr val="tx2"/>
                </a:solidFill>
              </a:rPr>
              <a:t>schedules</a:t>
            </a:r>
            <a:r>
              <a:rPr lang="en-US" smtClean="0"/>
              <a:t> — cascading rollbacks cannot occur; for each pair of transactions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and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such that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  reads a data item previously written by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smtClean="0"/>
              <a:t>, the commit operation of </a:t>
            </a:r>
            <a:r>
              <a:rPr lang="en-US" i="1" smtClean="0"/>
              <a:t>T</a:t>
            </a:r>
            <a:r>
              <a:rPr lang="en-US" i="1" baseline="-25000" smtClean="0"/>
              <a:t>i</a:t>
            </a:r>
            <a:r>
              <a:rPr lang="en-US" i="1" smtClean="0"/>
              <a:t> </a:t>
            </a:r>
            <a:r>
              <a:rPr lang="en-US" smtClean="0"/>
              <a:t> appears before the read operation of </a:t>
            </a:r>
            <a:r>
              <a:rPr lang="en-US" i="1" smtClean="0"/>
              <a:t>T</a:t>
            </a:r>
            <a:r>
              <a:rPr lang="en-US" i="1" baseline="-25000" smtClean="0"/>
              <a:t>j</a:t>
            </a:r>
            <a:r>
              <a:rPr lang="en-US" smtClean="0"/>
              <a:t>.</a:t>
            </a:r>
          </a:p>
          <a:p>
            <a:r>
              <a:rPr lang="en-US" smtClean="0"/>
              <a:t>Every cascadeless schedule is also recoverable</a:t>
            </a:r>
          </a:p>
          <a:p>
            <a:r>
              <a:rPr lang="en-US" smtClean="0"/>
              <a:t>It is desirable to restrict the schedules to those that are cascadeless</a:t>
            </a:r>
          </a:p>
        </p:txBody>
      </p:sp>
    </p:spTree>
  </p:cSld>
  <p:clrMapOvr>
    <a:masterClrMapping/>
  </p:clrMapOvr>
  <p:transition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Concurrency Control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106488"/>
            <a:ext cx="7939088" cy="4884737"/>
          </a:xfrm>
        </p:spPr>
        <p:txBody>
          <a:bodyPr/>
          <a:lstStyle/>
          <a:p>
            <a:r>
              <a:rPr lang="en-US" dirty="0" smtClean="0"/>
              <a:t>A database must provide a mechanism that will ensure that all possible schedules are </a:t>
            </a:r>
          </a:p>
          <a:p>
            <a:pPr lvl="1"/>
            <a:r>
              <a:rPr lang="en-US" dirty="0" smtClean="0"/>
              <a:t>either conflict or view </a:t>
            </a:r>
            <a:r>
              <a:rPr lang="en-US" dirty="0" err="1" smtClean="0"/>
              <a:t>serializable</a:t>
            </a:r>
            <a:r>
              <a:rPr lang="en-US" dirty="0" smtClean="0"/>
              <a:t>, and </a:t>
            </a:r>
          </a:p>
          <a:p>
            <a:pPr lvl="1"/>
            <a:r>
              <a:rPr lang="en-US" dirty="0" smtClean="0"/>
              <a:t>are recoverable and preferably </a:t>
            </a:r>
            <a:r>
              <a:rPr lang="en-US" dirty="0" err="1" smtClean="0"/>
              <a:t>cascadeless</a:t>
            </a:r>
            <a:endParaRPr lang="en-US" dirty="0" smtClean="0"/>
          </a:p>
          <a:p>
            <a:r>
              <a:rPr lang="en-US" dirty="0" smtClean="0"/>
              <a:t>A policy in which only one transaction can execute at a time generates serial schedules, but provides a poor degree of concurrency</a:t>
            </a:r>
          </a:p>
          <a:p>
            <a:pPr lvl="1"/>
            <a:r>
              <a:rPr lang="en-US" dirty="0" smtClean="0"/>
              <a:t>Are serial schedules recoverable/</a:t>
            </a:r>
            <a:r>
              <a:rPr lang="en-US" dirty="0" err="1" smtClean="0"/>
              <a:t>cascadeless</a:t>
            </a:r>
            <a:r>
              <a:rPr lang="en-US" dirty="0" smtClean="0"/>
              <a:t>?</a:t>
            </a:r>
          </a:p>
          <a:p>
            <a:r>
              <a:rPr lang="en-US" dirty="0" smtClean="0"/>
              <a:t>Testing a schedule for </a:t>
            </a:r>
            <a:r>
              <a:rPr lang="en-US" dirty="0" err="1" smtClean="0"/>
              <a:t>serializability</a:t>
            </a:r>
            <a:r>
              <a:rPr lang="en-US" dirty="0" smtClean="0"/>
              <a:t> </a:t>
            </a:r>
            <a:r>
              <a:rPr lang="en-US" i="1" dirty="0" smtClean="0"/>
              <a:t>after</a:t>
            </a:r>
            <a:r>
              <a:rPr lang="en-US" dirty="0" smtClean="0"/>
              <a:t> it has executed is a little too late!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Goal</a:t>
            </a:r>
            <a:r>
              <a:rPr lang="en-US" dirty="0" smtClean="0"/>
              <a:t> – to develop concurrency control protocols that will assure </a:t>
            </a:r>
            <a:r>
              <a:rPr lang="en-US" dirty="0" err="1" smtClean="0"/>
              <a:t>serializability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ransition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5335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dirty="0" smtClean="0"/>
              <a:t>Concurrency Control vs. </a:t>
            </a:r>
            <a:r>
              <a:rPr lang="en-US" sz="2800" dirty="0" err="1" smtClean="0"/>
              <a:t>Serializability</a:t>
            </a:r>
            <a:r>
              <a:rPr lang="en-US" sz="2800" dirty="0" smtClean="0"/>
              <a:t> Tests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467600" cy="4873752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Concurrency-control protocols allow concurrent schedules, but ensure that the schedules are conflict/view </a:t>
            </a:r>
            <a:r>
              <a:rPr lang="en-US" dirty="0" err="1" smtClean="0"/>
              <a:t>serializable</a:t>
            </a:r>
            <a:r>
              <a:rPr lang="en-US" dirty="0" smtClean="0"/>
              <a:t>, and are recoverable and </a:t>
            </a:r>
            <a:r>
              <a:rPr lang="en-US" dirty="0" err="1" smtClean="0"/>
              <a:t>cascadeless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Concurrency control protocols generally do not examine the precedence graph as it is being created</a:t>
            </a:r>
          </a:p>
          <a:p>
            <a:pPr lvl="1"/>
            <a:r>
              <a:rPr lang="en-US" dirty="0" smtClean="0"/>
              <a:t>Instead a protocol imposes a discipline that avoids </a:t>
            </a:r>
            <a:r>
              <a:rPr lang="en-US" dirty="0" err="1" smtClean="0"/>
              <a:t>nonseralizable</a:t>
            </a:r>
            <a:r>
              <a:rPr lang="en-US" dirty="0" smtClean="0"/>
              <a:t> schedules.</a:t>
            </a:r>
          </a:p>
          <a:p>
            <a:r>
              <a:rPr lang="en-US" dirty="0" smtClean="0"/>
              <a:t>Different concurrency control protocols provide different tradeoffs between the amount of concurrency they allow and the amount of overhead that they incur.</a:t>
            </a:r>
          </a:p>
          <a:p>
            <a:r>
              <a:rPr lang="en-US" dirty="0" smtClean="0"/>
              <a:t>Tests for </a:t>
            </a:r>
            <a:r>
              <a:rPr lang="en-US" dirty="0" err="1" smtClean="0"/>
              <a:t>serializability</a:t>
            </a:r>
            <a:r>
              <a:rPr lang="en-US" dirty="0" smtClean="0"/>
              <a:t> help us understand why a concurrency control protocol is correct. </a:t>
            </a:r>
          </a:p>
          <a:p>
            <a:endParaRPr lang="en-US" dirty="0" smtClean="0"/>
          </a:p>
        </p:txBody>
      </p:sp>
    </p:spTree>
  </p:cSld>
  <p:clrMapOvr>
    <a:masterClrMapping/>
  </p:clrMapOvr>
  <p:transition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/>
              <a:t>Lock-Based Protocols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8115300" cy="4876800"/>
          </a:xfrm>
        </p:spPr>
        <p:txBody>
          <a:bodyPr>
            <a:normAutofit/>
          </a:bodyPr>
          <a:lstStyle/>
          <a:p>
            <a:r>
              <a:rPr lang="en-US" dirty="0"/>
              <a:t>A lock is a mechanism to control concurrent access to a data item</a:t>
            </a:r>
          </a:p>
          <a:p>
            <a:r>
              <a:rPr lang="en-US" dirty="0"/>
              <a:t>Data items can be locked in two modes :</a:t>
            </a:r>
          </a:p>
          <a:p>
            <a:pPr>
              <a:buFont typeface="Monotype Sorts" pitchFamily="-128" charset="2"/>
              <a:buNone/>
            </a:pPr>
            <a:r>
              <a:rPr lang="en-US" i="1" dirty="0"/>
              <a:t>    </a:t>
            </a:r>
            <a:r>
              <a:rPr lang="en-US" dirty="0"/>
              <a:t>1</a:t>
            </a:r>
            <a:r>
              <a:rPr lang="en-US" i="1" dirty="0"/>
              <a:t>.  </a:t>
            </a:r>
            <a:r>
              <a:rPr lang="en-US" i="1" dirty="0">
                <a:solidFill>
                  <a:schemeClr val="tx2"/>
                </a:solidFill>
              </a:rPr>
              <a:t>exclusive</a:t>
            </a:r>
            <a:r>
              <a:rPr lang="en-US" i="1" dirty="0"/>
              <a:t> (X) mode</a:t>
            </a:r>
            <a:r>
              <a:rPr lang="en-US" dirty="0"/>
              <a:t>. Data item can be both read as well as </a:t>
            </a:r>
            <a:r>
              <a:rPr lang="en-US" dirty="0" smtClean="0"/>
              <a:t>written. </a:t>
            </a:r>
            <a:r>
              <a:rPr lang="en-US" dirty="0"/>
              <a:t>X-lock is requested using </a:t>
            </a:r>
            <a:r>
              <a:rPr lang="en-US" b="1" dirty="0"/>
              <a:t> lock-X</a:t>
            </a:r>
            <a:r>
              <a:rPr lang="en-US" dirty="0"/>
              <a:t> instruction.</a:t>
            </a:r>
          </a:p>
          <a:p>
            <a:pPr>
              <a:buFont typeface="Monotype Sorts" pitchFamily="-128" charset="2"/>
              <a:buNone/>
            </a:pPr>
            <a:r>
              <a:rPr lang="en-US" i="1" dirty="0"/>
              <a:t>    </a:t>
            </a:r>
            <a:r>
              <a:rPr lang="en-US" dirty="0"/>
              <a:t>2</a:t>
            </a:r>
            <a:r>
              <a:rPr lang="en-US" i="1" dirty="0"/>
              <a:t>.  </a:t>
            </a:r>
            <a:r>
              <a:rPr lang="en-US" i="1" dirty="0">
                <a:solidFill>
                  <a:schemeClr val="tx2"/>
                </a:solidFill>
              </a:rPr>
              <a:t>shared</a:t>
            </a:r>
            <a:r>
              <a:rPr lang="en-US" i="1" dirty="0"/>
              <a:t> (S) mode</a:t>
            </a:r>
            <a:r>
              <a:rPr lang="en-US" dirty="0"/>
              <a:t>. Data item can only be read. S-lock </a:t>
            </a:r>
            <a:r>
              <a:rPr lang="en-US"/>
              <a:t>is </a:t>
            </a:r>
            <a:r>
              <a:rPr lang="en-US" smtClean="0"/>
              <a:t>requested </a:t>
            </a:r>
            <a:r>
              <a:rPr lang="en-US" dirty="0"/>
              <a:t>using </a:t>
            </a:r>
            <a:r>
              <a:rPr lang="en-US" b="1" dirty="0"/>
              <a:t> lock-S</a:t>
            </a:r>
            <a:r>
              <a:rPr lang="en-US" dirty="0"/>
              <a:t> instruction.</a:t>
            </a:r>
          </a:p>
          <a:p>
            <a:pPr>
              <a:lnSpc>
                <a:spcPct val="110000"/>
              </a:lnSpc>
            </a:pPr>
            <a:r>
              <a:rPr lang="en-US" dirty="0"/>
              <a:t>Lock requests are made to concurrency-control manager. Transaction can proceed only after request is granted.</a:t>
            </a:r>
          </a:p>
        </p:txBody>
      </p:sp>
    </p:spTree>
  </p:cSld>
  <p:clrMapOvr>
    <a:masterClrMapping/>
  </p:clrMapOvr>
  <p:transition>
    <p:randomBar dir="vert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/>
              <a:t>Lock-Based Protocols (Cont.)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>
                <a:solidFill>
                  <a:schemeClr val="tx2"/>
                </a:solidFill>
              </a:rPr>
              <a:t>Lock-compatibility matrix</a:t>
            </a:r>
          </a:p>
          <a:p>
            <a:endParaRPr lang="en-US">
              <a:solidFill>
                <a:schemeClr val="tx2"/>
              </a:solidFill>
            </a:endParaRPr>
          </a:p>
          <a:p>
            <a:endParaRPr lang="en-US"/>
          </a:p>
          <a:p>
            <a:endParaRPr lang="en-US"/>
          </a:p>
          <a:p>
            <a:pPr>
              <a:buFont typeface="Monotype Sorts" pitchFamily="-128" charset="2"/>
              <a:buNone/>
            </a:pPr>
            <a:endParaRPr lang="en-US"/>
          </a:p>
          <a:p>
            <a:r>
              <a:rPr lang="en-US"/>
              <a:t>A transaction may be granted a lock on an item if the requested lock is compatible with locks already held on the item by other transactions</a:t>
            </a:r>
          </a:p>
          <a:p>
            <a:r>
              <a:rPr lang="en-US"/>
              <a:t>Any number of transactions can hold shared locks on an item, </a:t>
            </a:r>
          </a:p>
          <a:p>
            <a:pPr lvl="1"/>
            <a:r>
              <a:rPr lang="en-US"/>
              <a:t>but if any transaction holds an exclusive on the item no other transaction may hold any lock on the item.</a:t>
            </a:r>
          </a:p>
          <a:p>
            <a:r>
              <a:rPr lang="en-US"/>
              <a:t>If a lock cannot be granted, the requesting transaction is made to wait till all incompatible locks held by other transactions have been released.  The lock is then granted.</a:t>
            </a:r>
          </a:p>
        </p:txBody>
      </p:sp>
      <p:pic>
        <p:nvPicPr>
          <p:cNvPr id="8212" name="Picture 20"/>
          <p:cNvPicPr>
            <a:picLocks noChangeAspect="1" noChangeArrowheads="1"/>
          </p:cNvPicPr>
          <p:nvPr/>
        </p:nvPicPr>
        <p:blipFill>
          <a:blip r:embed="rId2" cstate="print"/>
          <a:srcRect l="4999" t="20000" r="6250" b="21666"/>
          <a:stretch>
            <a:fillRect/>
          </a:stretch>
        </p:blipFill>
        <p:spPr bwMode="auto">
          <a:xfrm>
            <a:off x="3200400" y="1689100"/>
            <a:ext cx="2097088" cy="1033463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r>
              <a:rPr lang="en-US" dirty="0"/>
              <a:t>Lock-Based Protocols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81153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Example of a transaction performing locking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pPr lvl="7">
              <a:buFont typeface="Monotype Sorts" pitchFamily="-128" charset="2"/>
              <a:buNone/>
            </a:pPr>
            <a:r>
              <a:rPr lang="en-US" dirty="0"/>
              <a:t>                      </a:t>
            </a:r>
            <a:r>
              <a:rPr lang="en-US" dirty="0" smtClean="0"/>
              <a:t>   </a:t>
            </a:r>
            <a:r>
              <a:rPr lang="en-US" i="1" dirty="0"/>
              <a:t>T</a:t>
            </a:r>
            <a:r>
              <a:rPr lang="en-US" i="1" baseline="-25000" dirty="0"/>
              <a:t>2</a:t>
            </a:r>
            <a:r>
              <a:rPr lang="en-US" dirty="0"/>
              <a:t>:</a:t>
            </a:r>
            <a:r>
              <a:rPr lang="en-US" b="1" dirty="0"/>
              <a:t> lock-S</a:t>
            </a:r>
            <a:r>
              <a:rPr lang="en-US" i="1" dirty="0"/>
              <a:t>(A)</a:t>
            </a:r>
            <a:r>
              <a:rPr lang="en-US" dirty="0"/>
              <a:t>;</a:t>
            </a:r>
          </a:p>
          <a:p>
            <a:pPr lvl="7">
              <a:buFont typeface="Monotype Sorts" pitchFamily="-128" charset="2"/>
              <a:buNone/>
            </a:pPr>
            <a:r>
              <a:rPr lang="en-US" b="1" dirty="0"/>
              <a:t>                             read </a:t>
            </a:r>
            <a:r>
              <a:rPr lang="en-US" i="1" dirty="0"/>
              <a:t>(A)</a:t>
            </a:r>
            <a:r>
              <a:rPr lang="en-US" dirty="0"/>
              <a:t>;</a:t>
            </a:r>
          </a:p>
          <a:p>
            <a:pPr lvl="7">
              <a:buFont typeface="Monotype Sorts" pitchFamily="-128" charset="2"/>
              <a:buNone/>
            </a:pPr>
            <a:r>
              <a:rPr lang="en-US" b="1" dirty="0"/>
              <a:t>                             unlock</a:t>
            </a:r>
            <a:r>
              <a:rPr lang="en-US" i="1" dirty="0"/>
              <a:t>(A)</a:t>
            </a:r>
            <a:r>
              <a:rPr lang="en-US" dirty="0"/>
              <a:t>;</a:t>
            </a:r>
          </a:p>
          <a:p>
            <a:pPr lvl="7">
              <a:buFont typeface="Monotype Sorts" pitchFamily="-128" charset="2"/>
              <a:buNone/>
            </a:pPr>
            <a:r>
              <a:rPr lang="en-US" b="1" dirty="0"/>
              <a:t>                             lock-S</a:t>
            </a:r>
            <a:r>
              <a:rPr lang="en-US" i="1" dirty="0"/>
              <a:t>(B)</a:t>
            </a:r>
            <a:r>
              <a:rPr lang="en-US" dirty="0"/>
              <a:t>;</a:t>
            </a:r>
          </a:p>
          <a:p>
            <a:pPr lvl="7">
              <a:buFont typeface="Monotype Sorts" pitchFamily="-128" charset="2"/>
              <a:buNone/>
            </a:pPr>
            <a:r>
              <a:rPr lang="en-US" b="1" dirty="0"/>
              <a:t>                             read </a:t>
            </a:r>
            <a:r>
              <a:rPr lang="en-US" i="1" dirty="0"/>
              <a:t>(B)</a:t>
            </a:r>
            <a:r>
              <a:rPr lang="en-US" dirty="0"/>
              <a:t>;</a:t>
            </a:r>
          </a:p>
          <a:p>
            <a:pPr lvl="7">
              <a:buFont typeface="Monotype Sorts" pitchFamily="-128" charset="2"/>
              <a:buNone/>
            </a:pPr>
            <a:r>
              <a:rPr lang="en-US" b="1" dirty="0"/>
              <a:t>                             unlock</a:t>
            </a:r>
            <a:r>
              <a:rPr lang="en-US" i="1" dirty="0"/>
              <a:t>(B)</a:t>
            </a:r>
            <a:r>
              <a:rPr lang="en-US" dirty="0"/>
              <a:t>;</a:t>
            </a:r>
          </a:p>
          <a:p>
            <a:pPr lvl="7">
              <a:buFont typeface="Monotype Sorts" pitchFamily="-128" charset="2"/>
              <a:buNone/>
            </a:pPr>
            <a:r>
              <a:rPr lang="en-US" b="1" dirty="0"/>
              <a:t>                             display</a:t>
            </a:r>
            <a:r>
              <a:rPr lang="en-US" i="1" dirty="0"/>
              <a:t>(A+B</a:t>
            </a:r>
            <a:r>
              <a:rPr lang="en-US" i="1" dirty="0" smtClean="0"/>
              <a:t>)</a:t>
            </a:r>
          </a:p>
          <a:p>
            <a:pPr>
              <a:buFont typeface="Monotype Sorts" pitchFamily="-128" charset="2"/>
              <a:buNone/>
            </a:pPr>
            <a:endParaRPr lang="en-US" i="1" dirty="0" smtClean="0"/>
          </a:p>
          <a:p>
            <a:pPr>
              <a:buFont typeface="Monotype Sorts" pitchFamily="-128" charset="2"/>
              <a:buNone/>
            </a:pPr>
            <a:endParaRPr lang="en-US" i="1" dirty="0"/>
          </a:p>
          <a:p>
            <a:endParaRPr lang="en-US" dirty="0" smtClean="0"/>
          </a:p>
          <a:p>
            <a:r>
              <a:rPr lang="en-US" dirty="0" smtClean="0"/>
              <a:t>Locking </a:t>
            </a:r>
            <a:r>
              <a:rPr lang="en-US" dirty="0"/>
              <a:t>as above is not sufficient to </a:t>
            </a:r>
            <a:r>
              <a:rPr lang="en-US" dirty="0" smtClean="0"/>
              <a:t>guarantee </a:t>
            </a:r>
            <a:r>
              <a:rPr lang="en-US" dirty="0" err="1"/>
              <a:t>serializability</a:t>
            </a:r>
            <a:r>
              <a:rPr lang="en-US" dirty="0"/>
              <a:t> — if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get updated in-between the read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, the displayed sum would be wrong.</a:t>
            </a:r>
          </a:p>
          <a:p>
            <a:r>
              <a:rPr lang="en-US" dirty="0"/>
              <a:t>A  </a:t>
            </a:r>
            <a:r>
              <a:rPr lang="en-US" b="1" dirty="0">
                <a:solidFill>
                  <a:schemeClr val="tx2"/>
                </a:solidFill>
              </a:rPr>
              <a:t>locking protocol</a:t>
            </a:r>
            <a:r>
              <a:rPr lang="en-US" dirty="0"/>
              <a:t> is a set of rules followed by all transactions while requesting and releasing locks. Locking protocols restrict the set of possible schedules.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371600"/>
            <a:ext cx="2057400" cy="2558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247650"/>
            <a:ext cx="7696200" cy="661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049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Example of Fund Transfer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219200"/>
            <a:ext cx="7653338" cy="5000625"/>
          </a:xfrm>
        </p:spPr>
        <p:txBody>
          <a:bodyPr/>
          <a:lstStyle/>
          <a:p>
            <a:r>
              <a:rPr lang="en-US" sz="2000" dirty="0" smtClean="0"/>
              <a:t>Transaction to transfer $50 from account A to account B:</a:t>
            </a:r>
          </a:p>
          <a:p>
            <a:pPr lvl="1">
              <a:buFont typeface="Monotype Sorts" pitchFamily="-128" charset="2"/>
              <a:buNone/>
            </a:pPr>
            <a:r>
              <a:rPr lang="en-US" sz="2000" dirty="0" smtClean="0"/>
              <a:t>1.	</a:t>
            </a:r>
            <a:r>
              <a:rPr lang="en-US" sz="2000" b="1" dirty="0" smtClean="0"/>
              <a:t>read</a:t>
            </a:r>
            <a:r>
              <a:rPr lang="en-US" sz="2000" dirty="0" smtClean="0"/>
              <a:t>(</a:t>
            </a:r>
            <a:r>
              <a:rPr lang="en-US" sz="2000" i="1" dirty="0" smtClean="0"/>
              <a:t>A</a:t>
            </a:r>
            <a:r>
              <a:rPr lang="en-US" sz="2000" dirty="0" smtClean="0"/>
              <a:t>)</a:t>
            </a:r>
          </a:p>
          <a:p>
            <a:pPr lvl="1">
              <a:buFont typeface="Monotype Sorts" pitchFamily="-128" charset="2"/>
              <a:buNone/>
            </a:pPr>
            <a:r>
              <a:rPr lang="en-US" sz="2000" dirty="0" smtClean="0"/>
              <a:t>2.	</a:t>
            </a:r>
            <a:r>
              <a:rPr lang="en-US" sz="2000" i="1" dirty="0" smtClean="0"/>
              <a:t>A</a:t>
            </a:r>
            <a:r>
              <a:rPr lang="en-US" sz="2000" dirty="0" smtClean="0"/>
              <a:t> := </a:t>
            </a:r>
            <a:r>
              <a:rPr lang="en-US" sz="2000" i="1" dirty="0" smtClean="0"/>
              <a:t>A – </a:t>
            </a:r>
            <a:r>
              <a:rPr lang="en-US" sz="2000" dirty="0" smtClean="0"/>
              <a:t>50</a:t>
            </a:r>
          </a:p>
          <a:p>
            <a:pPr lvl="1">
              <a:buFont typeface="Monotype Sorts" pitchFamily="-128" charset="2"/>
              <a:buNone/>
            </a:pPr>
            <a:r>
              <a:rPr lang="en-US" sz="2000" dirty="0" smtClean="0"/>
              <a:t>3.	</a:t>
            </a:r>
            <a:r>
              <a:rPr lang="en-US" sz="2000" b="1" dirty="0" smtClean="0"/>
              <a:t>write</a:t>
            </a:r>
            <a:r>
              <a:rPr lang="en-US" sz="2000" dirty="0" smtClean="0"/>
              <a:t>(</a:t>
            </a:r>
            <a:r>
              <a:rPr lang="en-US" sz="2000" i="1" dirty="0" smtClean="0"/>
              <a:t>A</a:t>
            </a:r>
            <a:r>
              <a:rPr lang="en-US" sz="2000" dirty="0" smtClean="0"/>
              <a:t>)</a:t>
            </a:r>
          </a:p>
          <a:p>
            <a:pPr lvl="1">
              <a:buFont typeface="Monotype Sorts" pitchFamily="-128" charset="2"/>
              <a:buNone/>
            </a:pPr>
            <a:r>
              <a:rPr lang="en-US" sz="2000" dirty="0" smtClean="0"/>
              <a:t>4.	</a:t>
            </a:r>
            <a:r>
              <a:rPr lang="en-US" sz="2000" b="1" dirty="0" smtClean="0"/>
              <a:t>read</a:t>
            </a:r>
            <a:r>
              <a:rPr lang="en-US" sz="2000" dirty="0" smtClean="0"/>
              <a:t>(</a:t>
            </a:r>
            <a:r>
              <a:rPr lang="en-US" sz="2000" i="1" dirty="0" smtClean="0"/>
              <a:t>B</a:t>
            </a:r>
            <a:r>
              <a:rPr lang="en-US" sz="2000" dirty="0" smtClean="0"/>
              <a:t>)</a:t>
            </a:r>
          </a:p>
          <a:p>
            <a:pPr lvl="1">
              <a:buFont typeface="Monotype Sorts" pitchFamily="-128" charset="2"/>
              <a:buNone/>
            </a:pPr>
            <a:r>
              <a:rPr lang="en-US" sz="2000" dirty="0" smtClean="0"/>
              <a:t>5.	</a:t>
            </a:r>
            <a:r>
              <a:rPr lang="en-US" sz="2000" i="1" dirty="0" smtClean="0"/>
              <a:t>B</a:t>
            </a:r>
            <a:r>
              <a:rPr lang="en-US" sz="2000" dirty="0" smtClean="0"/>
              <a:t> := </a:t>
            </a:r>
            <a:r>
              <a:rPr lang="en-US" sz="2000" i="1" dirty="0" smtClean="0"/>
              <a:t>B + </a:t>
            </a:r>
            <a:r>
              <a:rPr lang="en-US" sz="2000" dirty="0" smtClean="0"/>
              <a:t>50</a:t>
            </a:r>
          </a:p>
          <a:p>
            <a:pPr lvl="1">
              <a:buFont typeface="Monotype Sorts" pitchFamily="-128" charset="2"/>
              <a:buNone/>
            </a:pPr>
            <a:r>
              <a:rPr lang="en-US" sz="2000" dirty="0" smtClean="0"/>
              <a:t>6.	</a:t>
            </a:r>
            <a:r>
              <a:rPr lang="en-US" sz="2000" b="1" dirty="0" smtClean="0"/>
              <a:t>write</a:t>
            </a:r>
            <a:r>
              <a:rPr lang="en-US" sz="2000" dirty="0" smtClean="0"/>
              <a:t>(</a:t>
            </a:r>
            <a:r>
              <a:rPr lang="en-US" sz="2000" i="1" dirty="0" smtClean="0"/>
              <a:t>B)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Atomicity requirement</a:t>
            </a:r>
            <a:r>
              <a:rPr lang="en-US" sz="2000" dirty="0" smtClean="0"/>
              <a:t> — if the transaction fails after step 3 and before step 6, the system should ensure that its updates are not reflected in the database, else an inconsistency will result. 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Consistency requirement</a:t>
            </a:r>
            <a:r>
              <a:rPr lang="en-US" sz="2000" dirty="0" smtClean="0"/>
              <a:t> – the sum of A and B is unchanged by the execution of the transaction.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514600"/>
            <a:ext cx="377888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91000" y="2667000"/>
            <a:ext cx="390458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/>
              <a:t>Pitfalls of Lock-Based Protocols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848600" cy="51435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/>
              <a:t>Consider the partial schedule</a:t>
            </a:r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 typeface="Monotype Sorts" pitchFamily="-128" charset="2"/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  <a:buFont typeface="Monotype Sorts" pitchFamily="-128" charset="2"/>
              <a:buNone/>
            </a:pPr>
            <a:r>
              <a:rPr lang="en-US"/>
              <a:t/>
            </a:r>
            <a:br>
              <a:rPr lang="en-US"/>
            </a:br>
            <a:endParaRPr lang="en-US"/>
          </a:p>
          <a:p>
            <a:pPr>
              <a:lnSpc>
                <a:spcPct val="90000"/>
              </a:lnSpc>
            </a:pPr>
            <a:r>
              <a:rPr lang="en-US"/>
              <a:t>Neither </a:t>
            </a:r>
            <a:r>
              <a:rPr lang="en-US" i="1"/>
              <a:t>T</a:t>
            </a:r>
            <a:r>
              <a:rPr lang="en-US" i="1" baseline="-25000"/>
              <a:t>3</a:t>
            </a:r>
            <a:r>
              <a:rPr lang="en-US"/>
              <a:t> nor </a:t>
            </a:r>
            <a:r>
              <a:rPr lang="en-US" i="1"/>
              <a:t>T</a:t>
            </a:r>
            <a:r>
              <a:rPr lang="en-US" i="1" baseline="-25000"/>
              <a:t>4</a:t>
            </a:r>
            <a:r>
              <a:rPr lang="en-US"/>
              <a:t> can make progress — executing  </a:t>
            </a:r>
            <a:r>
              <a:rPr lang="en-US" b="1"/>
              <a:t>lock-S</a:t>
            </a:r>
            <a:r>
              <a:rPr lang="en-US" i="1"/>
              <a:t>(B)</a:t>
            </a:r>
            <a:r>
              <a:rPr lang="en-US"/>
              <a:t> causes </a:t>
            </a:r>
            <a:r>
              <a:rPr lang="en-US" i="1"/>
              <a:t>T</a:t>
            </a:r>
            <a:r>
              <a:rPr lang="en-US" i="1" baseline="-25000"/>
              <a:t>4</a:t>
            </a:r>
            <a:r>
              <a:rPr lang="en-US"/>
              <a:t> to wait for </a:t>
            </a:r>
            <a:r>
              <a:rPr lang="en-US" i="1"/>
              <a:t>T</a:t>
            </a:r>
            <a:r>
              <a:rPr lang="en-US" i="1" baseline="-25000"/>
              <a:t>3</a:t>
            </a:r>
            <a:r>
              <a:rPr lang="en-US"/>
              <a:t> to release its lock on </a:t>
            </a:r>
            <a:r>
              <a:rPr lang="en-US" i="1"/>
              <a:t>B</a:t>
            </a:r>
            <a:r>
              <a:rPr lang="en-US"/>
              <a:t>, while executing  </a:t>
            </a:r>
            <a:r>
              <a:rPr lang="en-US" b="1"/>
              <a:t>lock-X</a:t>
            </a:r>
            <a:r>
              <a:rPr lang="en-US" i="1"/>
              <a:t>(A)</a:t>
            </a:r>
            <a:r>
              <a:rPr lang="en-US"/>
              <a:t> causes </a:t>
            </a:r>
            <a:r>
              <a:rPr lang="en-US" i="1"/>
              <a:t>T</a:t>
            </a:r>
            <a:r>
              <a:rPr lang="en-US" i="1" baseline="-25000"/>
              <a:t>3</a:t>
            </a:r>
            <a:r>
              <a:rPr lang="en-US" i="1"/>
              <a:t> </a:t>
            </a:r>
            <a:r>
              <a:rPr lang="en-US"/>
              <a:t> to wait for </a:t>
            </a:r>
            <a:r>
              <a:rPr lang="en-US" i="1"/>
              <a:t>T</a:t>
            </a:r>
            <a:r>
              <a:rPr lang="en-US" i="1" baseline="-25000"/>
              <a:t>4</a:t>
            </a:r>
            <a:r>
              <a:rPr lang="en-US"/>
              <a:t> to release its lock on </a:t>
            </a:r>
            <a:r>
              <a:rPr lang="en-US" i="1"/>
              <a:t>A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r>
              <a:rPr lang="en-US"/>
              <a:t>Such a situation is called a </a:t>
            </a:r>
            <a:r>
              <a:rPr lang="en-US" b="1">
                <a:solidFill>
                  <a:schemeClr val="tx2"/>
                </a:solidFill>
              </a:rPr>
              <a:t>deadlock</a:t>
            </a:r>
            <a:r>
              <a:rPr lang="en-US"/>
              <a:t>. </a:t>
            </a:r>
          </a:p>
          <a:p>
            <a:pPr lvl="1">
              <a:lnSpc>
                <a:spcPct val="90000"/>
              </a:lnSpc>
            </a:pPr>
            <a:r>
              <a:rPr lang="en-US"/>
              <a:t>To handle a deadlock one of </a:t>
            </a:r>
            <a:r>
              <a:rPr lang="en-US" i="1"/>
              <a:t>T</a:t>
            </a:r>
            <a:r>
              <a:rPr lang="en-US" i="1" baseline="-25000"/>
              <a:t>3</a:t>
            </a:r>
            <a:r>
              <a:rPr lang="en-US"/>
              <a:t> or </a:t>
            </a:r>
            <a:r>
              <a:rPr lang="en-US" i="1"/>
              <a:t>T</a:t>
            </a:r>
            <a:r>
              <a:rPr lang="en-US" i="1" baseline="-25000"/>
              <a:t>4</a:t>
            </a:r>
            <a:r>
              <a:rPr lang="en-US"/>
              <a:t> must be rolled back </a:t>
            </a:r>
            <a:br>
              <a:rPr lang="en-US"/>
            </a:br>
            <a:r>
              <a:rPr lang="en-US"/>
              <a:t>and its locks released.</a:t>
            </a:r>
          </a:p>
        </p:txBody>
      </p:sp>
      <p:pic>
        <p:nvPicPr>
          <p:cNvPr id="12300" name="Picture 12"/>
          <p:cNvPicPr>
            <a:picLocks noChangeAspect="1" noChangeArrowheads="1"/>
          </p:cNvPicPr>
          <p:nvPr/>
        </p:nvPicPr>
        <p:blipFill>
          <a:blip r:embed="rId2"/>
          <a:srcRect l="14131" t="2899" r="13043" b="1450"/>
          <a:stretch>
            <a:fillRect/>
          </a:stretch>
        </p:blipFill>
        <p:spPr bwMode="auto">
          <a:xfrm>
            <a:off x="3252788" y="1574800"/>
            <a:ext cx="2386012" cy="2350485"/>
          </a:xfrm>
          <a:prstGeom prst="rect">
            <a:avLst/>
          </a:prstGeom>
          <a:noFill/>
          <a:ln w="76200" cmpd="tri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Pitfalls of Lock-Based Protocols (Cont.)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25500" y="1079500"/>
            <a:ext cx="7661275" cy="4903788"/>
          </a:xfrm>
        </p:spPr>
        <p:txBody>
          <a:bodyPr/>
          <a:lstStyle/>
          <a:p>
            <a:r>
              <a:rPr lang="en-US"/>
              <a:t>The potential for deadlock exists in most locking protocols. Deadlocks are a necessary evil.</a:t>
            </a:r>
          </a:p>
          <a:p>
            <a:r>
              <a:rPr lang="en-US" b="1">
                <a:solidFill>
                  <a:schemeClr val="tx2"/>
                </a:solidFill>
              </a:rPr>
              <a:t>Starvation</a:t>
            </a:r>
            <a:r>
              <a:rPr lang="en-US"/>
              <a:t> is also possible if concurrency control manager is badly designed. For example:</a:t>
            </a:r>
          </a:p>
          <a:p>
            <a:pPr lvl="1"/>
            <a:r>
              <a:rPr lang="en-US"/>
              <a:t>A transaction may be waiting for an X-lock on an item, while a sequence of other transactions request and are granted an S-lock on the same item.  </a:t>
            </a:r>
          </a:p>
          <a:p>
            <a:pPr lvl="1"/>
            <a:r>
              <a:rPr lang="en-US"/>
              <a:t>The same transaction is repeatedly rolled back due to deadlocks.</a:t>
            </a:r>
          </a:p>
          <a:p>
            <a:r>
              <a:rPr lang="en-US"/>
              <a:t>Concurrency control manager can be designed to prevent starvation.</a:t>
            </a:r>
          </a:p>
        </p:txBody>
      </p:sp>
    </p:spTree>
  </p:cSld>
  <p:clrMapOvr>
    <a:masterClrMapping/>
  </p:clrMapOvr>
  <p:transition>
    <p:randomBar dir="vert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Two-Phase Locking Protocol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This is a protocol which ensures conflict-serializable schedules.</a:t>
            </a:r>
          </a:p>
          <a:p>
            <a:r>
              <a:rPr lang="en-US"/>
              <a:t>Phase 1: Growing Phase</a:t>
            </a:r>
          </a:p>
          <a:p>
            <a:pPr lvl="1"/>
            <a:r>
              <a:rPr lang="en-US"/>
              <a:t>transaction may obtain locks </a:t>
            </a:r>
          </a:p>
          <a:p>
            <a:pPr lvl="1"/>
            <a:r>
              <a:rPr lang="en-US"/>
              <a:t>transaction may not release locks</a:t>
            </a:r>
          </a:p>
          <a:p>
            <a:r>
              <a:rPr lang="en-US"/>
              <a:t>Phase 2: Shrinking Phase</a:t>
            </a:r>
          </a:p>
          <a:p>
            <a:pPr lvl="1"/>
            <a:r>
              <a:rPr lang="en-US"/>
              <a:t>transaction may release locks</a:t>
            </a:r>
          </a:p>
          <a:p>
            <a:pPr lvl="1"/>
            <a:r>
              <a:rPr lang="en-US"/>
              <a:t>transaction may not obtain locks</a:t>
            </a:r>
          </a:p>
          <a:p>
            <a:pPr>
              <a:lnSpc>
                <a:spcPct val="120000"/>
              </a:lnSpc>
            </a:pPr>
            <a:r>
              <a:rPr lang="en-US"/>
              <a:t>The protocol assures serializability. It can be proved that the transactions can be serialized in the order of their </a:t>
            </a:r>
            <a:r>
              <a:rPr lang="en-US" b="1">
                <a:solidFill>
                  <a:schemeClr val="tx2"/>
                </a:solidFill>
              </a:rPr>
              <a:t>lock points</a:t>
            </a:r>
            <a:r>
              <a:rPr lang="en-US" i="1"/>
              <a:t> </a:t>
            </a:r>
            <a:r>
              <a:rPr lang="en-US"/>
              <a:t> (i.e. the point where a transaction acquired its final lock). </a:t>
            </a:r>
          </a:p>
        </p:txBody>
      </p:sp>
    </p:spTree>
  </p:cSld>
  <p:clrMapOvr>
    <a:masterClrMapping/>
  </p:clrMapOvr>
  <p:transition>
    <p:randomBar dir="vert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8077200" cy="609600"/>
          </a:xfrm>
        </p:spPr>
        <p:txBody>
          <a:bodyPr>
            <a:normAutofit fontScale="90000"/>
          </a:bodyPr>
          <a:lstStyle/>
          <a:p>
            <a:r>
              <a:rPr lang="en-US"/>
              <a:t>The Two-Phase Locking Protocol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762000"/>
            <a:ext cx="7661275" cy="31702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Two-phase locking </a:t>
            </a:r>
            <a:r>
              <a:rPr lang="en-US" i="1" dirty="0"/>
              <a:t>does not</a:t>
            </a:r>
            <a:r>
              <a:rPr lang="en-US" dirty="0"/>
              <a:t> ensure freedom from deadlocks</a:t>
            </a:r>
          </a:p>
          <a:p>
            <a:pPr>
              <a:lnSpc>
                <a:spcPct val="110000"/>
              </a:lnSpc>
            </a:pPr>
            <a:r>
              <a:rPr lang="en-US" dirty="0"/>
              <a:t>Cascading roll-back is possible under two-phase locking. To avoid this, follow a modified protocol called </a:t>
            </a:r>
            <a:r>
              <a:rPr lang="en-US" b="1" dirty="0">
                <a:solidFill>
                  <a:schemeClr val="tx2"/>
                </a:solidFill>
              </a:rPr>
              <a:t>strict two-phase locking</a:t>
            </a:r>
            <a:r>
              <a:rPr lang="en-US" dirty="0"/>
              <a:t>. Here a transaction must hold all its exclusive locks till it commits/aborts.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tx2"/>
                </a:solidFill>
              </a:rPr>
              <a:t>Rigorous two-phase locking</a:t>
            </a:r>
            <a:r>
              <a:rPr lang="en-US" dirty="0"/>
              <a:t> is even stricter: here </a:t>
            </a:r>
            <a:r>
              <a:rPr lang="en-US" i="1" dirty="0"/>
              <a:t>all </a:t>
            </a:r>
            <a:r>
              <a:rPr lang="en-US" dirty="0"/>
              <a:t>locks are held till commit/abort. In this protocol transactions can be serialized in the order in which they commit.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11887" t="2068" r="12144" b="1378"/>
          <a:stretch>
            <a:fillRect/>
          </a:stretch>
        </p:blipFill>
        <p:spPr bwMode="auto">
          <a:xfrm>
            <a:off x="1600200" y="3419939"/>
            <a:ext cx="3606800" cy="3438061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133600"/>
            <a:ext cx="24669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2286000"/>
            <a:ext cx="25717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/>
          <a:p>
            <a:fld id="{79363232-31D4-408C-9838-0112C23EB7CE}" type="slidenum">
              <a:rPr lang="en-US"/>
              <a:pPr/>
              <a:t>46</a:t>
            </a:fld>
            <a:endParaRPr lang="en-US"/>
          </a:p>
        </p:txBody>
      </p:sp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Aborting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dirty="0"/>
              <a:t>If a transaction </a:t>
            </a:r>
            <a:r>
              <a:rPr lang="en-GB" sz="2800" dirty="0">
                <a:solidFill>
                  <a:schemeClr val="accent2"/>
                </a:solidFill>
              </a:rPr>
              <a:t>Ti</a:t>
            </a:r>
            <a:r>
              <a:rPr lang="en-GB" sz="2800" dirty="0"/>
              <a:t> is aborted, then all actions must be undone</a:t>
            </a:r>
          </a:p>
          <a:p>
            <a:pPr lvl="1"/>
            <a:r>
              <a:rPr lang="en-GB" sz="2400" dirty="0"/>
              <a:t>Also, if </a:t>
            </a:r>
            <a:r>
              <a:rPr lang="en-GB" sz="2400" dirty="0" err="1">
                <a:solidFill>
                  <a:schemeClr val="accent2"/>
                </a:solidFill>
              </a:rPr>
              <a:t>Tj</a:t>
            </a:r>
            <a:r>
              <a:rPr lang="en-GB" sz="2400" dirty="0"/>
              <a:t> reads object last written by </a:t>
            </a:r>
            <a:r>
              <a:rPr lang="en-GB" sz="2400" dirty="0">
                <a:solidFill>
                  <a:schemeClr val="accent2"/>
                </a:solidFill>
              </a:rPr>
              <a:t>Ti</a:t>
            </a:r>
            <a:r>
              <a:rPr lang="en-GB" sz="2400" dirty="0"/>
              <a:t>, then </a:t>
            </a:r>
            <a:r>
              <a:rPr lang="en-GB" sz="2400" dirty="0" err="1">
                <a:solidFill>
                  <a:schemeClr val="accent2"/>
                </a:solidFill>
              </a:rPr>
              <a:t>Tj</a:t>
            </a:r>
            <a:r>
              <a:rPr lang="en-GB" sz="2400" dirty="0"/>
              <a:t> must be aborted!</a:t>
            </a:r>
          </a:p>
          <a:p>
            <a:r>
              <a:rPr lang="en-GB" sz="2800" dirty="0"/>
              <a:t>Most systems avoid </a:t>
            </a:r>
            <a:r>
              <a:rPr lang="en-GB" sz="2800" b="1" dirty="0">
                <a:solidFill>
                  <a:schemeClr val="accent2"/>
                </a:solidFill>
              </a:rPr>
              <a:t>cascading aborts</a:t>
            </a:r>
            <a:r>
              <a:rPr lang="en-GB" sz="2800" dirty="0"/>
              <a:t> by releasing locks only at commit time (strict protocols)</a:t>
            </a:r>
          </a:p>
          <a:p>
            <a:pPr lvl="1"/>
            <a:r>
              <a:rPr lang="en-GB" sz="2400" dirty="0"/>
              <a:t>If </a:t>
            </a:r>
            <a:r>
              <a:rPr lang="en-GB" sz="2400" dirty="0">
                <a:solidFill>
                  <a:schemeClr val="accent2"/>
                </a:solidFill>
              </a:rPr>
              <a:t>Ti</a:t>
            </a:r>
            <a:r>
              <a:rPr lang="en-GB" sz="2400" dirty="0"/>
              <a:t> writes an object, then </a:t>
            </a:r>
            <a:r>
              <a:rPr lang="en-GB" sz="2400" dirty="0" err="1">
                <a:solidFill>
                  <a:schemeClr val="accent2"/>
                </a:solidFill>
              </a:rPr>
              <a:t>Tj</a:t>
            </a:r>
            <a:r>
              <a:rPr lang="en-GB" sz="2400" dirty="0"/>
              <a:t> can only read this after </a:t>
            </a:r>
            <a:r>
              <a:rPr lang="en-GB" sz="2400" dirty="0">
                <a:solidFill>
                  <a:schemeClr val="accent2"/>
                </a:solidFill>
              </a:rPr>
              <a:t>Ti</a:t>
            </a:r>
            <a:r>
              <a:rPr lang="en-GB" sz="2400" dirty="0"/>
              <a:t> finishes</a:t>
            </a:r>
          </a:p>
          <a:p>
            <a:r>
              <a:rPr lang="en-GB" sz="2800" dirty="0"/>
              <a:t>In order to undo changes, the DBMS maintains a </a:t>
            </a:r>
            <a:r>
              <a:rPr lang="en-GB" sz="2800" b="1" dirty="0">
                <a:solidFill>
                  <a:schemeClr val="accent2"/>
                </a:solidFill>
              </a:rPr>
              <a:t>log</a:t>
            </a:r>
            <a:r>
              <a:rPr lang="en-GB" sz="2800" dirty="0"/>
              <a:t> which records every write</a:t>
            </a: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772400" cy="1104900"/>
          </a:xfrm>
          <a:noFill/>
          <a:ln/>
        </p:spPr>
        <p:txBody>
          <a:bodyPr lIns="90488" tIns="44450" rIns="90488" bIns="44450"/>
          <a:lstStyle/>
          <a:p>
            <a:r>
              <a:rPr lang="en-US" altLang="zh-CN">
                <a:ea typeface="宋体" pitchFamily="2" charset="-122"/>
              </a:rPr>
              <a:t>Lock-Based Concurrency Control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915400" cy="51816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altLang="zh-CN" i="1" u="sng">
                <a:solidFill>
                  <a:schemeClr val="accent2"/>
                </a:solidFill>
                <a:ea typeface="宋体" pitchFamily="2" charset="-122"/>
              </a:rPr>
              <a:t>Strict Two-phase Locking (Strict 2PL) Protocol</a:t>
            </a:r>
            <a:r>
              <a:rPr lang="en-US" altLang="zh-CN">
                <a:ea typeface="宋体" pitchFamily="2" charset="-122"/>
              </a:rPr>
              <a:t>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zh-CN">
                <a:ea typeface="宋体" pitchFamily="2" charset="-122"/>
              </a:rPr>
              <a:t>Each Xact must obtain a </a:t>
            </a: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S (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shared</a:t>
            </a: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) lock </a:t>
            </a:r>
            <a:r>
              <a:rPr lang="en-US" altLang="zh-CN">
                <a:ea typeface="宋体" pitchFamily="2" charset="-122"/>
              </a:rPr>
              <a:t>on object before reading, and an </a:t>
            </a: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X (</a:t>
            </a:r>
            <a:r>
              <a:rPr lang="en-US" altLang="zh-CN" i="1">
                <a:solidFill>
                  <a:schemeClr val="accent2"/>
                </a:solidFill>
                <a:ea typeface="宋体" pitchFamily="2" charset="-122"/>
              </a:rPr>
              <a:t>exclusive</a:t>
            </a: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) lock </a:t>
            </a:r>
            <a:r>
              <a:rPr lang="en-US" altLang="zh-CN">
                <a:ea typeface="宋体" pitchFamily="2" charset="-122"/>
              </a:rPr>
              <a:t>on object before writing.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zh-CN">
                <a:ea typeface="宋体" pitchFamily="2" charset="-122"/>
              </a:rPr>
              <a:t>All locks held by a transaction are released when the transaction completes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(Non-strict) 2PL Variant</a:t>
            </a:r>
            <a:r>
              <a:rPr lang="en-US" altLang="zh-CN">
                <a:ea typeface="宋体" pitchFamily="2" charset="-122"/>
              </a:rPr>
              <a:t>: Release locks anytime, but cannot acquire locks after releasing any lock.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altLang="zh-CN">
                <a:ea typeface="宋体" pitchFamily="2" charset="-122"/>
              </a:rPr>
              <a:t> If an Xact holds an X lock on an object, no other Xact can get a lock (S or X) on that object.</a:t>
            </a:r>
          </a:p>
          <a:p>
            <a:pPr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Strict 2PL allows only serializable schedules.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ea typeface="宋体" pitchFamily="2" charset="-122"/>
              </a:rPr>
              <a:t>Additionally, it simplifies transaction aborts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(Non-strict) 2PL</a:t>
            </a:r>
            <a:r>
              <a:rPr lang="en-US" altLang="zh-CN">
                <a:ea typeface="宋体" pitchFamily="2" charset="-122"/>
              </a:rPr>
              <a:t> also allows only serializable schedules, but involves more complex abort processing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r>
              <a:rPr lang="en-US" dirty="0"/>
              <a:t>Conservative 2PL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7467600" cy="4873752"/>
          </a:xfrm>
        </p:spPr>
        <p:txBody>
          <a:bodyPr/>
          <a:lstStyle/>
          <a:p>
            <a:r>
              <a:rPr lang="en-US" dirty="0"/>
              <a:t>Lock all items it needs  then transaction starts execution</a:t>
            </a:r>
          </a:p>
          <a:p>
            <a:pPr lvl="1"/>
            <a:r>
              <a:rPr lang="en-US" dirty="0"/>
              <a:t>If any locks can not be obtained, then do not lock anything</a:t>
            </a:r>
          </a:p>
          <a:p>
            <a:r>
              <a:rPr lang="en-US" dirty="0"/>
              <a:t>Difficult but deadlock free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2209800" y="35814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1828800" y="57912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590800" y="5562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V="1">
            <a:off x="29718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2971800" y="5181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97" name="Line 9"/>
          <p:cNvSpPr>
            <a:spLocks noChangeShapeType="1"/>
          </p:cNvSpPr>
          <p:nvPr/>
        </p:nvSpPr>
        <p:spPr bwMode="auto">
          <a:xfrm flipV="1">
            <a:off x="3505200" y="4724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>
            <a:off x="3505200" y="4648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V="1">
            <a:off x="4267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>
            <a:off x="4267200" y="4191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>
            <a:off x="4876800" y="4191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>
            <a:off x="4876800" y="5105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>
            <a:off x="5410200" y="5105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5410200" y="5486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2209800" y="42672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growing</a:t>
            </a:r>
          </a:p>
        </p:txBody>
      </p:sp>
      <p:sp>
        <p:nvSpPr>
          <p:cNvPr id="12306" name="Text Box 18"/>
          <p:cNvSpPr txBox="1">
            <a:spLocks noChangeArrowheads="1"/>
          </p:cNvSpPr>
          <p:nvPr/>
        </p:nvSpPr>
        <p:spPr bwMode="auto">
          <a:xfrm>
            <a:off x="5105400" y="4419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shrinking</a:t>
            </a:r>
          </a:p>
        </p:txBody>
      </p:sp>
      <p:sp>
        <p:nvSpPr>
          <p:cNvPr id="12307" name="Text Box 19"/>
          <p:cNvSpPr txBox="1">
            <a:spLocks noChangeArrowheads="1"/>
          </p:cNvSpPr>
          <p:nvPr/>
        </p:nvSpPr>
        <p:spPr bwMode="auto">
          <a:xfrm>
            <a:off x="609600" y="4343400"/>
            <a:ext cx="1600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locks</a:t>
            </a:r>
          </a:p>
        </p:txBody>
      </p:sp>
      <p:sp>
        <p:nvSpPr>
          <p:cNvPr id="12308" name="Text Box 20"/>
          <p:cNvSpPr txBox="1">
            <a:spLocks noChangeArrowheads="1"/>
          </p:cNvSpPr>
          <p:nvPr/>
        </p:nvSpPr>
        <p:spPr bwMode="auto">
          <a:xfrm>
            <a:off x="3200400" y="5791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time</a:t>
            </a:r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>
            <a:off x="4800600" y="3581400"/>
            <a:ext cx="76200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3810000" y="32766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first action starts</a:t>
            </a:r>
          </a:p>
        </p:txBody>
      </p:sp>
    </p:spTree>
    <p:extLst>
      <p:ext uri="{BB962C8B-B14F-4D97-AF65-F5344CB8AC3E}">
        <p14:creationId xmlns:p14="http://schemas.microsoft.com/office/powerpoint/2010/main" val="3188862040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Locking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19812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Lock Thrashing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3657600"/>
            <a:ext cx="7543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Delays due to blocking increases with the number of active transactions and throughput increases more slowly than number of active transactions.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Adding another transaction may reduce the throughput at some point of time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Throughput can be increased in three ways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By locking the smallest sized objects possible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By reducing the time that transaction hold locks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/>
              <a:t>By reducing hotspots</a:t>
            </a:r>
            <a:endParaRPr lang="en-US" dirty="0"/>
          </a:p>
        </p:txBody>
      </p:sp>
      <p:pic>
        <p:nvPicPr>
          <p:cNvPr id="8" name="Content Placeholder 7" descr="833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0" y="1600200"/>
            <a:ext cx="2743200" cy="1990725"/>
          </a:xfrm>
        </p:spPr>
      </p:pic>
    </p:spTree>
  </p:cSld>
  <p:clrMapOvr>
    <a:masterClrMapping/>
  </p:clrMapOvr>
  <p:transition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049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/>
              <a:t>Example of Fund Transfer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143000"/>
            <a:ext cx="7615238" cy="4884737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Isolation requirement</a:t>
            </a:r>
            <a:r>
              <a:rPr lang="en-US" sz="2000" dirty="0" smtClean="0"/>
              <a:t> — if between steps 3 and 6, another transaction is allowed to access the partially updated database, it will see an inconsistent database (the sum  </a:t>
            </a:r>
            <a:r>
              <a:rPr lang="en-US" sz="2000" i="1" dirty="0" smtClean="0"/>
              <a:t>A + B</a:t>
            </a:r>
            <a:r>
              <a:rPr lang="en-US" sz="2000" dirty="0" smtClean="0"/>
              <a:t> will be less than it should be).</a:t>
            </a:r>
          </a:p>
          <a:p>
            <a:pPr lvl="1"/>
            <a:r>
              <a:rPr lang="en-US" sz="2000" dirty="0" smtClean="0"/>
              <a:t>Isolation can be ensured trivially by running transactions </a:t>
            </a:r>
            <a:r>
              <a:rPr lang="en-US" sz="2000" b="1" dirty="0" smtClean="0">
                <a:solidFill>
                  <a:schemeClr val="tx2"/>
                </a:solidFill>
              </a:rPr>
              <a:t>serially</a:t>
            </a:r>
            <a:r>
              <a:rPr lang="en-US" sz="2000" i="1" dirty="0" smtClean="0"/>
              <a:t>,</a:t>
            </a:r>
            <a:r>
              <a:rPr lang="en-US" sz="2000" dirty="0" smtClean="0"/>
              <a:t> that is one after the other.  </a:t>
            </a:r>
          </a:p>
          <a:p>
            <a:pPr lvl="1"/>
            <a:r>
              <a:rPr lang="en-US" sz="2000" dirty="0" smtClean="0"/>
              <a:t>However, executing multiple transactions concurrently has significant benefits, as we will see later.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Durability requirement</a:t>
            </a:r>
            <a:r>
              <a:rPr lang="en-US" sz="2000" dirty="0" smtClean="0"/>
              <a:t> — once the user has been notified that the transaction has completed (i.e., the transfer of the $50 has taken place), the updates to the database by the transaction must persist despite failures.</a:t>
            </a:r>
          </a:p>
        </p:txBody>
      </p:sp>
    </p:spTree>
  </p:cSld>
  <p:clrMapOvr>
    <a:masterClrMapping/>
  </p:clrMapOvr>
  <p:transition>
    <p:randomBar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zh-CN">
                <a:ea typeface="宋体" pitchFamily="2" charset="-122"/>
              </a:rPr>
              <a:t>Deadlocks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zh-CN" dirty="0">
                <a:ea typeface="宋体" pitchFamily="2" charset="-122"/>
              </a:rPr>
              <a:t>Deadlock: Cycle of transactions waiting for locks to be released by each other.</a:t>
            </a:r>
          </a:p>
          <a:p>
            <a:r>
              <a:rPr lang="en-US" altLang="zh-CN" dirty="0">
                <a:ea typeface="宋体" pitchFamily="2" charset="-122"/>
              </a:rPr>
              <a:t>Two ways of dealing with deadlocks:</a:t>
            </a:r>
          </a:p>
          <a:p>
            <a:pPr lvl="1">
              <a:buSzPct val="75000"/>
            </a:pPr>
            <a:r>
              <a:rPr lang="en-US" altLang="zh-CN" dirty="0">
                <a:ea typeface="宋体" pitchFamily="2" charset="-122"/>
              </a:rPr>
              <a:t>Deadlock prevention</a:t>
            </a:r>
          </a:p>
          <a:p>
            <a:pPr lvl="1">
              <a:buSzPct val="75000"/>
            </a:pPr>
            <a:r>
              <a:rPr lang="en-US" altLang="zh-CN" dirty="0">
                <a:ea typeface="宋体" pitchFamily="2" charset="-122"/>
              </a:rPr>
              <a:t>Deadlock </a:t>
            </a:r>
            <a:r>
              <a:rPr lang="en-US" altLang="zh-CN" dirty="0" smtClean="0">
                <a:ea typeface="宋体" pitchFamily="2" charset="-122"/>
              </a:rPr>
              <a:t>detection</a:t>
            </a:r>
          </a:p>
          <a:p>
            <a:pPr lvl="1">
              <a:buSzPct val="75000"/>
            </a:pPr>
            <a:r>
              <a:rPr lang="en-US" altLang="zh-CN" dirty="0" smtClean="0">
                <a:ea typeface="宋体" pitchFamily="2" charset="-122"/>
              </a:rPr>
              <a:t>Deadlock Recovery</a:t>
            </a:r>
            <a:endParaRPr lang="en-US" altLang="zh-CN" dirty="0">
              <a:ea typeface="宋体" pitchFamily="2" charset="-122"/>
            </a:endParaRPr>
          </a:p>
          <a:p>
            <a:pPr>
              <a:buFont typeface="Wingdings" pitchFamily="2" charset="2"/>
              <a:buChar char="§"/>
            </a:pPr>
            <a:endParaRPr lang="zh-CN" altLang="en-US" sz="2400" dirty="0">
              <a:ea typeface="宋体" pitchFamily="2" charset="-122"/>
            </a:endParaRPr>
          </a:p>
        </p:txBody>
      </p:sp>
      <p:pic>
        <p:nvPicPr>
          <p:cNvPr id="4" name="Graphic 4">
            <a:extLst>
              <a:ext uri="{FF2B5EF4-FFF2-40B4-BE49-F238E27FC236}">
                <a16:creationId xmlns:a16="http://schemas.microsoft.com/office/drawing/2014/main" id="{8AA52137-467D-461F-81B4-27A741A8C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4648200" y="3581400"/>
            <a:ext cx="2753349" cy="2739084"/>
          </a:xfrm>
          <a:prstGeom prst="rect">
            <a:avLst/>
          </a:prstGeom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zh-CN">
                <a:ea typeface="宋体" pitchFamily="2" charset="-122"/>
              </a:rPr>
              <a:t>Deadlock Prevention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 altLang="en-US" b="1" i="1" dirty="0">
                <a:solidFill>
                  <a:srgbClr val="002060"/>
                </a:solidFill>
              </a:rPr>
              <a:t>Deadlock prevention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protocols ensure that the system will </a:t>
            </a:r>
            <a:r>
              <a:rPr lang="en-US" altLang="en-US" i="1" dirty="0"/>
              <a:t>never</a:t>
            </a:r>
            <a:r>
              <a:rPr lang="en-US" altLang="en-US" dirty="0"/>
              <a:t> enter into a deadlock state. Some prevention strategies:</a:t>
            </a:r>
          </a:p>
          <a:p>
            <a:pPr lvl="1"/>
            <a:r>
              <a:rPr lang="en-US" altLang="en-US" dirty="0"/>
              <a:t>Require that each transaction locks all its data items before it begins execution (pre-declaration).</a:t>
            </a:r>
          </a:p>
          <a:p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Prevention </a:t>
            </a:r>
            <a:r>
              <a:rPr lang="en-US" altLang="zh-CN" dirty="0" smtClean="0"/>
              <a:t>Strategies</a:t>
            </a:r>
            <a:endParaRPr lang="en-US" altLang="zh-CN" dirty="0"/>
          </a:p>
          <a:p>
            <a:pPr lvl="1"/>
            <a:r>
              <a:rPr lang="en-US" altLang="zh-CN" dirty="0"/>
              <a:t>Assign priorities based on timestamps. Assume </a:t>
            </a:r>
            <a:r>
              <a:rPr lang="en-US" altLang="zh-CN" dirty="0" err="1"/>
              <a:t>Ti</a:t>
            </a:r>
            <a:r>
              <a:rPr lang="en-US" altLang="zh-CN" dirty="0"/>
              <a:t> wants a lock that </a:t>
            </a:r>
            <a:r>
              <a:rPr lang="en-US" altLang="zh-CN" dirty="0" err="1"/>
              <a:t>Tj</a:t>
            </a:r>
            <a:r>
              <a:rPr lang="en-US" altLang="zh-CN" dirty="0"/>
              <a:t> holds. Two policies are possible:</a:t>
            </a:r>
          </a:p>
          <a:p>
            <a:pPr lvl="2">
              <a:buSzPct val="75000"/>
            </a:pPr>
            <a:r>
              <a:rPr lang="en-US" altLang="zh-CN" dirty="0"/>
              <a:t>Wait-Die: If </a:t>
            </a:r>
            <a:r>
              <a:rPr lang="en-US" altLang="zh-CN" dirty="0" err="1"/>
              <a:t>Ti</a:t>
            </a:r>
            <a:r>
              <a:rPr lang="en-US" altLang="zh-CN" dirty="0"/>
              <a:t> has higher priority, </a:t>
            </a:r>
            <a:r>
              <a:rPr lang="en-US" altLang="zh-CN" dirty="0" err="1"/>
              <a:t>Ti</a:t>
            </a:r>
            <a:r>
              <a:rPr lang="en-US" altLang="zh-CN" dirty="0"/>
              <a:t> waits for </a:t>
            </a:r>
            <a:r>
              <a:rPr lang="en-US" altLang="zh-CN" dirty="0" err="1"/>
              <a:t>Tj</a:t>
            </a:r>
            <a:r>
              <a:rPr lang="en-US" altLang="zh-CN" dirty="0"/>
              <a:t>; otherwise </a:t>
            </a:r>
            <a:r>
              <a:rPr lang="en-US" altLang="zh-CN" dirty="0" err="1"/>
              <a:t>Ti</a:t>
            </a:r>
            <a:r>
              <a:rPr lang="en-US" altLang="zh-CN" dirty="0"/>
              <a:t> aborts(non-preemptive)</a:t>
            </a:r>
          </a:p>
          <a:p>
            <a:pPr lvl="2">
              <a:buSzPct val="75000"/>
            </a:pPr>
            <a:r>
              <a:rPr lang="en-US" altLang="zh-CN" dirty="0"/>
              <a:t>Wound-wait: If </a:t>
            </a:r>
            <a:r>
              <a:rPr lang="en-US" altLang="zh-CN" dirty="0" err="1"/>
              <a:t>Ti</a:t>
            </a:r>
            <a:r>
              <a:rPr lang="en-US" altLang="zh-CN" dirty="0"/>
              <a:t> has higher priority, </a:t>
            </a:r>
            <a:r>
              <a:rPr lang="en-US" altLang="zh-CN" dirty="0" err="1"/>
              <a:t>Tj</a:t>
            </a:r>
            <a:r>
              <a:rPr lang="en-US" altLang="zh-CN" dirty="0"/>
              <a:t> aborts; otherwise </a:t>
            </a:r>
            <a:r>
              <a:rPr lang="en-US" altLang="zh-CN" dirty="0" err="1"/>
              <a:t>Ti</a:t>
            </a:r>
            <a:r>
              <a:rPr lang="en-US" altLang="zh-CN" dirty="0"/>
              <a:t> waits(preemptive)</a:t>
            </a:r>
          </a:p>
          <a:p>
            <a:pPr lvl="1"/>
            <a:r>
              <a:rPr lang="en-US" altLang="zh-CN" dirty="0"/>
              <a:t>If a transaction re-starts, make sure it has its original </a:t>
            </a:r>
            <a:r>
              <a:rPr lang="en-US" altLang="zh-CN" dirty="0" smtClean="0"/>
              <a:t>timestamp</a:t>
            </a:r>
          </a:p>
          <a:p>
            <a:pPr lvl="1"/>
            <a:r>
              <a:rPr lang="en-US" altLang="en-US" dirty="0"/>
              <a:t>Timeout-Based Schemes:</a:t>
            </a:r>
          </a:p>
          <a:p>
            <a:pPr lvl="2"/>
            <a:r>
              <a:rPr lang="en-US" altLang="en-US" dirty="0"/>
              <a:t>A transaction waits for a lock only for a specified amount of time. After that, the wait times out and the transaction is rolled back.</a:t>
            </a:r>
          </a:p>
          <a:p>
            <a:pPr lvl="2"/>
            <a:r>
              <a:rPr lang="en-US" altLang="en-US" dirty="0"/>
              <a:t>Ensures that deadlocks get resolved by timeout if they occur</a:t>
            </a:r>
          </a:p>
          <a:p>
            <a:pPr lvl="1"/>
            <a:endParaRPr lang="en-US" altLang="zh-C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945661"/>
      </p:ext>
    </p:extLst>
  </p:cSld>
  <p:clrMapOvr>
    <a:masterClrMapping/>
  </p:clrMapOvr>
  <p:transition>
    <p:randomBar dir="vert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zh-CN">
                <a:ea typeface="宋体" pitchFamily="2" charset="-122"/>
              </a:rPr>
              <a:t>Deadlock Detection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altLang="zh-CN">
                <a:ea typeface="宋体" pitchFamily="2" charset="-122"/>
              </a:rPr>
              <a:t>Create a </a:t>
            </a:r>
            <a:r>
              <a:rPr lang="en-US" altLang="zh-CN">
                <a:solidFill>
                  <a:schemeClr val="accent2"/>
                </a:solidFill>
                <a:ea typeface="宋体" pitchFamily="2" charset="-122"/>
              </a:rPr>
              <a:t>waits-for graph</a:t>
            </a:r>
            <a:r>
              <a:rPr lang="en-US" altLang="zh-CN">
                <a:ea typeface="宋体" pitchFamily="2" charset="-122"/>
              </a:rPr>
              <a:t>:</a:t>
            </a:r>
          </a:p>
          <a:p>
            <a:pPr lvl="1">
              <a:buSzPct val="75000"/>
            </a:pPr>
            <a:r>
              <a:rPr lang="en-US" altLang="zh-CN">
                <a:ea typeface="宋体" pitchFamily="2" charset="-122"/>
              </a:rPr>
              <a:t>Nodes are transactions</a:t>
            </a:r>
          </a:p>
          <a:p>
            <a:pPr lvl="1">
              <a:buSzPct val="75000"/>
            </a:pPr>
            <a:r>
              <a:rPr lang="en-US" altLang="zh-CN">
                <a:ea typeface="宋体" pitchFamily="2" charset="-122"/>
              </a:rPr>
              <a:t>There is an edge from Ti to Tj if Ti is waiting for Tj to release a lock</a:t>
            </a:r>
          </a:p>
          <a:p>
            <a:r>
              <a:rPr lang="en-US" altLang="zh-CN">
                <a:ea typeface="宋体" pitchFamily="2" charset="-122"/>
              </a:rPr>
              <a:t>Periodically check for cycles in the waits-for graph</a:t>
            </a: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600200"/>
            <a:ext cx="2971800" cy="272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4048125"/>
            <a:ext cx="561975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randomBar dir="vert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Deadlock Recovery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90028"/>
            <a:ext cx="7679185" cy="5367972"/>
          </a:xfrm>
        </p:spPr>
        <p:txBody>
          <a:bodyPr/>
          <a:lstStyle/>
          <a:p>
            <a:r>
              <a:rPr lang="en-US" altLang="en-US" dirty="0"/>
              <a:t>When deadlock is  detected :</a:t>
            </a:r>
          </a:p>
          <a:p>
            <a:pPr lvl="1"/>
            <a:r>
              <a:rPr lang="en-US" altLang="en-US" dirty="0"/>
              <a:t>Some transaction will have to rolled back (made a </a:t>
            </a:r>
            <a:r>
              <a:rPr lang="en-US" altLang="en-US" b="1" dirty="0">
                <a:solidFill>
                  <a:srgbClr val="002060"/>
                </a:solidFill>
              </a:rPr>
              <a:t>victim</a:t>
            </a:r>
            <a:r>
              <a:rPr lang="en-US" altLang="en-US" dirty="0"/>
              <a:t>) to break deadlock cycle.  </a:t>
            </a:r>
          </a:p>
          <a:p>
            <a:pPr lvl="2"/>
            <a:r>
              <a:rPr lang="en-US" altLang="en-US" dirty="0"/>
              <a:t>Select that transaction as victim that will incur minimum cost</a:t>
            </a:r>
          </a:p>
          <a:p>
            <a:pPr lvl="1"/>
            <a:r>
              <a:rPr lang="en-US" altLang="en-US" dirty="0"/>
              <a:t>Rollback -- determine how far to roll back transaction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</a:rPr>
              <a:t>Total rollback</a:t>
            </a:r>
            <a:r>
              <a:rPr lang="en-US" altLang="en-US" dirty="0"/>
              <a:t>: Abort the transaction and then restart it.</a:t>
            </a:r>
          </a:p>
          <a:p>
            <a:pPr lvl="2"/>
            <a:r>
              <a:rPr lang="en-US" altLang="en-US" b="1" dirty="0">
                <a:solidFill>
                  <a:srgbClr val="002060"/>
                </a:solidFill>
              </a:rPr>
              <a:t>Partial rollback</a:t>
            </a:r>
            <a:r>
              <a:rPr lang="en-US" altLang="en-US" dirty="0"/>
              <a:t>: Roll back victim transaction only as far as necessary to release locks that another transaction in cycle is waiting for</a:t>
            </a:r>
          </a:p>
          <a:p>
            <a:r>
              <a:rPr lang="en-US" altLang="en-US" dirty="0"/>
              <a:t>Starvation can happen 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One </a:t>
            </a:r>
            <a:r>
              <a:rPr lang="en-US" altLang="en-US" dirty="0"/>
              <a:t>solution: oldest transaction in the deadlock set is never chosen as victim</a:t>
            </a:r>
          </a:p>
        </p:txBody>
      </p:sp>
    </p:spTree>
    <p:extLst>
      <p:ext uri="{BB962C8B-B14F-4D97-AF65-F5344CB8AC3E}">
        <p14:creationId xmlns:p14="http://schemas.microsoft.com/office/powerpoint/2010/main" val="3390034988"/>
      </p:ext>
    </p:extLst>
  </p:cSld>
  <p:clrMapOvr>
    <a:masterClrMapping/>
  </p:clrMapOvr>
  <p:transition>
    <p:randomBar dir="vert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467600" cy="685800"/>
          </a:xfrm>
        </p:spPr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Log-Based Recovery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838983" cy="5367972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A  </a:t>
            </a:r>
            <a:r>
              <a:rPr lang="en-US" altLang="en-US" b="1" dirty="0">
                <a:solidFill>
                  <a:srgbClr val="002060"/>
                </a:solidFill>
              </a:rPr>
              <a:t>log</a:t>
            </a:r>
            <a:r>
              <a:rPr lang="en-US" altLang="en-US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is a sequence of  </a:t>
            </a:r>
            <a:r>
              <a:rPr lang="en-US" altLang="en-US" b="1" dirty="0"/>
              <a:t>log records</a:t>
            </a:r>
            <a:r>
              <a:rPr lang="en-US" altLang="en-US" dirty="0"/>
              <a:t>. The records  keep information about update activities on the database.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dirty="0"/>
              <a:t>log</a:t>
            </a:r>
            <a:r>
              <a:rPr lang="en-US" altLang="en-US" dirty="0"/>
              <a:t> is kept on stable storage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When transaction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starts, it registers itself by writing a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800" dirty="0"/>
              <a:t>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 </a:t>
            </a:r>
            <a:r>
              <a:rPr lang="en-US" altLang="en-US" b="1" dirty="0"/>
              <a:t>start</a:t>
            </a:r>
            <a:r>
              <a:rPr lang="en-US" altLang="en-US" dirty="0"/>
              <a:t>&gt; log record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800" dirty="0"/>
          </a:p>
          <a:p>
            <a:pPr>
              <a:lnSpc>
                <a:spcPct val="90000"/>
              </a:lnSpc>
            </a:pPr>
            <a:r>
              <a:rPr lang="en-US" altLang="en-US" i="1" dirty="0"/>
              <a:t>Before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executes </a:t>
            </a:r>
            <a:r>
              <a:rPr lang="en-US" altLang="en-US" b="1" dirty="0"/>
              <a:t>write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), a log record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800" dirty="0"/>
              <a:t> 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i="1" dirty="0"/>
              <a:t>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, X,  V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 V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&gt;  </a:t>
            </a:r>
            <a:br>
              <a:rPr lang="en-US" altLang="en-US" i="1" dirty="0"/>
            </a:br>
            <a:r>
              <a:rPr lang="en-US" altLang="en-US" sz="800" i="1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i="1" dirty="0"/>
              <a:t>        </a:t>
            </a:r>
            <a:r>
              <a:rPr lang="en-US" altLang="en-US" dirty="0"/>
              <a:t>is written, where</a:t>
            </a:r>
            <a:r>
              <a:rPr lang="en-US" altLang="en-US" i="1" dirty="0"/>
              <a:t> V</a:t>
            </a:r>
            <a:r>
              <a:rPr lang="en-US" altLang="en-US" i="1" baseline="-25000" dirty="0"/>
              <a:t>1</a:t>
            </a:r>
            <a:r>
              <a:rPr lang="en-US" altLang="en-US" dirty="0"/>
              <a:t> is the value of </a:t>
            </a:r>
            <a:r>
              <a:rPr lang="en-US" altLang="en-US" i="1" dirty="0"/>
              <a:t>X</a:t>
            </a:r>
            <a:r>
              <a:rPr lang="en-US" altLang="en-US" dirty="0"/>
              <a:t>  before the write (the </a:t>
            </a:r>
            <a:r>
              <a:rPr lang="en-US" altLang="en-US" b="1" dirty="0">
                <a:solidFill>
                  <a:srgbClr val="002060"/>
                </a:solidFill>
              </a:rPr>
              <a:t>old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   value</a:t>
            </a:r>
            <a:r>
              <a:rPr lang="en-US" altLang="en-US" dirty="0"/>
              <a:t>)</a:t>
            </a:r>
            <a:r>
              <a:rPr lang="en-US" altLang="en-US" b="1" dirty="0"/>
              <a:t>,</a:t>
            </a:r>
            <a:r>
              <a:rPr lang="en-US" altLang="en-US" dirty="0"/>
              <a:t> and </a:t>
            </a:r>
            <a:r>
              <a:rPr lang="en-US" altLang="en-US" i="1" dirty="0"/>
              <a:t>V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is the value to be written to </a:t>
            </a:r>
            <a:r>
              <a:rPr lang="en-US" altLang="en-US" i="1" dirty="0"/>
              <a:t>X </a:t>
            </a:r>
            <a:r>
              <a:rPr lang="en-US" altLang="en-US" dirty="0"/>
              <a:t>(the </a:t>
            </a:r>
            <a:r>
              <a:rPr lang="en-US" altLang="en-US" b="1" dirty="0">
                <a:solidFill>
                  <a:srgbClr val="002060"/>
                </a:solidFill>
              </a:rPr>
              <a:t>new value</a:t>
            </a:r>
            <a:r>
              <a:rPr lang="en-US" altLang="en-US" dirty="0"/>
              <a:t>).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finishes it last statement, the log record &lt;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b="1" i="1" dirty="0"/>
              <a:t> </a:t>
            </a:r>
            <a:r>
              <a:rPr lang="en-US" altLang="en-US" b="1" dirty="0"/>
              <a:t>commi</a:t>
            </a:r>
            <a:r>
              <a:rPr lang="en-US" altLang="en-US" dirty="0"/>
              <a:t>t&gt; is written.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Two approaches using logs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Immediate database modification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Deferred database modification. </a:t>
            </a:r>
          </a:p>
        </p:txBody>
      </p:sp>
    </p:spTree>
    <p:extLst>
      <p:ext uri="{BB962C8B-B14F-4D97-AF65-F5344CB8AC3E}">
        <p14:creationId xmlns:p14="http://schemas.microsoft.com/office/powerpoint/2010/main" val="1169852663"/>
      </p:ext>
    </p:extLst>
  </p:cSld>
  <p:clrMapOvr>
    <a:masterClrMapping/>
  </p:clrMapOvr>
  <p:transition>
    <p:randomBar dir="vert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28264" cy="536797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immediate-modification</a:t>
            </a:r>
            <a:r>
              <a:rPr lang="en-US" altLang="en-US" dirty="0"/>
              <a:t> scheme allows updates of an uncommitted transaction to be made to the buffer, or the disk itself, before the transaction commits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Update log record must be written </a:t>
            </a:r>
            <a:r>
              <a:rPr lang="en-US" altLang="en-US" i="1" dirty="0"/>
              <a:t>before</a:t>
            </a:r>
            <a:r>
              <a:rPr lang="en-US" altLang="en-US" dirty="0"/>
              <a:t> database item is written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We assume that the log record is output directly to stable storage</a:t>
            </a:r>
          </a:p>
          <a:p>
            <a:pPr>
              <a:lnSpc>
                <a:spcPct val="90000"/>
              </a:lnSpc>
            </a:pPr>
            <a:r>
              <a:rPr lang="en-US" altLang="en-US" dirty="0" smtClean="0"/>
              <a:t>Output </a:t>
            </a:r>
            <a:r>
              <a:rPr lang="en-US" altLang="en-US" dirty="0"/>
              <a:t>of updated blocks to disk can take place at any time before or after transaction commit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Order in which blocks are output can be different from the order in which they are written.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deferred-modification</a:t>
            </a:r>
            <a:r>
              <a:rPr lang="en-US" altLang="en-US" dirty="0"/>
              <a:t> scheme performs updates to buffer/disk only at the time of transaction commit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Simplifies some aspects of recovery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But has overhead of storing local copy</a:t>
            </a:r>
          </a:p>
        </p:txBody>
      </p:sp>
    </p:spTree>
    <p:extLst>
      <p:ext uri="{BB962C8B-B14F-4D97-AF65-F5344CB8AC3E}">
        <p14:creationId xmlns:p14="http://schemas.microsoft.com/office/powerpoint/2010/main" val="795288494"/>
      </p:ext>
    </p:extLst>
  </p:cSld>
  <p:clrMapOvr>
    <a:masterClrMapping/>
  </p:clrMapOvr>
  <p:transition>
    <p:randomBar dir="vert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Intent Lock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752"/>
          </a:xfrm>
        </p:spPr>
        <p:txBody>
          <a:bodyPr/>
          <a:lstStyle/>
          <a:p>
            <a:r>
              <a:rPr lang="en-IN" b="1" dirty="0"/>
              <a:t>Intention Mode Lock –</a:t>
            </a:r>
            <a:r>
              <a:rPr lang="en-IN" dirty="0"/>
              <a:t> </a:t>
            </a:r>
            <a:br>
              <a:rPr lang="en-IN" dirty="0"/>
            </a:br>
            <a:r>
              <a:rPr lang="en-IN" dirty="0"/>
              <a:t>In addition to </a:t>
            </a:r>
            <a:r>
              <a:rPr lang="en-IN" b="1" dirty="0"/>
              <a:t>S</a:t>
            </a:r>
            <a:r>
              <a:rPr lang="en-IN" dirty="0"/>
              <a:t> and </a:t>
            </a:r>
            <a:r>
              <a:rPr lang="en-IN" b="1" dirty="0"/>
              <a:t>X</a:t>
            </a:r>
            <a:r>
              <a:rPr lang="en-IN" dirty="0"/>
              <a:t> lock modes, there are three additional lock modes with multiple granularities: </a:t>
            </a:r>
            <a:endParaRPr lang="en-IN" dirty="0" smtClean="0"/>
          </a:p>
          <a:p>
            <a:pPr lvl="1" fontAlgn="base"/>
            <a:r>
              <a:rPr lang="en-IN" b="1" dirty="0" smtClean="0"/>
              <a:t>Intention-Shared </a:t>
            </a:r>
            <a:r>
              <a:rPr lang="en-IN" b="1" dirty="0"/>
              <a:t>(IS):</a:t>
            </a:r>
            <a:r>
              <a:rPr lang="en-IN" dirty="0"/>
              <a:t> explicit locking at a lower level of the tree but only with shared locks.</a:t>
            </a:r>
          </a:p>
          <a:p>
            <a:pPr lvl="1" fontAlgn="base"/>
            <a:r>
              <a:rPr lang="en-IN" b="1" dirty="0"/>
              <a:t>Intention-Exclusive (IX): </a:t>
            </a:r>
            <a:r>
              <a:rPr lang="en-IN" dirty="0"/>
              <a:t>explicit locking at a lower level with exclusive or shared locks.</a:t>
            </a:r>
          </a:p>
          <a:p>
            <a:pPr lvl="1" fontAlgn="base"/>
            <a:r>
              <a:rPr lang="en-IN" b="1" dirty="0"/>
              <a:t>Shared &amp; Intention-Exclusive (SIX):</a:t>
            </a:r>
            <a:r>
              <a:rPr lang="en-IN" dirty="0"/>
              <a:t> the subtree rooted by that node is locked explicitly in shared mode and explicit locking is being done at a lower level with exclusive mode locks.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5029200"/>
            <a:ext cx="3094461" cy="200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59293"/>
      </p:ext>
    </p:extLst>
  </p:cSld>
  <p:clrMapOvr>
    <a:masterClrMapping/>
  </p:clrMapOvr>
  <p:transition>
    <p:randomBar dir="vert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/>
              <a:t>The compatibility matrix for these lock modes are described below: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81" y="2667000"/>
            <a:ext cx="4872038" cy="334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666532"/>
      </p:ext>
    </p:extLst>
  </p:cSld>
  <p:clrMapOvr>
    <a:masterClrMapping/>
  </p:clrMapOvr>
  <p:transition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5334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 smtClean="0"/>
              <a:t>Transaction State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106488"/>
            <a:ext cx="7493000" cy="5072062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tx2"/>
                </a:solidFill>
              </a:rPr>
              <a:t>Active </a:t>
            </a:r>
            <a:r>
              <a:rPr lang="en-US" sz="2000" dirty="0" smtClean="0"/>
              <a:t>–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/>
              <a:t>the initial state; the transaction stays in this state while it is executing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Partially committed </a:t>
            </a:r>
            <a:r>
              <a:rPr lang="en-US" sz="2000" dirty="0" smtClean="0"/>
              <a:t>–</a:t>
            </a:r>
            <a:r>
              <a:rPr lang="en-US" sz="2000" b="1" dirty="0" smtClean="0">
                <a:solidFill>
                  <a:schemeClr val="tx2"/>
                </a:solidFill>
              </a:rPr>
              <a:t> </a:t>
            </a:r>
            <a:r>
              <a:rPr lang="en-US" sz="2000" dirty="0" smtClean="0"/>
              <a:t>after the final statement has been executed.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Failed </a:t>
            </a:r>
            <a:r>
              <a:rPr lang="en-US" sz="2000" b="1" dirty="0" smtClean="0"/>
              <a:t>-- </a:t>
            </a:r>
            <a:r>
              <a:rPr lang="en-US" sz="2000" dirty="0" smtClean="0"/>
              <a:t>after the discovery that normal execution can no longer proceed.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Aborted </a:t>
            </a:r>
            <a:r>
              <a:rPr lang="en-US" sz="2000" dirty="0" smtClean="0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sz="2000" dirty="0" smtClean="0"/>
              <a:t>restart the transaction; can be done only if no internal logical error</a:t>
            </a:r>
          </a:p>
          <a:p>
            <a:pPr lvl="1"/>
            <a:r>
              <a:rPr lang="en-US" sz="2000" dirty="0" smtClean="0"/>
              <a:t>kill the transaction</a:t>
            </a:r>
          </a:p>
          <a:p>
            <a:r>
              <a:rPr lang="en-US" sz="2000" b="1" dirty="0" smtClean="0">
                <a:solidFill>
                  <a:schemeClr val="tx2"/>
                </a:solidFill>
              </a:rPr>
              <a:t>Committed </a:t>
            </a:r>
            <a:r>
              <a:rPr lang="en-US" sz="2000" dirty="0" smtClean="0"/>
              <a:t>– after successful completion.</a:t>
            </a:r>
          </a:p>
        </p:txBody>
      </p:sp>
    </p:spTree>
  </p:cSld>
  <p:clrMapOvr>
    <a:masterClrMapping/>
  </p:clrMapOvr>
  <p:transition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Transaction State (Cont.)</a:t>
            </a:r>
          </a:p>
        </p:txBody>
      </p:sp>
      <p:pic>
        <p:nvPicPr>
          <p:cNvPr id="11267" name="Picture 6"/>
          <p:cNvPicPr>
            <a:picLocks noChangeAspect="1" noChangeArrowheads="1"/>
          </p:cNvPicPr>
          <p:nvPr/>
        </p:nvPicPr>
        <p:blipFill>
          <a:blip r:embed="rId2"/>
          <a:srcRect l="9917" t="551" r="10124" b="551"/>
          <a:stretch>
            <a:fillRect/>
          </a:stretch>
        </p:blipFill>
        <p:spPr bwMode="auto">
          <a:xfrm>
            <a:off x="1863725" y="1828800"/>
            <a:ext cx="4750615" cy="44069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664450" cy="4572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 smtClean="0"/>
              <a:t>Implementation of Atomicity and Durability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143000"/>
            <a:ext cx="7696200" cy="4927600"/>
          </a:xfrm>
        </p:spPr>
        <p:txBody>
          <a:bodyPr/>
          <a:lstStyle/>
          <a:p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chemeClr val="tx2"/>
                </a:solidFill>
              </a:rPr>
              <a:t>recovery-management </a:t>
            </a:r>
            <a:r>
              <a:rPr lang="en-US" sz="2000" dirty="0" smtClean="0"/>
              <a:t>component of a database system implements the support for atomicity and durability.</a:t>
            </a:r>
          </a:p>
          <a:p>
            <a:r>
              <a:rPr lang="en-US" sz="2000" dirty="0" smtClean="0"/>
              <a:t>The </a:t>
            </a:r>
            <a:r>
              <a:rPr lang="en-US" sz="2000" b="1" i="1" dirty="0" smtClean="0">
                <a:solidFill>
                  <a:schemeClr val="tx2"/>
                </a:solidFill>
              </a:rPr>
              <a:t>shadow-database</a:t>
            </a:r>
            <a:r>
              <a:rPr lang="en-US" sz="2000" dirty="0" smtClean="0"/>
              <a:t> scheme:</a:t>
            </a:r>
          </a:p>
          <a:p>
            <a:pPr lvl="1"/>
            <a:r>
              <a:rPr lang="en-US" sz="2000" dirty="0" smtClean="0"/>
              <a:t>assume that only one transaction is active at a time.</a:t>
            </a:r>
          </a:p>
          <a:p>
            <a:pPr lvl="1"/>
            <a:r>
              <a:rPr lang="en-US" sz="2000" dirty="0" smtClean="0"/>
              <a:t>a pointer called </a:t>
            </a:r>
            <a:r>
              <a:rPr lang="en-US" sz="2000" dirty="0" err="1" smtClean="0"/>
              <a:t>db_pointer</a:t>
            </a:r>
            <a:r>
              <a:rPr lang="en-US" sz="2000" dirty="0" smtClean="0"/>
              <a:t> always points to the current consistent copy of the database.</a:t>
            </a:r>
          </a:p>
          <a:p>
            <a:pPr lvl="1"/>
            <a:r>
              <a:rPr lang="en-US" sz="2000" dirty="0" smtClean="0"/>
              <a:t>all updates are made on a </a:t>
            </a:r>
            <a:r>
              <a:rPr lang="en-US" sz="2000" i="1" dirty="0" smtClean="0"/>
              <a:t>shadow copy</a:t>
            </a:r>
            <a:r>
              <a:rPr lang="en-US" sz="2000" dirty="0" smtClean="0"/>
              <a:t> of the database, and </a:t>
            </a:r>
            <a:r>
              <a:rPr lang="en-US" sz="2000" b="1" dirty="0" err="1" smtClean="0"/>
              <a:t>db_pointer</a:t>
            </a:r>
            <a:r>
              <a:rPr lang="en-US" sz="2000" dirty="0" smtClean="0"/>
              <a:t> is made to point to the updated shadow copy only after the transaction reaches partial commit and all updated pages have been flushed to disk.</a:t>
            </a:r>
          </a:p>
          <a:p>
            <a:pPr lvl="1"/>
            <a:r>
              <a:rPr lang="en-US" sz="2000" dirty="0" smtClean="0"/>
              <a:t>in case transaction fails, old consistent copy pointed to by </a:t>
            </a:r>
            <a:r>
              <a:rPr lang="en-US" sz="2000" b="1" dirty="0" err="1" smtClean="0"/>
              <a:t>db_pointer</a:t>
            </a:r>
            <a:r>
              <a:rPr lang="en-US" sz="2000" dirty="0" smtClean="0"/>
              <a:t> can be used, and the shadow copy can be deleted.</a:t>
            </a:r>
          </a:p>
        </p:txBody>
      </p:sp>
    </p:spTree>
  </p:cSld>
  <p:clrMapOvr>
    <a:masterClrMapping/>
  </p:clrMapOvr>
  <p:transition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0772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800" smtClean="0"/>
              <a:t>Implementation of Atomicity and Durability 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57250" y="4676775"/>
            <a:ext cx="7510463" cy="1647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 smtClean="0"/>
              <a:t>Assumes disks do not fail</a:t>
            </a:r>
          </a:p>
          <a:p>
            <a:pPr>
              <a:lnSpc>
                <a:spcPct val="80000"/>
              </a:lnSpc>
            </a:pPr>
            <a:r>
              <a:rPr lang="en-US" sz="2000" dirty="0" smtClean="0"/>
              <a:t>Useful for text editors, but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extremely inefficient for large databases </a:t>
            </a:r>
          </a:p>
          <a:p>
            <a:pPr lvl="1">
              <a:lnSpc>
                <a:spcPct val="80000"/>
              </a:lnSpc>
            </a:pPr>
            <a:r>
              <a:rPr lang="en-US" sz="2000" dirty="0" smtClean="0"/>
              <a:t> Does not handle concurrent transactions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 smtClean="0"/>
              <a:t> 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42950" y="1092200"/>
            <a:ext cx="3714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/>
              <a:t>The shadow-database scheme</a:t>
            </a:r>
            <a:r>
              <a:rPr lang="en-US" sz="1800"/>
              <a:t>: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/>
          <a:srcRect l="398" t="18303" r="597" b="18567"/>
          <a:stretch>
            <a:fillRect/>
          </a:stretch>
        </p:blipFill>
        <p:spPr bwMode="auto">
          <a:xfrm>
            <a:off x="1524000" y="1524000"/>
            <a:ext cx="6180138" cy="2955925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1371</TotalTime>
  <Words>3476</Words>
  <Application>Microsoft Office PowerPoint</Application>
  <PresentationFormat>On-screen Show (4:3)</PresentationFormat>
  <Paragraphs>409</Paragraphs>
  <Slides>59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72" baseType="lpstr">
      <vt:lpstr>MS PGothic</vt:lpstr>
      <vt:lpstr>宋体</vt:lpstr>
      <vt:lpstr>Arial</vt:lpstr>
      <vt:lpstr>Calibri</vt:lpstr>
      <vt:lpstr>Century Schoolbook</vt:lpstr>
      <vt:lpstr>Monotype Sorts</vt:lpstr>
      <vt:lpstr>新細明體</vt:lpstr>
      <vt:lpstr>Symbol</vt:lpstr>
      <vt:lpstr>Times New Roman</vt:lpstr>
      <vt:lpstr>Verdana</vt:lpstr>
      <vt:lpstr>Wingdings</vt:lpstr>
      <vt:lpstr>Wingdings 2</vt:lpstr>
      <vt:lpstr>Oriel</vt:lpstr>
      <vt:lpstr>Transaction Management</vt:lpstr>
      <vt:lpstr>Transaction Concept</vt:lpstr>
      <vt:lpstr>ACID Properties</vt:lpstr>
      <vt:lpstr>Example of Fund Transfer</vt:lpstr>
      <vt:lpstr>Example of Fund Transfer (Cont.)</vt:lpstr>
      <vt:lpstr>Transaction State</vt:lpstr>
      <vt:lpstr>Transaction State (Cont.)</vt:lpstr>
      <vt:lpstr>Implementation of Atomicity and Durability</vt:lpstr>
      <vt:lpstr>Implementation of Atomicity and Durability (Cont.)</vt:lpstr>
      <vt:lpstr>Concurrent Executions</vt:lpstr>
      <vt:lpstr>Schedules</vt:lpstr>
      <vt:lpstr>Schedule 1</vt:lpstr>
      <vt:lpstr>Schedule 2</vt:lpstr>
      <vt:lpstr>Schedule 3</vt:lpstr>
      <vt:lpstr>Schedule 4</vt:lpstr>
      <vt:lpstr>Anomalies with interleaved execution</vt:lpstr>
      <vt:lpstr>WR conflicts</vt:lpstr>
      <vt:lpstr>RW conflicts</vt:lpstr>
      <vt:lpstr>WW conflicts</vt:lpstr>
      <vt:lpstr>Serialisability and aborts</vt:lpstr>
      <vt:lpstr>Serializability</vt:lpstr>
      <vt:lpstr>Conflicting Instructions </vt:lpstr>
      <vt:lpstr>Conflict Serializability</vt:lpstr>
      <vt:lpstr>Conflict Serializability (Cont.)</vt:lpstr>
      <vt:lpstr>Conflict Serializability (Cont.)</vt:lpstr>
      <vt:lpstr>View Serializability</vt:lpstr>
      <vt:lpstr>View Serializability (Cont.)</vt:lpstr>
      <vt:lpstr>Testing for Serializability</vt:lpstr>
      <vt:lpstr>Test for Conflict Serializability</vt:lpstr>
      <vt:lpstr>Test for View Serializability</vt:lpstr>
      <vt:lpstr>Recoverable Schedules</vt:lpstr>
      <vt:lpstr>Cascading Rollbacks</vt:lpstr>
      <vt:lpstr>Cascadeless Schedules</vt:lpstr>
      <vt:lpstr>Concurrency Control</vt:lpstr>
      <vt:lpstr>Concurrency Control vs. Serializability Tests</vt:lpstr>
      <vt:lpstr>Lock-Based Protocols</vt:lpstr>
      <vt:lpstr>Lock-Based Protocols (Cont.)</vt:lpstr>
      <vt:lpstr>Lock-Based Protocols (Cont.)</vt:lpstr>
      <vt:lpstr>PowerPoint Presentation</vt:lpstr>
      <vt:lpstr>PowerPoint Presentation</vt:lpstr>
      <vt:lpstr>Pitfalls of Lock-Based Protocols</vt:lpstr>
      <vt:lpstr>Pitfalls of Lock-Based Protocols (Cont.)</vt:lpstr>
      <vt:lpstr>The Two-Phase Locking Protocol</vt:lpstr>
      <vt:lpstr>The Two-Phase Locking Protocol (Cont.)</vt:lpstr>
      <vt:lpstr>PowerPoint Presentation</vt:lpstr>
      <vt:lpstr>Aborting</vt:lpstr>
      <vt:lpstr>Lock-Based Concurrency Control</vt:lpstr>
      <vt:lpstr>Conservative 2PL</vt:lpstr>
      <vt:lpstr>Performance of Locking</vt:lpstr>
      <vt:lpstr>Deadlocks</vt:lpstr>
      <vt:lpstr>Deadlock Prevention</vt:lpstr>
      <vt:lpstr>PowerPoint Presentation</vt:lpstr>
      <vt:lpstr>Deadlock Detection</vt:lpstr>
      <vt:lpstr>PowerPoint Presentation</vt:lpstr>
      <vt:lpstr>Deadlock Recovery</vt:lpstr>
      <vt:lpstr>Log-Based Recovery</vt:lpstr>
      <vt:lpstr>PowerPoint Presentation</vt:lpstr>
      <vt:lpstr>Intent Lock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Management</dc:title>
  <dc:creator>sunu</dc:creator>
  <cp:lastModifiedBy>Administrator</cp:lastModifiedBy>
  <cp:revision>64</cp:revision>
  <dcterms:created xsi:type="dcterms:W3CDTF">2015-03-06T07:21:44Z</dcterms:created>
  <dcterms:modified xsi:type="dcterms:W3CDTF">2022-11-01T05:59:41Z</dcterms:modified>
</cp:coreProperties>
</file>