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4"/>
  </p:notes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578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56927-CE60-4563-A85D-6E100C83DC8C}" type="datetimeFigureOut">
              <a:rPr lang="en-CA" smtClean="0"/>
              <a:t>2021-10-02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2B1CB-F1ED-4433-9F20-D919C672A9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40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dirty="0"/>
                  <a:t>Calculations are done for entire season.</a:t>
                </a:r>
              </a:p>
              <a:p>
                <a:r>
                  <a:rPr lang="en-CA" dirty="0"/>
                  <a:t>Predicted price increase with the above changes = $</a:t>
                </a:r>
                <a14:m>
                  <m:oMath xmlns:m="http://schemas.openxmlformats.org/officeDocument/2006/math">
                    <m:r>
                      <a:rPr lang="en-CA" sz="18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1.99 </m:t>
                    </m:r>
                  </m:oMath>
                </a14:m>
                <a:r>
                  <a:rPr lang="en-CA" dirty="0"/>
                  <a:t> per ticket.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200" kern="1200" noProof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rPr>
                      <m:t>Projected</m:t>
                    </m:r>
                    <m:r>
                      <a:rPr lang="en-CA" sz="1200" kern="1200" noProof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lang="en-CA" sz="1200" kern="1200" noProof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rPr>
                      <m:t>revenue</m:t>
                    </m:r>
                    <m:r>
                      <a:rPr lang="en-CA" sz="1200" kern="1200" noProof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lang="en-CA" sz="1200" kern="1200" noProof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rPr>
                      <m:t>increase</m:t>
                    </m:r>
                  </m:oMath>
                </a14:m>
                <a:r>
                  <a:rPr lang="en-CA" sz="12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= </a:t>
                </a:r>
                <a14:m>
                  <m:oMath xmlns:m="http://schemas.openxmlformats.org/officeDocument/2006/math">
                    <m:r>
                      <a:rPr lang="en-CA" sz="12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rPr>
                      <m:t>1.99 </m:t>
                    </m:r>
                    <m:r>
                      <m:rPr>
                        <m:sty m:val="p"/>
                      </m:rPr>
                      <a:rPr lang="en-CA" sz="12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rPr>
                      <m:t>x</m:t>
                    </m:r>
                    <m:r>
                      <a:rPr lang="en-CA" sz="12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rPr>
                      <m:t> 350,000 </m:t>
                    </m:r>
                    <m:r>
                      <m:rPr>
                        <m:sty m:val="p"/>
                      </m:rPr>
                      <a:rPr lang="en-CA" sz="12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rPr>
                      <m:t>x</m:t>
                    </m:r>
                    <m:r>
                      <a:rPr lang="en-CA" sz="12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rPr>
                      <m:t> 5 ≃ $3,470,000 </m:t>
                    </m:r>
                  </m:oMath>
                </a14:m>
                <a:br>
                  <a:rPr lang="en-CA" sz="12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sz="12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Projected net increase in revenue= $3,470,000 - $1,540,000 ≃ $1,930,000</a:t>
                </a:r>
                <a:endParaRPr lang="en-CA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dirty="0"/>
                  <a:t>Calculations are done for entire season.</a:t>
                </a:r>
              </a:p>
              <a:p>
                <a:r>
                  <a:rPr lang="en-CA" dirty="0"/>
                  <a:t>Predicted price increase with the above changes = $</a:t>
                </a:r>
                <a:r>
                  <a:rPr lang="en-CA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1.99 </a:t>
                </a:r>
                <a:r>
                  <a:rPr lang="en-CA" dirty="0"/>
                  <a:t> per ticket.</a:t>
                </a:r>
              </a:p>
              <a:p>
                <a:r>
                  <a:rPr lang="en-CA" sz="1200" i="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Projected revenue increase</a:t>
                </a:r>
                <a:r>
                  <a:rPr lang="en-CA" sz="12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CA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1.99 x 350,000 x 5 ≃ $3,470,000 </a:t>
                </a:r>
                <a:br>
                  <a:rPr lang="en-CA" sz="12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sz="12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Projected net increase in revenue= $3,470,000 - $1,540,000 ≃ $1,930,000</a:t>
                </a:r>
                <a:endParaRPr lang="en-CA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2B1CB-F1ED-4433-9F20-D919C672A91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84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Data driven pricing model for Big mountain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Tresa Varghese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AF6F-EFDA-40C8-8B2E-EFD7139D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Need for a new pricing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9DBB-7A08-4122-AC96-64AD7E030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Current pricing strategy is based on just the market average </a:t>
            </a:r>
          </a:p>
          <a:p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does not provide the business with a good sense of how important some facilities are compared to others</a:t>
            </a:r>
          </a:p>
          <a:p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Resort is not 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capitalizing on its facilities as much as it could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Addition of new chair lift </a:t>
            </a:r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</a:rPr>
              <a:t>increased operating cost by $1,540,000 per season </a:t>
            </a:r>
            <a:br>
              <a:rPr lang="en-CA" sz="2000" b="0" dirty="0">
                <a:effectLst/>
              </a:rPr>
            </a:br>
            <a:endParaRPr lang="en-CA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91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9673-8B7B-4BAF-810B-C29A67B8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Advantages of new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1A69-D32E-4311-A539-36314637D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Provides better value for the services </a:t>
            </a:r>
          </a:p>
          <a:p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</a:t>
            </a:r>
            <a:r>
              <a:rPr lang="en-CA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akes sure that the company capitalizes its facilities well</a:t>
            </a:r>
          </a:p>
          <a:p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Suggests ticket price by comparing the facilities at Big Mountain with the market</a:t>
            </a:r>
          </a:p>
          <a:p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Predicts the changes in revenue with various scenarios that involve adding or removing facilities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534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ADCE-4F33-4826-9194-A9F9D415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CA" dirty="0"/>
              <a:t>Key Findings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336BFA2-4AF8-4B5F-9340-2D3566306B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695194"/>
            <a:ext cx="4663440" cy="25648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60D1-5923-4C67-8557-51E00BF92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CA" dirty="0">
                <a:effectLst/>
              </a:rPr>
              <a:t>Big Mountain </a:t>
            </a:r>
            <a:r>
              <a:rPr lang="en-CA" b="1" dirty="0">
                <a:effectLst/>
              </a:rPr>
              <a:t>currently charge $81 </a:t>
            </a:r>
            <a:r>
              <a:rPr lang="en-CA" dirty="0">
                <a:effectLst/>
              </a:rPr>
              <a:t>for adult weekend tickets.</a:t>
            </a:r>
          </a:p>
          <a:p>
            <a:r>
              <a:rPr lang="en-CA" dirty="0"/>
              <a:t>Based on these facilities available at Big Mountain and comparing it with the present market, our </a:t>
            </a:r>
            <a:r>
              <a:rPr lang="en-CA" b="1" dirty="0"/>
              <a:t>model suggests</a:t>
            </a:r>
            <a:r>
              <a:rPr lang="en-CA" dirty="0"/>
              <a:t> a ticket price of </a:t>
            </a:r>
            <a:r>
              <a:rPr lang="en-CA" b="1" dirty="0"/>
              <a:t>$95.87 </a:t>
            </a:r>
            <a:r>
              <a:rPr lang="en-CA" dirty="0"/>
              <a:t>with mean absolute error of $10.39.</a:t>
            </a:r>
          </a:p>
        </p:txBody>
      </p:sp>
    </p:spTree>
    <p:extLst>
      <p:ext uri="{BB962C8B-B14F-4D97-AF65-F5344CB8AC3E}">
        <p14:creationId xmlns:p14="http://schemas.microsoft.com/office/powerpoint/2010/main" val="90884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6DA0-4958-46FC-A8B8-BE3EC844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CA" dirty="0"/>
              <a:t>Scenario 1: Adding new facilities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CC6DEB1E-8523-471F-BBE9-299BA727A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>
            <a:normAutofit/>
          </a:bodyPr>
          <a:lstStyle/>
          <a:p>
            <a:r>
              <a:rPr lang="en-CA" dirty="0"/>
              <a:t>Big Mountain vs market (No. of chairs)</a:t>
            </a:r>
            <a:endParaRPr lang="en-US" dirty="0"/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1BB62109-553B-44C9-8569-C430B8DD6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>
            <a:normAutofit/>
          </a:bodyPr>
          <a:lstStyle/>
          <a:p>
            <a:r>
              <a:rPr lang="en-CA" dirty="0"/>
              <a:t>Big Mountain vs market (vertical drop)</a:t>
            </a:r>
            <a:endParaRPr lang="en-US" dirty="0"/>
          </a:p>
        </p:txBody>
      </p:sp>
      <p:pic>
        <p:nvPicPr>
          <p:cNvPr id="1026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C6279C7F-0BFE-4115-AFB8-00DB227B4000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8712" y="3092279"/>
            <a:ext cx="4663440" cy="256489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48425116-54A5-44A5-83B9-5B9A7974DC4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3092890"/>
            <a:ext cx="4664075" cy="256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7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4699-442A-48C4-B510-229F106A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Objective: Increase Revenue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ACFB0-B172-4EDD-980E-3E3FC081A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Changes needed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0F3CE-9086-4469-8F79-16214E2BB3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Install an additional chair lift</a:t>
            </a:r>
          </a:p>
          <a:p>
            <a:r>
              <a:rPr lang="en-CA" dirty="0"/>
              <a:t>Increase vertical drop by 150 feet.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6287F-D370-4AD2-9EA0-FD792F30D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Impacts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D98B8F8-3D1B-4634-BFD5-E4B1AFA519E7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8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Additional</m:t>
                    </m:r>
                    <m:r>
                      <a:rPr lang="en-CA" sz="18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8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operating</m:t>
                    </m:r>
                    <m:r>
                      <a:rPr lang="en-CA" sz="18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8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costs</m:t>
                    </m:r>
                    <m:r>
                      <a:rPr lang="en-CA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endParaRPr lang="en-CA" sz="18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$1,540,000. </m:t>
                      </m:r>
                      <m:d>
                        <m:dPr>
                          <m:ctrlPr>
                            <a:rPr lang="en-CA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CA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$0.88 </m:t>
                          </m:r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per</m:t>
                          </m:r>
                          <m:r>
                            <a:rPr lang="en-CA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ticket</m:t>
                          </m:r>
                        </m:e>
                      </m:d>
                    </m:oMath>
                  </m:oMathPara>
                </a14:m>
                <a:endParaRPr lang="en-CA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CA" sz="1800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Predicted ticket price increase:</a:t>
                </a:r>
              </a:p>
              <a:p>
                <a:pPr marL="0" indent="0">
                  <a:buNone/>
                </a:pPr>
                <a:r>
                  <a:rPr lang="en-CA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	</a:t>
                </a:r>
                <a:r>
                  <a:rPr lang="en-CA" sz="16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$</a:t>
                </a:r>
                <a14:m>
                  <m:oMath xmlns:m="http://schemas.openxmlformats.org/officeDocument/2006/math">
                    <m:r>
                      <a:rPr lang="en-CA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1.99 </m:t>
                    </m:r>
                  </m:oMath>
                </a14:m>
                <a:r>
                  <a:rPr lang="en-CA" sz="16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per ticket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8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Projected</m:t>
                    </m:r>
                    <m:r>
                      <a:rPr lang="en-CA" sz="18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8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net</m:t>
                    </m:r>
                    <m:r>
                      <a:rPr lang="en-CA" sz="18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8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increase</m:t>
                    </m:r>
                    <m:r>
                      <a:rPr lang="en-CA" sz="18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8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in</m:t>
                    </m:r>
                    <m:r>
                      <a:rPr lang="en-CA" sz="18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8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revenue</m:t>
                    </m:r>
                  </m:oMath>
                </a14:m>
                <a:r>
                  <a:rPr lang="en-CA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smtClean="0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≃</m:t>
                      </m:r>
                      <m:r>
                        <a:rPr lang="en-CA" sz="1800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CA" sz="180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$</m:t>
                      </m:r>
                      <m:r>
                        <a:rPr lang="en-CA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CA" sz="180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CA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𝟗𝟑𝟎</m:t>
                      </m:r>
                      <m:r>
                        <a:rPr lang="en-CA" sz="180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CA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𝟎𝟎𝟎</m:t>
                      </m:r>
                    </m:oMath>
                  </m:oMathPara>
                </a14:m>
                <a:endParaRPr lang="en-CA" dirty="0"/>
              </a:p>
              <a:p>
                <a:endParaRPr lang="en-CA" dirty="0"/>
              </a:p>
              <a:p>
                <a:r>
                  <a:rPr lang="en-CA" sz="1800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Assumptions:</a:t>
                </a:r>
                <a:endParaRPr lang="en-CA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lvl="1"/>
                <a:r>
                  <a:rPr lang="en-CA" sz="1500" dirty="0"/>
                  <a:t>350,000 visitors per season and 5 tickets per visito</a:t>
                </a:r>
                <a:r>
                  <a:rPr lang="en-CA" sz="1800" dirty="0"/>
                  <a:t>r</a:t>
                </a:r>
              </a:p>
              <a:p>
                <a:pPr lvl="2"/>
                <a:endParaRPr lang="en-CA" sz="1800" dirty="0">
                  <a:solidFill>
                    <a:srgbClr val="00000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548640" lvl="2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D98B8F8-3D1B-4634-BFD5-E4B1AFA51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6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57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4767-A074-4EE8-9779-4218C76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CA" dirty="0"/>
              <a:t>Scenario 2: Reduce current facilities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FDF32A-4DA6-4F76-B0E5-2941E8076013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5025" y="2432659"/>
            <a:ext cx="5100975" cy="283004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EF300-409E-41E8-8211-9D78EC2AA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Impact of closing runs</a:t>
            </a:r>
          </a:p>
          <a:p>
            <a:r>
              <a:rPr lang="en-CA" dirty="0"/>
              <a:t>close a maximum of 5 runs </a:t>
            </a:r>
          </a:p>
          <a:p>
            <a:r>
              <a:rPr lang="en-CA" dirty="0"/>
              <a:t>Ticket price reduction of $0.66 which leads to $1,166,666 loss in revenue </a:t>
            </a:r>
          </a:p>
        </p:txBody>
      </p:sp>
    </p:spTree>
    <p:extLst>
      <p:ext uri="{BB962C8B-B14F-4D97-AF65-F5344CB8AC3E}">
        <p14:creationId xmlns:p14="http://schemas.microsoft.com/office/powerpoint/2010/main" val="321263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941C-3DDE-46D6-9706-2A2E3783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E998E-AED0-4E83-A34A-A3E87C17F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Current facilities available at Big Mountain are compared with the market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 is evident that the resort is </a:t>
            </a:r>
            <a:r>
              <a:rPr lang="en-US" dirty="0"/>
              <a:t>not capitalizing on its facilities as much as it could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solutions found are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The resort can grow revenue by increasing ticket price and/or adding additional chair.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Costs can be reduced by closing few runs</a:t>
            </a:r>
            <a:endParaRPr lang="en-CA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BADBF98F-D364-4AAA-B6B9-B4504313B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00"/>
          <a:stretch/>
        </p:blipFill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311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{390B589F-8DA1-419C-B618-84105AF2A73A}tf78438558_win32</Template>
  <TotalTime>1482</TotalTime>
  <Words>416</Words>
  <Application>Microsoft Office PowerPoint</Application>
  <PresentationFormat>Widescreen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Century Gothic</vt:lpstr>
      <vt:lpstr>Garamond</vt:lpstr>
      <vt:lpstr>SavonVTI</vt:lpstr>
      <vt:lpstr>Data driven pricing model for Big mountain</vt:lpstr>
      <vt:lpstr>Need for a new pricing strategy</vt:lpstr>
      <vt:lpstr>Advantages of new strategy</vt:lpstr>
      <vt:lpstr>Key Findings</vt:lpstr>
      <vt:lpstr>Scenario 1: Adding new facilities</vt:lpstr>
      <vt:lpstr>Objective: Increase Revenue</vt:lpstr>
      <vt:lpstr>Scenario 2: Reduce current facilities</vt:lpstr>
      <vt:lpstr>Conclusion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pricing model for Big mountain</dc:title>
  <dc:creator>Tresa Varghese</dc:creator>
  <cp:lastModifiedBy>Tresa Varghese</cp:lastModifiedBy>
  <cp:revision>8</cp:revision>
  <dcterms:created xsi:type="dcterms:W3CDTF">2021-10-02T12:35:51Z</dcterms:created>
  <dcterms:modified xsi:type="dcterms:W3CDTF">2021-10-03T13:17:56Z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