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15" r:id="rId13"/>
    <p:sldId id="310" r:id="rId14"/>
    <p:sldId id="311" r:id="rId15"/>
    <p:sldId id="304" r:id="rId16"/>
    <p:sldId id="309" r:id="rId17"/>
    <p:sldId id="312" r:id="rId18"/>
    <p:sldId id="313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CA" sz="4400" dirty="0">
                <a:solidFill>
                  <a:schemeClr val="tx1"/>
                </a:solidFill>
              </a:rPr>
              <a:t>Covid predictive modeling and dashboard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Tresa Varghese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658B4-F554-435A-9A44-B792DB2D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EDA</a:t>
            </a:r>
            <a:endParaRPr lang="en-CA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E7FE1F-8A1A-48AF-B8E3-5546F623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difference between average churn score of those who churn and do not churn is between 31.74 and 33.01</a:t>
            </a:r>
            <a:endParaRPr lang="en-CA" sz="1800" dirty="0">
              <a:solidFill>
                <a:srgbClr val="24292F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E1A2C7-1077-45B7-A07F-A8875D130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048" y="643466"/>
            <a:ext cx="6471357" cy="5225621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93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746B-40BD-48EF-9A87-280BCF28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endParaRPr lang="en-CA" dirty="0"/>
          </a:p>
        </p:txBody>
      </p:sp>
      <p:pic>
        <p:nvPicPr>
          <p:cNvPr id="4" name="Content Placeholder 3" descr="Graphical user interface, chart, table&#10;&#10;Description automatically generated">
            <a:extLst>
              <a:ext uri="{FF2B5EF4-FFF2-40B4-BE49-F238E27FC236}">
                <a16:creationId xmlns:a16="http://schemas.microsoft.com/office/drawing/2014/main" id="{ADB592B7-61EE-4E9D-80FC-635188B5D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83" y="2108200"/>
            <a:ext cx="5464760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02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A51-8B5F-4687-A482-25CE38A1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5B8A-84AE-4E53-A8ED-C5ED635F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Columns:</a:t>
            </a:r>
          </a:p>
          <a:p>
            <a:pPr lvl="1"/>
            <a:r>
              <a:rPr lang="en-US" dirty="0"/>
              <a:t>Transformed into same scale using </a:t>
            </a:r>
            <a:r>
              <a:rPr lang="en-US" dirty="0" err="1"/>
              <a:t>MinMaxScaler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Categorical Columns:</a:t>
            </a:r>
          </a:p>
          <a:p>
            <a:pPr lvl="1"/>
            <a:r>
              <a:rPr lang="en-US" dirty="0"/>
              <a:t>Low cardinality columns: One Hot Encoding</a:t>
            </a:r>
          </a:p>
          <a:p>
            <a:pPr lvl="1"/>
            <a:r>
              <a:rPr lang="en-US" dirty="0"/>
              <a:t>High cardinality column: Zip Code</a:t>
            </a:r>
          </a:p>
          <a:p>
            <a:pPr lvl="2"/>
            <a:r>
              <a:rPr lang="en-US" dirty="0"/>
              <a:t>Mapped with corresponding county value.</a:t>
            </a:r>
          </a:p>
          <a:p>
            <a:pPr lvl="2"/>
            <a:r>
              <a:rPr lang="en-US" dirty="0"/>
              <a:t>Label Encoding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33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4C66-9DCA-4573-BB3C-829396D3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1247-1CD6-40BC-BBA1-82512768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Bef>
                <a:spcPts val="2400"/>
              </a:spcBef>
            </a:pPr>
            <a:r>
              <a:rPr lang="en-CA" sz="16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  <a:p>
            <a:pPr lvl="1">
              <a:lnSpc>
                <a:spcPct val="107000"/>
              </a:lnSpc>
              <a:spcBef>
                <a:spcPts val="2400"/>
              </a:spcBef>
            </a:pPr>
            <a:r>
              <a:rPr lang="en-CA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Linear Discriminant Analysis</a:t>
            </a:r>
          </a:p>
          <a:p>
            <a:pPr lvl="1">
              <a:lnSpc>
                <a:spcPct val="107000"/>
              </a:lnSpc>
              <a:spcBef>
                <a:spcPts val="2400"/>
              </a:spcBef>
            </a:pPr>
            <a:r>
              <a:rPr lang="en-CA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Light Gradient Boosting Machine</a:t>
            </a:r>
            <a:endParaRPr lang="en-CA" sz="16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0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E6F95-F0D3-486E-B99C-E881D4A7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C50A56B-F6AB-4215-A6AE-0CB4EA35B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347604"/>
            <a:ext cx="3312784" cy="2187687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hart, treemap chart&#10;&#10;Description automatically generated">
            <a:extLst>
              <a:ext uri="{FF2B5EF4-FFF2-40B4-BE49-F238E27FC236}">
                <a16:creationId xmlns:a16="http://schemas.microsoft.com/office/drawing/2014/main" id="{22FB5E27-6882-487A-A449-A4AD7AD57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2874" y="1347604"/>
            <a:ext cx="3312785" cy="2187687"/>
          </a:xfrm>
          <a:prstGeom prst="rect">
            <a:avLst/>
          </a:prstGeom>
          <a:noFill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81D3C2B-81B3-4FF2-9C4D-FE86B9C10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0289" y="1347604"/>
            <a:ext cx="3312784" cy="2187687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5BD06-C0BB-438F-B71C-9E1639ABF60E}"/>
              </a:ext>
            </a:extLst>
          </p:cNvPr>
          <p:cNvSpPr txBox="1"/>
          <p:nvPr/>
        </p:nvSpPr>
        <p:spPr>
          <a:xfrm>
            <a:off x="4602803" y="3820350"/>
            <a:ext cx="345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Recall score = 0.845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02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D07D-E4F7-4A77-9B0B-B20ACF3B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CA" dirty="0"/>
          </a:p>
        </p:txBody>
      </p:sp>
      <p:pic>
        <p:nvPicPr>
          <p:cNvPr id="4" name="Content Placeholder 3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3879CB0F-5348-4931-87BA-3FC2617C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70" y="2108200"/>
            <a:ext cx="7325786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69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CAF3-5428-455B-B0F7-40554412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9B4C-AB98-4FD4-A13B-A847A60E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Availability of transaction data of customers can further assist in finding time sensitive trends in customer behavior</a:t>
            </a:r>
          </a:p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More research on competitors in the market and the services they offer can reveal any attention needed on the services and packages offered by the company</a:t>
            </a:r>
            <a:endParaRPr lang="en-CA" sz="1800" dirty="0">
              <a:solidFill>
                <a:srgbClr val="24292F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also helps in understanding where the company stands in the competitive market.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12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3110-928A-414A-8A7F-A546710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6652-F0D1-47CF-8327-C8E6C179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is an infectious disease caused by the SARS-CoV-2 virus.</a:t>
            </a:r>
            <a:endParaRPr lang="en-US" dirty="0"/>
          </a:p>
          <a:p>
            <a:r>
              <a:rPr lang="en-CA" dirty="0"/>
              <a:t>-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a system that can monitor the current situation of Covid around the world provides better control and improve confidence at a time of uncertainty.</a:t>
            </a:r>
          </a:p>
          <a:p>
            <a:pPr marL="0" indent="0">
              <a:buNone/>
            </a:pPr>
            <a:r>
              <a:rPr lang="en-C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- This can be achieved with the following steps</a:t>
            </a:r>
            <a:endParaRPr lang="en-CA" dirty="0"/>
          </a:p>
          <a:p>
            <a:pPr lvl="1"/>
            <a:r>
              <a:rPr lang="en-CA" dirty="0"/>
              <a:t>Data ingestion pipeline to periodically ingest daily Covid data</a:t>
            </a:r>
          </a:p>
          <a:p>
            <a:pPr lvl="1"/>
            <a:r>
              <a:rPr lang="en-CA" dirty="0"/>
              <a:t>Perform necessary transformations on the data and store in the cloud</a:t>
            </a:r>
          </a:p>
          <a:p>
            <a:pPr lvl="1"/>
            <a:r>
              <a:rPr lang="en-CA" dirty="0"/>
              <a:t>Create live dashboard</a:t>
            </a:r>
          </a:p>
          <a:p>
            <a:pPr lvl="1"/>
            <a:r>
              <a:rPr lang="en-CA" dirty="0"/>
              <a:t>Construct predictive model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735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FC31-6E5F-4B4C-992A-63151619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1D9B-07F7-4F58-B52C-3BD01AB4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1. IBM Accelerator catalog</a:t>
            </a:r>
            <a:r>
              <a:rPr lang="en-US" b="1" dirty="0"/>
              <a:t> </a:t>
            </a:r>
          </a:p>
          <a:p>
            <a:pPr marL="749808" lvl="1" indent="-457200"/>
            <a:r>
              <a:rPr lang="en-US" sz="1900" dirty="0"/>
              <a:t>Information about customers from fictional company Telco</a:t>
            </a:r>
          </a:p>
          <a:p>
            <a:pPr marL="749808" lvl="1" indent="-457200"/>
            <a:r>
              <a:rPr lang="en-US" sz="1900" dirty="0"/>
              <a:t>Predictor variables includes various information about customer such as demographics, services used etc.</a:t>
            </a:r>
          </a:p>
          <a:p>
            <a:pPr marL="749808" lvl="1" indent="-457200"/>
            <a:r>
              <a:rPr lang="en-US" sz="1900" dirty="0"/>
              <a:t>Target Class: Customer Churn</a:t>
            </a:r>
          </a:p>
          <a:p>
            <a:pPr lvl="5"/>
            <a:r>
              <a:rPr lang="en-US" sz="1700" dirty="0"/>
              <a:t>0 -&gt; Customer did not churn</a:t>
            </a:r>
          </a:p>
          <a:p>
            <a:pPr lvl="5"/>
            <a:r>
              <a:rPr lang="en-US" sz="1700" dirty="0"/>
              <a:t>1 -&gt; Customer left the company</a:t>
            </a:r>
          </a:p>
          <a:p>
            <a:pPr lvl="5"/>
            <a:r>
              <a:rPr lang="en-US" sz="1600" dirty="0"/>
              <a:t>27% of rows have Customers have Churn = 1</a:t>
            </a:r>
          </a:p>
          <a:p>
            <a:pPr lvl="5"/>
            <a:endParaRPr lang="en-US" sz="1700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CA" b="1" dirty="0"/>
              <a:t>United States zip codes database</a:t>
            </a:r>
            <a:endParaRPr lang="en-US" b="1" dirty="0"/>
          </a:p>
          <a:p>
            <a:pPr marL="578358" lvl="1" indent="-285750"/>
            <a:r>
              <a:rPr lang="en-US" sz="1900" dirty="0"/>
              <a:t>Maps zip codes to county names</a:t>
            </a:r>
          </a:p>
          <a:p>
            <a:pPr marL="292608" lvl="1" indent="0">
              <a:buNone/>
            </a:pP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5032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in </a:t>
            </a:r>
            <a:r>
              <a:rPr lang="en-US" i="1" dirty="0"/>
              <a:t>Total Charges </a:t>
            </a:r>
            <a:r>
              <a:rPr lang="en-US" dirty="0"/>
              <a:t>column</a:t>
            </a:r>
          </a:p>
          <a:p>
            <a:pPr lvl="1"/>
            <a:r>
              <a:rPr lang="en-CA" dirty="0"/>
              <a:t>correlated with Monthly Charges and Tenure Months column</a:t>
            </a:r>
          </a:p>
          <a:p>
            <a:pPr lvl="1"/>
            <a:r>
              <a:rPr lang="en-CA" dirty="0"/>
              <a:t>Column dropped</a:t>
            </a:r>
          </a:p>
          <a:p>
            <a:endParaRPr lang="en-US" dirty="0"/>
          </a:p>
          <a:p>
            <a:r>
              <a:rPr lang="en-US" dirty="0"/>
              <a:t>Missing values in </a:t>
            </a:r>
            <a:r>
              <a:rPr lang="en-US" i="1" dirty="0"/>
              <a:t>Churn Reason</a:t>
            </a:r>
            <a:r>
              <a:rPr lang="en-US" dirty="0"/>
              <a:t> column</a:t>
            </a:r>
          </a:p>
          <a:p>
            <a:pPr lvl="1"/>
            <a:r>
              <a:rPr lang="en-CA" dirty="0"/>
              <a:t>Data not available at the time of prediction.</a:t>
            </a:r>
          </a:p>
          <a:p>
            <a:pPr lvl="1"/>
            <a:r>
              <a:rPr lang="en-CA" dirty="0"/>
              <a:t>Column dropped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58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EDA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9064EFE-5AD6-4AA3-AB22-1930B493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763" y="1694818"/>
            <a:ext cx="3309846" cy="3443000"/>
          </a:xfrm>
          <a:prstGeom prst="rect">
            <a:avLst/>
          </a:prstGeom>
          <a:noFill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36C82-9027-44C4-B7D5-7954ACB6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57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12DC-DD6A-412B-85F9-243D03D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CA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8D2C391F-6EB7-4BFA-88E9-B90303DED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70" y="2108200"/>
            <a:ext cx="4700985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97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FC94A-DE82-4011-89F4-601CD283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EDA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B2B2B92-3558-4D49-8A7B-8AFD4F6E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Among the customers who churned, 70% of them had Fibre Optic Internet Service with the company</a:t>
            </a:r>
          </a:p>
          <a:p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F4BF3273-AF2A-416A-BC7F-903666F34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3714" y="643466"/>
            <a:ext cx="6532026" cy="5225621"/>
          </a:xfrm>
          <a:prstGeom prst="rect">
            <a:avLst/>
          </a:prstGeom>
          <a:noFill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18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CA662-6CDA-4963-8DFB-76DCEA7C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Churn reason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F52F108-10C8-4F5E-BA33-5EBBDFDF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33% of the customers who left the company were offered with better internet or devices by competitors.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37% were not satisfied with the services provided by the company</a:t>
            </a:r>
            <a:endParaRPr lang="en-CA" dirty="0"/>
          </a:p>
          <a:p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B7930C7D-BAFF-4AA5-969D-2E28726A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154046"/>
            <a:ext cx="6892560" cy="4204461"/>
          </a:xfrm>
          <a:prstGeom prst="rect">
            <a:avLst/>
          </a:prstGeom>
          <a:noFill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166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CA662-6CDA-4963-8DFB-76DCEA7C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Churn Score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F52F108-10C8-4F5E-BA33-5EBBDFDF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Check whether the difference between the mean churn score or both classes are statistically significant.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Welch’s Test for unequal variance</a:t>
            </a:r>
            <a:endParaRPr lang="en-CA" dirty="0"/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FFE38-CC3C-4CC3-A65D-46D0B5651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2571" y="643468"/>
            <a:ext cx="4978192" cy="4978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063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{F6ECBA49-105A-469C-A88E-B3A4866FAAB1}tf22712842_win32</Template>
  <TotalTime>368</TotalTime>
  <Words>400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Bookman Old Style</vt:lpstr>
      <vt:lpstr>Calibri</vt:lpstr>
      <vt:lpstr>Calibri Light</vt:lpstr>
      <vt:lpstr>Franklin Gothic Book</vt:lpstr>
      <vt:lpstr>Segoe UI</vt:lpstr>
      <vt:lpstr>1_RetrospectVTI</vt:lpstr>
      <vt:lpstr>Covid predictive modeling and dashboard</vt:lpstr>
      <vt:lpstr>Problem Statement</vt:lpstr>
      <vt:lpstr>Datasets</vt:lpstr>
      <vt:lpstr>Data Cleaning</vt:lpstr>
      <vt:lpstr>EDA</vt:lpstr>
      <vt:lpstr>EDA</vt:lpstr>
      <vt:lpstr>EDA</vt:lpstr>
      <vt:lpstr>Churn reason</vt:lpstr>
      <vt:lpstr>Churn Score</vt:lpstr>
      <vt:lpstr>EDA</vt:lpstr>
      <vt:lpstr>Correlation Analysis</vt:lpstr>
      <vt:lpstr>Preprocessing</vt:lpstr>
      <vt:lpstr>Machine Learning Algorithms</vt:lpstr>
      <vt:lpstr>Confusion matrix</vt:lpstr>
      <vt:lpstr>Feature Importance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Tresa Varghese</dc:creator>
  <cp:lastModifiedBy>Tresa Varghese</cp:lastModifiedBy>
  <cp:revision>6</cp:revision>
  <dcterms:created xsi:type="dcterms:W3CDTF">2021-12-25T00:09:09Z</dcterms:created>
  <dcterms:modified xsi:type="dcterms:W3CDTF">2022-02-18T04:38:49Z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