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17" r:id="rId9"/>
    <p:sldId id="316" r:id="rId10"/>
    <p:sldId id="318" r:id="rId11"/>
    <p:sldId id="305" r:id="rId12"/>
    <p:sldId id="319" r:id="rId13"/>
    <p:sldId id="320" r:id="rId14"/>
    <p:sldId id="321" r:id="rId15"/>
    <p:sldId id="322" r:id="rId16"/>
    <p:sldId id="323" r:id="rId17"/>
    <p:sldId id="309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CA" sz="4400" dirty="0">
                <a:solidFill>
                  <a:schemeClr val="tx1"/>
                </a:solidFill>
              </a:rPr>
              <a:t>Covid predictive modeling and dashboard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Tresa Varghese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CF306B7-C13F-444E-AB9B-3E36C5236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845197"/>
            <a:ext cx="6912217" cy="2643923"/>
          </a:xfrm>
          <a:prstGeom prst="rect">
            <a:avLst/>
          </a:prstGeom>
          <a:noFill/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32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8DC6ED06-212B-4180-B1B7-F632DE86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50154"/>
            <a:ext cx="6912217" cy="2834009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95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3EEB26-F8D9-4B0C-9A07-430116C0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18141"/>
            <a:ext cx="6912217" cy="3698035"/>
          </a:xfrm>
          <a:prstGeom prst="rect">
            <a:avLst/>
          </a:prstGeom>
          <a:noFill/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91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4C2BDF7-7012-4FD0-90DD-AABE07DF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25646"/>
            <a:ext cx="6912217" cy="4683026"/>
          </a:xfrm>
          <a:prstGeom prst="rect">
            <a:avLst/>
          </a:prstGeom>
          <a:noFill/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9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4C66-9DCA-4573-BB3C-829396D3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1247-1CD6-40BC-BBA1-82512768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Linear Discriminant Analysis</a:t>
            </a:r>
          </a:p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Light Gradient Boosting Machine</a:t>
            </a:r>
            <a:endParaRPr lang="en-CA" sz="16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0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CAF3-5428-455B-B0F7-40554412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9B4C-AB98-4FD4-A13B-A847A60E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Availability of transaction data of customers can further assist in finding time sensitive trends in customer behavior</a:t>
            </a:r>
          </a:p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More research on competitors in the market and the services they offer can reveal any attention needed on the services and packages offered by the company</a:t>
            </a:r>
            <a:endParaRPr lang="en-CA" sz="1800" dirty="0">
              <a:solidFill>
                <a:srgbClr val="24292F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also helps in understanding where the company stands in the competitive market.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2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3110-928A-414A-8A7F-A546710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6652-F0D1-47CF-8327-C8E6C179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is an infectious disease caused by the SARS-CoV-2 virus.</a:t>
            </a:r>
            <a:endParaRPr lang="en-US" dirty="0"/>
          </a:p>
          <a:p>
            <a:r>
              <a:rPr lang="en-CA" dirty="0"/>
              <a:t>-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 system that can monitor the current situation of Covid around the world provides better control and improve confidence at a time of uncertainty.</a:t>
            </a:r>
          </a:p>
          <a:p>
            <a:pPr marL="0" indent="0">
              <a:buNone/>
            </a:pPr>
            <a:r>
              <a:rPr lang="en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- This can be achieved with the following steps</a:t>
            </a:r>
            <a:endParaRPr lang="en-CA" dirty="0"/>
          </a:p>
          <a:p>
            <a:pPr lvl="1"/>
            <a:r>
              <a:rPr lang="en-CA" dirty="0"/>
              <a:t>Data ingestion pipeline to periodically ingest daily Covid data</a:t>
            </a:r>
          </a:p>
          <a:p>
            <a:pPr lvl="1"/>
            <a:r>
              <a:rPr lang="en-CA" dirty="0"/>
              <a:t>Perform necessary transformations on the data and store in the cloud</a:t>
            </a:r>
          </a:p>
          <a:p>
            <a:pPr lvl="1"/>
            <a:r>
              <a:rPr lang="en-CA" dirty="0"/>
              <a:t>Create live dashboard</a:t>
            </a:r>
          </a:p>
          <a:p>
            <a:pPr lvl="1"/>
            <a:r>
              <a:rPr lang="en-CA" dirty="0"/>
              <a:t>Construct predictive model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35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FC31-6E5F-4B4C-992A-63151619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1D9B-07F7-4F58-B52C-3BD01AB4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Data Repository by the Center for Systems Science and Engineering (CSSE) at Johns Hopkins University</a:t>
            </a:r>
            <a:endParaRPr lang="en-US" b="1" dirty="0"/>
          </a:p>
          <a:p>
            <a:pPr marL="749808" lvl="1" indent="-457200"/>
            <a:endParaRPr lang="en-US" sz="1900" dirty="0"/>
          </a:p>
          <a:p>
            <a:pPr marL="749808" lvl="1" indent="-457200"/>
            <a:r>
              <a:rPr lang="en-CA" sz="1800" dirty="0">
                <a:latin typeface="Segoe UI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en-CA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 repository for the 2019 Novel Coronavirus Visual Dashboard operated by the Johns Hopkins University Center for Systems Science and Engineering (JHU CSSE)</a:t>
            </a:r>
            <a:endParaRPr lang="en-US" sz="1900" dirty="0"/>
          </a:p>
          <a:p>
            <a:pPr lvl="5"/>
            <a:endParaRPr lang="en-US" sz="1700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CA" b="1" dirty="0"/>
              <a:t>Canada population data by province</a:t>
            </a:r>
            <a:endParaRPr lang="en-US" b="1" dirty="0"/>
          </a:p>
          <a:p>
            <a:pPr marL="578358" lvl="1" indent="-285750"/>
            <a:r>
              <a:rPr lang="en-US" sz="1800" dirty="0">
                <a:latin typeface="Segoe UI" panose="020B0502040204020203" pitchFamily="34" charset="0"/>
              </a:rPr>
              <a:t>Dataset containing province specific population data</a:t>
            </a:r>
          </a:p>
          <a:p>
            <a:pPr marL="292608" lvl="1" indent="0">
              <a:buNone/>
            </a:pP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5032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for fetching population data from Azure Blob storage into Data Lake Gen 2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1445B9-1E26-402C-ACFB-95376BAC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7" y="2897243"/>
            <a:ext cx="6540910" cy="227254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04B71F-2F07-4AC6-A94D-65564F7D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421" y="2826322"/>
            <a:ext cx="5274579" cy="19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for fetching daily covid data from CSSE repository into Data Lake Gen 2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6F8546-122F-40D9-A7D5-1FDBC05F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0" y="3502093"/>
            <a:ext cx="8811659" cy="19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only for Repatriated Travellers</a:t>
            </a:r>
            <a:endParaRPr lang="en-CA" dirty="0"/>
          </a:p>
          <a:p>
            <a:pPr lvl="1"/>
            <a:r>
              <a:rPr lang="en-CA" dirty="0"/>
              <a:t>Eventually get deleted when we filter for province specific data</a:t>
            </a:r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825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 and feature engineering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Create time series data frame by melting wide data frame is into long data frame</a:t>
            </a:r>
            <a:endParaRPr lang="en-CA" dirty="0"/>
          </a:p>
          <a:p>
            <a:pPr lvl="1"/>
            <a:r>
              <a:rPr lang="en-CA" dirty="0"/>
              <a:t>Feature engineered the following columns</a:t>
            </a:r>
          </a:p>
          <a:p>
            <a:pPr lvl="1"/>
            <a:endParaRPr lang="en-CA" dirty="0"/>
          </a:p>
          <a:p>
            <a:pPr lvl="2"/>
            <a:r>
              <a:rPr lang="en-CA" dirty="0"/>
              <a:t> </a:t>
            </a:r>
            <a:r>
              <a:rPr lang="en-CA" sz="14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number of daily deaths and confirmed cases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 day and 30-day moving average of confirmed cases and deaths 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latin typeface="Segoe UI" panose="020B0502040204020203" pitchFamily="34" charset="0"/>
              </a:rPr>
              <a:t>exponential weighted moving average of confirmed cases and deaths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latin typeface="Segoe UI" panose="020B0502040204020203" pitchFamily="34" charset="0"/>
              </a:rPr>
              <a:t>Mortality rate as ratio of number of deaths to number of confirmed cases</a:t>
            </a:r>
          </a:p>
          <a:p>
            <a:pPr lvl="1"/>
            <a:endParaRPr lang="en-CA" sz="2000" dirty="0">
              <a:solidFill>
                <a:srgbClr val="24292F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</a:rPr>
              <a:t>Corrected errors in some columns with value 0.  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</a:rPr>
              <a:t>The resulting time-series data frame is written as csv file for further processing </a:t>
            </a:r>
            <a:endParaRPr lang="en-US" sz="1800" dirty="0">
              <a:solidFill>
                <a:srgbClr val="24292F"/>
              </a:solidFill>
              <a:latin typeface="Segoe UI" panose="020B0502040204020203" pitchFamily="34" charset="0"/>
            </a:endParaRP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8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6AA15-BAEA-44D4-9753-93E732017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76075"/>
            <a:ext cx="6912217" cy="2782167"/>
          </a:xfrm>
          <a:prstGeom prst="rect">
            <a:avLst/>
          </a:prstGeom>
          <a:noFill/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5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E5C93-341D-4077-AF48-E56C9C33E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41514"/>
            <a:ext cx="6912217" cy="2851289"/>
          </a:xfrm>
          <a:prstGeom prst="rect">
            <a:avLst/>
          </a:prstGeom>
          <a:noFill/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678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{F6ECBA49-105A-469C-A88E-B3A4866FAAB1}tf22712842_win32</Template>
  <TotalTime>496</TotalTime>
  <Words>357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Calibri Light</vt:lpstr>
      <vt:lpstr>Franklin Gothic Book</vt:lpstr>
      <vt:lpstr>Segoe UI</vt:lpstr>
      <vt:lpstr>1_RetrospectVTI</vt:lpstr>
      <vt:lpstr>Covid predictive modeling and dashboard</vt:lpstr>
      <vt:lpstr>Problem Statement</vt:lpstr>
      <vt:lpstr>Datasets</vt:lpstr>
      <vt:lpstr>Data Ingestion</vt:lpstr>
      <vt:lpstr>Data Ingestion</vt:lpstr>
      <vt:lpstr>Data Wrangling</vt:lpstr>
      <vt:lpstr>Data Wrangling</vt:lpstr>
      <vt:lpstr>EDA</vt:lpstr>
      <vt:lpstr>EDA</vt:lpstr>
      <vt:lpstr>EDA</vt:lpstr>
      <vt:lpstr>EDA</vt:lpstr>
      <vt:lpstr>EDA</vt:lpstr>
      <vt:lpstr>EDA</vt:lpstr>
      <vt:lpstr>Machine Learning Algorithms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Tresa Varghese</dc:creator>
  <cp:lastModifiedBy>Tresa Varghese</cp:lastModifiedBy>
  <cp:revision>7</cp:revision>
  <dcterms:created xsi:type="dcterms:W3CDTF">2021-12-25T00:09:09Z</dcterms:created>
  <dcterms:modified xsi:type="dcterms:W3CDTF">2022-02-18T06:46:24Z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