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17" r:id="rId9"/>
    <p:sldId id="316" r:id="rId10"/>
    <p:sldId id="318" r:id="rId11"/>
    <p:sldId id="305" r:id="rId12"/>
    <p:sldId id="319" r:id="rId13"/>
    <p:sldId id="320" r:id="rId14"/>
    <p:sldId id="321" r:id="rId15"/>
    <p:sldId id="322" r:id="rId16"/>
    <p:sldId id="323" r:id="rId17"/>
    <p:sldId id="309" r:id="rId18"/>
    <p:sldId id="324" r:id="rId19"/>
    <p:sldId id="325" r:id="rId20"/>
    <p:sldId id="326" r:id="rId21"/>
    <p:sldId id="327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CA" sz="4400" dirty="0">
                <a:solidFill>
                  <a:schemeClr val="tx1"/>
                </a:solidFill>
              </a:rPr>
              <a:t>Covid predictive modeling and dashboard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Tresa Varghese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CF306B7-C13F-444E-AB9B-3E36C5236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845197"/>
            <a:ext cx="6912217" cy="2643923"/>
          </a:xfrm>
          <a:prstGeom prst="rect">
            <a:avLst/>
          </a:prstGeom>
          <a:noFill/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632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8DC6ED06-212B-4180-B1B7-F632DE863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750154"/>
            <a:ext cx="6912217" cy="2834009"/>
          </a:xfrm>
          <a:prstGeom prst="rect">
            <a:avLst/>
          </a:prstGeom>
          <a:noFill/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95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43EEB26-F8D9-4B0C-9A07-430116C00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318141"/>
            <a:ext cx="6912217" cy="3698035"/>
          </a:xfrm>
          <a:prstGeom prst="rect">
            <a:avLst/>
          </a:prstGeom>
          <a:noFill/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91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4C2BDF7-7012-4FD0-90DD-AABE07DFD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25646"/>
            <a:ext cx="6912217" cy="4683026"/>
          </a:xfrm>
          <a:prstGeom prst="rect">
            <a:avLst/>
          </a:prstGeom>
          <a:noFill/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9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74C66-9DCA-4573-BB3C-829396D3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ACF and PACF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C6A90E-B078-464E-8D8D-1EC2B222B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335" y="1334496"/>
            <a:ext cx="6275667" cy="418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30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6D4F-BA72-42A5-B7D7-6027D71F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89E2-D243-4789-AA0B-57C9B4917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LSTM</a:t>
            </a:r>
            <a:r>
              <a:rPr lang="en-CA" dirty="0"/>
              <a:t>: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Long Short-Term Memory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 kind of recurrent neural network (RNN) architecture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they have some sort of ‘memory’</a:t>
            </a:r>
            <a:endParaRPr lang="en-CA" sz="1800" dirty="0">
              <a:solidFill>
                <a:srgbClr val="24292F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RNNs feed the output back as an input, making the output dependent on prior events.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</a:rPr>
              <a:t>Useful in cases when we need to go back longer in time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capable of keeping the important information, doesn’t mind of back in time it is, and forget the useless 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540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DF1C-BE4E-4CC0-8210-858296B7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E35D-A234-4F8D-9DC5-EC79E3C0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pPr marL="201168" lvl="1" indent="0">
              <a:buNone/>
            </a:pPr>
            <a:endParaRPr lang="en-CA" dirty="0"/>
          </a:p>
          <a:p>
            <a:pPr algn="just">
              <a:lnSpc>
                <a:spcPct val="115000"/>
              </a:lnSpc>
            </a:pP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parameters we need to tune in our LSTM deep learning model are 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Number of training epochs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Number of batches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CA" dirty="0"/>
          </a:p>
          <a:p>
            <a:r>
              <a:rPr lang="en-CA" dirty="0"/>
              <a:t>Used trial and error method with multiple iterations and </a:t>
            </a: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chose number of epochs as 3 and batch size as 1.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617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0122C9-6C0F-4679-9094-28E144D83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" b="1538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7B8D-8145-4146-9ED0-AC3A1E0A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Final model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0765-ED66-4E2B-9082-CE7B71BE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3AE3-90C0-4442-A4A9-40D09DE4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Measure used: RMSE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 is a forecasting problem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It</a:t>
            </a: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punishes large errors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R</a:t>
            </a: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esults in a score that is in the same units as the</a:t>
            </a:r>
            <a:r>
              <a:rPr lang="en-CA" sz="2000" dirty="0">
                <a:effectLst/>
              </a:rPr>
              <a:t> number of deaths.</a:t>
            </a:r>
            <a:endParaRPr lang="en-CA" sz="1800" dirty="0">
              <a:solidFill>
                <a:srgbClr val="24292F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0019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CAF3-5428-455B-B0F7-40554412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9B4C-AB98-4FD4-A13B-A847A60E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- Additional features that may contribute to the number of deaths like number of cases, number of elderly people, and other factors can also be considered.</a:t>
            </a:r>
          </a:p>
          <a:p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A</a:t>
            </a:r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multivariate, multi-step forecasting needs to be done in such cases.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12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3110-928A-414A-8A7F-A546710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6652-F0D1-47CF-8327-C8E6C179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is an infectious disease caused by the SARS-CoV-2 virus.</a:t>
            </a:r>
            <a:endParaRPr lang="en-US" dirty="0"/>
          </a:p>
          <a:p>
            <a:r>
              <a:rPr lang="en-CA" dirty="0"/>
              <a:t>-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a system that can monitor the current situation of Covid around the world provides better control and improve confidence at a time of uncertainty.</a:t>
            </a:r>
          </a:p>
          <a:p>
            <a:pPr marL="0" indent="0">
              <a:buNone/>
            </a:pPr>
            <a:r>
              <a:rPr lang="en-CA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- This can be achieved with the following steps</a:t>
            </a:r>
            <a:endParaRPr lang="en-CA" dirty="0"/>
          </a:p>
          <a:p>
            <a:pPr lvl="1"/>
            <a:r>
              <a:rPr lang="en-CA" dirty="0"/>
              <a:t>Data ingestion pipeline to periodically ingest daily Covid data</a:t>
            </a:r>
          </a:p>
          <a:p>
            <a:pPr lvl="1"/>
            <a:r>
              <a:rPr lang="en-CA" dirty="0"/>
              <a:t>Perform necessary transformations on the data and store in the cloud</a:t>
            </a:r>
          </a:p>
          <a:p>
            <a:pPr lvl="1"/>
            <a:r>
              <a:rPr lang="en-CA" dirty="0"/>
              <a:t>Create live dashboard</a:t>
            </a:r>
          </a:p>
          <a:p>
            <a:pPr lvl="1"/>
            <a:r>
              <a:rPr lang="en-CA" dirty="0"/>
              <a:t>Construct predictive model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735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FC31-6E5F-4B4C-992A-63151619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1D9B-07F7-4F58-B52C-3BD01AB4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CA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COVID-19 Data Repository by the Center for Systems Science and Engineering (CSSE) at Johns Hopkins University</a:t>
            </a:r>
            <a:endParaRPr lang="en-US" b="1" dirty="0"/>
          </a:p>
          <a:p>
            <a:pPr marL="749808" lvl="1" indent="-457200"/>
            <a:endParaRPr lang="en-US" sz="1900" dirty="0"/>
          </a:p>
          <a:p>
            <a:pPr marL="749808" lvl="1" indent="-457200"/>
            <a:r>
              <a:rPr lang="en-CA" sz="1800" dirty="0">
                <a:latin typeface="Segoe UI" panose="020B0502040204020203" pitchFamily="34" charset="0"/>
                <a:ea typeface="Times New Roman" panose="02020603050405020304" pitchFamily="18" charset="0"/>
              </a:rPr>
              <a:t>D</a:t>
            </a:r>
            <a:r>
              <a:rPr lang="en-CA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ata repository for the 2019 Novel Coronavirus Visual Dashboard operated by the Johns Hopkins University Center for Systems Science and Engineering (JHU CSSE)</a:t>
            </a:r>
            <a:endParaRPr lang="en-US" sz="1900" dirty="0"/>
          </a:p>
          <a:p>
            <a:pPr lvl="5"/>
            <a:endParaRPr lang="en-US" sz="1700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CA" b="1" dirty="0"/>
              <a:t>Canada population data by province</a:t>
            </a:r>
            <a:endParaRPr lang="en-US" b="1" dirty="0"/>
          </a:p>
          <a:p>
            <a:pPr marL="578358" lvl="1" indent="-285750"/>
            <a:r>
              <a:rPr lang="en-US" sz="1800" dirty="0">
                <a:latin typeface="Segoe UI" panose="020B0502040204020203" pitchFamily="34" charset="0"/>
              </a:rPr>
              <a:t>Dataset containing province specific population data</a:t>
            </a:r>
          </a:p>
          <a:p>
            <a:pPr marL="292608" lvl="1" indent="0">
              <a:buNone/>
            </a:pP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250327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for fetching population data from Azure Blob storage into Data Lake Gen 2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61445B9-1E26-402C-ACFB-95376BAC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7" y="2897243"/>
            <a:ext cx="6540910" cy="227254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804B71F-2F07-4AC6-A94D-65564F7D1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421" y="2826322"/>
            <a:ext cx="5274579" cy="19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8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for fetching daily covid data from CSSE repository into Data Lake Gen 2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6F8546-122F-40D9-A7D5-1FDBC05F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0" y="3502093"/>
            <a:ext cx="8811659" cy="19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only for Repatriated Travellers</a:t>
            </a:r>
            <a:endParaRPr lang="en-CA" dirty="0"/>
          </a:p>
          <a:p>
            <a:pPr lvl="1"/>
            <a:r>
              <a:rPr lang="en-CA" dirty="0"/>
              <a:t>Eventually get deleted when we filter for province specific data</a:t>
            </a:r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825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467-86BA-44D1-91D8-5F9BF6FE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FC1A-28BC-479E-A80A-811C3E4B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Preprocessing and feature engineering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Create time series data frame by melting wide data frame is into long data frame</a:t>
            </a:r>
            <a:endParaRPr lang="en-CA" dirty="0"/>
          </a:p>
          <a:p>
            <a:pPr lvl="1"/>
            <a:r>
              <a:rPr lang="en-CA" dirty="0"/>
              <a:t>Feature engineered the following columns</a:t>
            </a:r>
          </a:p>
          <a:p>
            <a:pPr lvl="1"/>
            <a:endParaRPr lang="en-CA" dirty="0"/>
          </a:p>
          <a:p>
            <a:pPr lvl="2"/>
            <a:r>
              <a:rPr lang="en-CA" dirty="0"/>
              <a:t> </a:t>
            </a:r>
            <a:r>
              <a:rPr lang="en-CA" sz="14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number of daily deaths and confirmed cases</a:t>
            </a:r>
          </a:p>
          <a:p>
            <a:pPr lvl="2"/>
            <a:r>
              <a:rPr lang="en-CA" sz="14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7 day and 30-day moving average of confirmed cases and deaths </a:t>
            </a:r>
          </a:p>
          <a:p>
            <a:pPr lvl="2"/>
            <a:r>
              <a:rPr lang="en-CA" sz="1400" dirty="0">
                <a:solidFill>
                  <a:srgbClr val="24292F"/>
                </a:solidFill>
                <a:latin typeface="Segoe UI" panose="020B0502040204020203" pitchFamily="34" charset="0"/>
              </a:rPr>
              <a:t>exponential weighted moving average of confirmed cases and deaths</a:t>
            </a:r>
          </a:p>
          <a:p>
            <a:pPr lvl="2"/>
            <a:r>
              <a:rPr lang="en-CA" sz="1400" dirty="0">
                <a:solidFill>
                  <a:srgbClr val="24292F"/>
                </a:solidFill>
                <a:latin typeface="Segoe UI" panose="020B0502040204020203" pitchFamily="34" charset="0"/>
              </a:rPr>
              <a:t>Mortality rate as ratio of number of deaths to number of confirmed cases</a:t>
            </a:r>
          </a:p>
          <a:p>
            <a:pPr lvl="1"/>
            <a:endParaRPr lang="en-CA" sz="2000" dirty="0">
              <a:solidFill>
                <a:srgbClr val="24292F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</a:rPr>
              <a:t>Corrected errors in some columns with value 0.  </a:t>
            </a:r>
          </a:p>
          <a:p>
            <a:pPr lvl="1"/>
            <a:r>
              <a:rPr lang="en-CA" sz="1800" dirty="0">
                <a:solidFill>
                  <a:srgbClr val="24292F"/>
                </a:solidFill>
                <a:latin typeface="Segoe UI" panose="020B0502040204020203" pitchFamily="34" charset="0"/>
              </a:rPr>
              <a:t>The resulting time-series data frame is written as csv file for further processing </a:t>
            </a:r>
            <a:endParaRPr lang="en-US" sz="1800" dirty="0">
              <a:solidFill>
                <a:srgbClr val="24292F"/>
              </a:solidFill>
              <a:latin typeface="Segoe UI" panose="020B0502040204020203" pitchFamily="34" charset="0"/>
            </a:endParaRP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085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F6AA15-BAEA-44D4-9753-93E732017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776075"/>
            <a:ext cx="6912217" cy="2782167"/>
          </a:xfrm>
          <a:prstGeom prst="rect">
            <a:avLst/>
          </a:prstGeom>
          <a:noFill/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657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9018-BACA-4856-BF81-9ABF43C4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EDA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5E5C93-341D-4077-AF48-E56C9C33E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741514"/>
            <a:ext cx="6912217" cy="2851289"/>
          </a:xfrm>
          <a:prstGeom prst="rect">
            <a:avLst/>
          </a:prstGeom>
          <a:noFill/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678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{F6ECBA49-105A-469C-A88E-B3A4866FAAB1}tf22712842_win32</Template>
  <TotalTime>508</TotalTime>
  <Words>486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Segoe UI</vt:lpstr>
      <vt:lpstr>Times New Roman</vt:lpstr>
      <vt:lpstr>1_RetrospectVTI</vt:lpstr>
      <vt:lpstr>Covid predictive modeling and dashboard</vt:lpstr>
      <vt:lpstr>Problem Statement</vt:lpstr>
      <vt:lpstr>Datasets</vt:lpstr>
      <vt:lpstr>Data Ingestion</vt:lpstr>
      <vt:lpstr>Data Ingestion</vt:lpstr>
      <vt:lpstr>Data Wrangling</vt:lpstr>
      <vt:lpstr>Data Wrangling</vt:lpstr>
      <vt:lpstr>EDA</vt:lpstr>
      <vt:lpstr>EDA</vt:lpstr>
      <vt:lpstr>EDA</vt:lpstr>
      <vt:lpstr>EDA</vt:lpstr>
      <vt:lpstr>EDA</vt:lpstr>
      <vt:lpstr>EDA</vt:lpstr>
      <vt:lpstr>ACF and PACF</vt:lpstr>
      <vt:lpstr>Predictive Modeling</vt:lpstr>
      <vt:lpstr>Hyper parameter tuning</vt:lpstr>
      <vt:lpstr>Final model </vt:lpstr>
      <vt:lpstr>Model performance</vt:lpstr>
      <vt:lpstr>Future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Tresa Varghese</dc:creator>
  <cp:lastModifiedBy>Tresa Varghese</cp:lastModifiedBy>
  <cp:revision>8</cp:revision>
  <dcterms:created xsi:type="dcterms:W3CDTF">2021-12-25T00:09:09Z</dcterms:created>
  <dcterms:modified xsi:type="dcterms:W3CDTF">2022-02-20T22:41:55Z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