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01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0" y="1065146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CA"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600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/>
          <p:nvPr/>
        </p:nvCxnSpPr>
        <p:spPr>
          <a:xfrm rot="-5400000" flipH="1">
            <a:off x="3937567" y="5252755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>
            <a:cxnSpLocks/>
            <a:stCxn id="46" idx="3"/>
            <a:endCxn id="99" idx="1"/>
          </p:cNvCxnSpPr>
          <p:nvPr/>
        </p:nvCxnSpPr>
        <p:spPr>
          <a:xfrm rot="5400000" flipH="1" flipV="1">
            <a:off x="3926916" y="4312361"/>
            <a:ext cx="852205" cy="328860"/>
          </a:xfrm>
          <a:prstGeom prst="bentConnector4">
            <a:avLst>
              <a:gd name="adj1" fmla="val 5480"/>
              <a:gd name="adj2" fmla="val 70215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sz="1600" dirty="0"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sz="1600"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Profit</a:t>
                </a:r>
                <a:endParaRPr sz="1200" dirty="0"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4"/>
                <a:ext cx="329898" cy="1607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000" b="1" dirty="0">
                    <a:solidFill>
                      <a:srgbClr val="FFFFFF"/>
                    </a:solidFill>
                  </a:rPr>
                  <a:t>($)</a:t>
                </a:r>
                <a:endParaRPr sz="2000" dirty="0"/>
              </a:p>
            </p:txBody>
          </p:sp>
        </p:grpSp>
      </p:grpSp>
      <p:cxnSp>
        <p:nvCxnSpPr>
          <p:cNvPr id="37" name="Google Shape;37;p1"/>
          <p:cNvCxnSpPr>
            <a:cxnSpLocks/>
            <a:stCxn id="33" idx="3"/>
            <a:endCxn id="62" idx="1"/>
          </p:cNvCxnSpPr>
          <p:nvPr/>
        </p:nvCxnSpPr>
        <p:spPr>
          <a:xfrm>
            <a:off x="1437220" y="3761387"/>
            <a:ext cx="1536271" cy="10689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cxnSpLocks/>
            <a:stCxn id="72" idx="3"/>
            <a:endCxn id="115" idx="1"/>
          </p:cNvCxnSpPr>
          <p:nvPr/>
        </p:nvCxnSpPr>
        <p:spPr>
          <a:xfrm flipV="1">
            <a:off x="5591409" y="4513138"/>
            <a:ext cx="901151" cy="10786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" name="Google Shape;45;p1"/>
          <p:cNvGrpSpPr/>
          <p:nvPr/>
        </p:nvGrpSpPr>
        <p:grpSpPr>
          <a:xfrm>
            <a:off x="4165776" y="476993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61862" y="2506889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sz="1600"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sz="1600"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607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1000" b="1" dirty="0">
                    <a:solidFill>
                      <a:srgbClr val="FFFFFF"/>
                    </a:solidFill>
                  </a:rPr>
                  <a:t>Revenue</a:t>
                </a:r>
                <a:endParaRPr sz="2000" dirty="0"/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713681" y="1080554"/>
                <a:ext cx="329898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800" b="1" dirty="0">
                    <a:solidFill>
                      <a:srgbClr val="FFFFFF"/>
                    </a:solidFill>
                  </a:rPr>
                  <a:t>$</a:t>
                </a: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sz="1600"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sp>
          <p:nvSpPr>
            <p:cNvPr id="60" name="Google Shape;60;p1"/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600"/>
            </a:p>
          </p:txBody>
        </p: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Operating Costs</a:t>
                </a:r>
                <a:endParaRPr sz="1600" dirty="0"/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5713681" y="1080554"/>
                <a:ext cx="329898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($)</a:t>
                </a:r>
                <a:endParaRPr sz="1600" dirty="0"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407869" y="5465133"/>
            <a:ext cx="2547936" cy="425774"/>
            <a:chOff x="181335" y="3496200"/>
            <a:chExt cx="2745460" cy="465566"/>
          </a:xfrm>
        </p:grpSpPr>
        <p:sp>
          <p:nvSpPr>
            <p:cNvPr id="69" name="Google Shape;69;p1"/>
            <p:cNvSpPr txBox="1"/>
            <p:nvPr/>
          </p:nvSpPr>
          <p:spPr>
            <a:xfrm>
              <a:off x="2555058" y="3521670"/>
              <a:ext cx="371737" cy="154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 sz="1600"/>
            </a:p>
          </p:txBody>
        </p:sp>
        <p:grpSp>
          <p:nvGrpSpPr>
            <p:cNvPr id="70" name="Google Shape;70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4832" y="1080554"/>
                <a:ext cx="769475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Variable costs</a:t>
                </a:r>
                <a:endParaRPr sz="1600" dirty="0"/>
              </a:p>
            </p:txBody>
          </p:sp>
          <p:sp>
            <p:nvSpPr>
              <p:cNvPr id="74" name="Google Shape;74;p1"/>
              <p:cNvSpPr txBox="1"/>
              <p:nvPr/>
            </p:nvSpPr>
            <p:spPr>
              <a:xfrm>
                <a:off x="5713681" y="1080554"/>
                <a:ext cx="329898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($)</a:t>
                </a:r>
                <a:endParaRPr sz="1600"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9652" y="1807395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sz="1600"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sz="1600"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769475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Price per unit</a:t>
                </a:r>
                <a:endParaRPr sz="1600" dirty="0"/>
              </a:p>
            </p:txBody>
          </p:sp>
          <p:sp>
            <p:nvSpPr>
              <p:cNvPr id="83" name="Google Shape;83;p1"/>
              <p:cNvSpPr txBox="1"/>
              <p:nvPr/>
            </p:nvSpPr>
            <p:spPr>
              <a:xfrm>
                <a:off x="5713681" y="1080554"/>
                <a:ext cx="329898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($/ton)</a:t>
                </a:r>
                <a:endParaRPr sz="1600" dirty="0"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59858" y="3120301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sz="1600" dirty="0"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sz="1600"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769475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Units sold</a:t>
                </a:r>
                <a:endParaRPr sz="1600" dirty="0"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5713681" y="1080554"/>
                <a:ext cx="329898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800" b="1" dirty="0">
                    <a:solidFill>
                      <a:srgbClr val="FFFFFF"/>
                    </a:solidFill>
                  </a:rPr>
                  <a:t>tons</a:t>
                </a: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sz="1600" dirty="0"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517449" y="3924063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sz="1600"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sz="1600"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Fixed costs</a:t>
                </a:r>
                <a:endParaRPr sz="1600" dirty="0"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4"/>
                <a:ext cx="329898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($)</a:t>
                </a:r>
                <a:endParaRPr sz="1600"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 err="1"/>
              <a:t>Monalco</a:t>
            </a:r>
            <a:r>
              <a:rPr lang="en-US" sz="2000" dirty="0"/>
              <a:t> Value Driver Tree</a:t>
            </a:r>
            <a:endParaRPr sz="2000"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75;p1">
            <a:extLst>
              <a:ext uri="{FF2B5EF4-FFF2-40B4-BE49-F238E27FC236}">
                <a16:creationId xmlns:a16="http://schemas.microsoft.com/office/drawing/2014/main" id="{17973D02-2DC3-48A6-A2E2-CD8BBF8CCB6A}"/>
              </a:ext>
            </a:extLst>
          </p:cNvPr>
          <p:cNvGrpSpPr/>
          <p:nvPr/>
        </p:nvGrpSpPr>
        <p:grpSpPr>
          <a:xfrm>
            <a:off x="6492560" y="4386513"/>
            <a:ext cx="2547936" cy="425774"/>
            <a:chOff x="181335" y="3496200"/>
            <a:chExt cx="2745460" cy="465566"/>
          </a:xfrm>
        </p:grpSpPr>
        <p:grpSp>
          <p:nvGrpSpPr>
            <p:cNvPr id="112" name="Google Shape;76;p1">
              <a:extLst>
                <a:ext uri="{FF2B5EF4-FFF2-40B4-BE49-F238E27FC236}">
                  <a16:creationId xmlns:a16="http://schemas.microsoft.com/office/drawing/2014/main" id="{3AD10869-AC43-40FB-BFE9-7A1EB90033D0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18" name="Google Shape;77;p1">
                <a:extLst>
                  <a:ext uri="{FF2B5EF4-FFF2-40B4-BE49-F238E27FC236}">
                    <a16:creationId xmlns:a16="http://schemas.microsoft.com/office/drawing/2014/main" id="{08BAE428-5FCD-48C9-8D41-8416A999C77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sz="1600"/>
              </a:p>
            </p:txBody>
          </p:sp>
          <p:sp>
            <p:nvSpPr>
              <p:cNvPr id="119" name="Google Shape;78;p1">
                <a:extLst>
                  <a:ext uri="{FF2B5EF4-FFF2-40B4-BE49-F238E27FC236}">
                    <a16:creationId xmlns:a16="http://schemas.microsoft.com/office/drawing/2014/main" id="{388622DC-9E8C-43E9-9FA5-EF740B3BE802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sz="1600"/>
              </a:p>
            </p:txBody>
          </p:sp>
        </p:grpSp>
        <p:grpSp>
          <p:nvGrpSpPr>
            <p:cNvPr id="113" name="Google Shape;79;p1">
              <a:extLst>
                <a:ext uri="{FF2B5EF4-FFF2-40B4-BE49-F238E27FC236}">
                  <a16:creationId xmlns:a16="http://schemas.microsoft.com/office/drawing/2014/main" id="{20FAB2B2-3517-4215-9952-01CAD441FD93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14" name="Google Shape;80;p1">
                <a:extLst>
                  <a:ext uri="{FF2B5EF4-FFF2-40B4-BE49-F238E27FC236}">
                    <a16:creationId xmlns:a16="http://schemas.microsoft.com/office/drawing/2014/main" id="{AE3D2BAE-279F-435D-933D-F0CEB81C579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81;p1">
                <a:extLst>
                  <a:ext uri="{FF2B5EF4-FFF2-40B4-BE49-F238E27FC236}">
                    <a16:creationId xmlns:a16="http://schemas.microsoft.com/office/drawing/2014/main" id="{9D1F999C-E279-408A-8D42-F488916EACD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82;p1">
                <a:extLst>
                  <a:ext uri="{FF2B5EF4-FFF2-40B4-BE49-F238E27FC236}">
                    <a16:creationId xmlns:a16="http://schemas.microsoft.com/office/drawing/2014/main" id="{B5186C9C-F0A8-42A7-8A02-813716D6425B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57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Unit variable cost</a:t>
                </a:r>
                <a:endParaRPr sz="1600" dirty="0"/>
              </a:p>
            </p:txBody>
          </p:sp>
          <p:sp>
            <p:nvSpPr>
              <p:cNvPr id="117" name="Google Shape;83;p1">
                <a:extLst>
                  <a:ext uri="{FF2B5EF4-FFF2-40B4-BE49-F238E27FC236}">
                    <a16:creationId xmlns:a16="http://schemas.microsoft.com/office/drawing/2014/main" id="{00E77261-2390-4E31-9ACC-9954A3373D39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($/ton)</a:t>
                </a:r>
                <a:endParaRPr lang="en-US" sz="1600" dirty="0"/>
              </a:p>
            </p:txBody>
          </p:sp>
        </p:grpSp>
      </p:grpSp>
      <p:grpSp>
        <p:nvGrpSpPr>
          <p:cNvPr id="120" name="Google Shape;75;p1">
            <a:extLst>
              <a:ext uri="{FF2B5EF4-FFF2-40B4-BE49-F238E27FC236}">
                <a16:creationId xmlns:a16="http://schemas.microsoft.com/office/drawing/2014/main" id="{6A087201-068A-461C-86F1-219E96D67567}"/>
              </a:ext>
            </a:extLst>
          </p:cNvPr>
          <p:cNvGrpSpPr/>
          <p:nvPr/>
        </p:nvGrpSpPr>
        <p:grpSpPr>
          <a:xfrm>
            <a:off x="6499255" y="5346337"/>
            <a:ext cx="2547936" cy="425774"/>
            <a:chOff x="181335" y="3496200"/>
            <a:chExt cx="2745460" cy="465566"/>
          </a:xfrm>
        </p:grpSpPr>
        <p:grpSp>
          <p:nvGrpSpPr>
            <p:cNvPr id="121" name="Google Shape;76;p1">
              <a:extLst>
                <a:ext uri="{FF2B5EF4-FFF2-40B4-BE49-F238E27FC236}">
                  <a16:creationId xmlns:a16="http://schemas.microsoft.com/office/drawing/2014/main" id="{6898716D-5379-41BA-B100-78CFF0BAE41A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27" name="Google Shape;77;p1">
                <a:extLst>
                  <a:ext uri="{FF2B5EF4-FFF2-40B4-BE49-F238E27FC236}">
                    <a16:creationId xmlns:a16="http://schemas.microsoft.com/office/drawing/2014/main" id="{DD9EC207-94C5-45B6-8E41-6EAAF15A0815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sz="1600"/>
              </a:p>
            </p:txBody>
          </p:sp>
          <p:sp>
            <p:nvSpPr>
              <p:cNvPr id="128" name="Google Shape;78;p1">
                <a:extLst>
                  <a:ext uri="{FF2B5EF4-FFF2-40B4-BE49-F238E27FC236}">
                    <a16:creationId xmlns:a16="http://schemas.microsoft.com/office/drawing/2014/main" id="{EE5C8836-68BC-4025-BD47-63AB0E0F73A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sz="1600"/>
              </a:p>
            </p:txBody>
          </p:sp>
        </p:grpSp>
        <p:grpSp>
          <p:nvGrpSpPr>
            <p:cNvPr id="122" name="Google Shape;79;p1">
              <a:extLst>
                <a:ext uri="{FF2B5EF4-FFF2-40B4-BE49-F238E27FC236}">
                  <a16:creationId xmlns:a16="http://schemas.microsoft.com/office/drawing/2014/main" id="{2A2769CF-0F91-4ACA-97F8-D4CB21970FFC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23" name="Google Shape;80;p1">
                <a:extLst>
                  <a:ext uri="{FF2B5EF4-FFF2-40B4-BE49-F238E27FC236}">
                    <a16:creationId xmlns:a16="http://schemas.microsoft.com/office/drawing/2014/main" id="{53A695ED-AEB2-4068-A0A3-6C5A230AC423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81;p1">
                <a:extLst>
                  <a:ext uri="{FF2B5EF4-FFF2-40B4-BE49-F238E27FC236}">
                    <a16:creationId xmlns:a16="http://schemas.microsoft.com/office/drawing/2014/main" id="{24607BA9-908D-4969-9B28-9C01AFB50A75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800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82;p1">
                <a:extLst>
                  <a:ext uri="{FF2B5EF4-FFF2-40B4-BE49-F238E27FC236}">
                    <a16:creationId xmlns:a16="http://schemas.microsoft.com/office/drawing/2014/main" id="{1635D37D-1C10-4C6A-889C-98A6BA2E863F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Units Sold</a:t>
                </a:r>
                <a:endParaRPr sz="1600" dirty="0"/>
              </a:p>
            </p:txBody>
          </p:sp>
          <p:sp>
            <p:nvSpPr>
              <p:cNvPr id="126" name="Google Shape;83;p1">
                <a:extLst>
                  <a:ext uri="{FF2B5EF4-FFF2-40B4-BE49-F238E27FC236}">
                    <a16:creationId xmlns:a16="http://schemas.microsoft.com/office/drawing/2014/main" id="{9A8DCE07-6723-49E9-8FD8-D7A3AABDDAED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(tons)</a:t>
                </a:r>
                <a:endParaRPr sz="1600" dirty="0"/>
              </a:p>
            </p:txBody>
          </p:sp>
        </p:grpSp>
      </p:grpSp>
      <p:cxnSp>
        <p:nvCxnSpPr>
          <p:cNvPr id="129" name="Google Shape;38;p1">
            <a:extLst>
              <a:ext uri="{FF2B5EF4-FFF2-40B4-BE49-F238E27FC236}">
                <a16:creationId xmlns:a16="http://schemas.microsoft.com/office/drawing/2014/main" id="{4DC7225C-5328-455E-B5E3-AA44BEB72DEF}"/>
              </a:ext>
            </a:extLst>
          </p:cNvPr>
          <p:cNvCxnSpPr>
            <a:cxnSpLocks/>
            <a:stCxn id="33" idx="3"/>
            <a:endCxn id="53" idx="1"/>
          </p:cNvCxnSpPr>
          <p:nvPr/>
        </p:nvCxnSpPr>
        <p:spPr>
          <a:xfrm flipV="1">
            <a:off x="1437220" y="2719776"/>
            <a:ext cx="1524642" cy="10416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E91A964-4F67-4BF7-8370-A2F7EEA2C859}"/>
              </a:ext>
            </a:extLst>
          </p:cNvPr>
          <p:cNvGrpSpPr/>
          <p:nvPr/>
        </p:nvGrpSpPr>
        <p:grpSpPr>
          <a:xfrm>
            <a:off x="2065394" y="3607561"/>
            <a:ext cx="264187" cy="260269"/>
            <a:chOff x="2071486" y="3541481"/>
            <a:chExt cx="462656" cy="42577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13D9B3C-58D0-4325-B829-72AFF65BA61C}"/>
                </a:ext>
              </a:extLst>
            </p:cNvPr>
            <p:cNvSpPr/>
            <p:nvPr/>
          </p:nvSpPr>
          <p:spPr>
            <a:xfrm>
              <a:off x="2071486" y="3541481"/>
              <a:ext cx="462656" cy="4257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" name="Minus Sign 3">
              <a:extLst>
                <a:ext uri="{FF2B5EF4-FFF2-40B4-BE49-F238E27FC236}">
                  <a16:creationId xmlns:a16="http://schemas.microsoft.com/office/drawing/2014/main" id="{CBA1C16F-C8AE-41DE-8BC2-F6441410D32A}"/>
                </a:ext>
              </a:extLst>
            </p:cNvPr>
            <p:cNvSpPr/>
            <p:nvPr/>
          </p:nvSpPr>
          <p:spPr>
            <a:xfrm>
              <a:off x="2104721" y="3693726"/>
              <a:ext cx="402342" cy="141597"/>
            </a:xfrm>
            <a:prstGeom prst="mathMinus">
              <a:avLst/>
            </a:prstGeom>
            <a:solidFill>
              <a:srgbClr val="FFC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</p:grpSp>
      <p:cxnSp>
        <p:nvCxnSpPr>
          <p:cNvPr id="130" name="Google Shape;38;p1">
            <a:extLst>
              <a:ext uri="{FF2B5EF4-FFF2-40B4-BE49-F238E27FC236}">
                <a16:creationId xmlns:a16="http://schemas.microsoft.com/office/drawing/2014/main" id="{47524DD0-BEB8-414E-ACE1-A5A7E378A44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5591409" y="5591758"/>
            <a:ext cx="917701" cy="130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A0BA54F-FA9F-4D98-AE94-B7E6D087266A}"/>
              </a:ext>
            </a:extLst>
          </p:cNvPr>
          <p:cNvGrpSpPr/>
          <p:nvPr/>
        </p:nvGrpSpPr>
        <p:grpSpPr>
          <a:xfrm>
            <a:off x="5883823" y="5422484"/>
            <a:ext cx="374842" cy="253250"/>
            <a:chOff x="5883823" y="5422484"/>
            <a:chExt cx="374842" cy="25325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936D2AA-56A9-4EE8-B5F6-5ACE1FF3963C}"/>
                </a:ext>
              </a:extLst>
            </p:cNvPr>
            <p:cNvSpPr/>
            <p:nvPr/>
          </p:nvSpPr>
          <p:spPr>
            <a:xfrm>
              <a:off x="5883823" y="5423357"/>
              <a:ext cx="374842" cy="2523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Multiplication Sign 132">
              <a:extLst>
                <a:ext uri="{FF2B5EF4-FFF2-40B4-BE49-F238E27FC236}">
                  <a16:creationId xmlns:a16="http://schemas.microsoft.com/office/drawing/2014/main" id="{A6E866EC-8EAE-407F-952C-5B3569820A91}"/>
                </a:ext>
              </a:extLst>
            </p:cNvPr>
            <p:cNvSpPr/>
            <p:nvPr/>
          </p:nvSpPr>
          <p:spPr>
            <a:xfrm>
              <a:off x="5924741" y="5422484"/>
              <a:ext cx="271791" cy="253250"/>
            </a:xfrm>
            <a:prstGeom prst="mathMultiply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67B9271-FF55-4C8B-8F3A-D9F431566791}"/>
              </a:ext>
            </a:extLst>
          </p:cNvPr>
          <p:cNvGrpSpPr/>
          <p:nvPr/>
        </p:nvGrpSpPr>
        <p:grpSpPr>
          <a:xfrm>
            <a:off x="4197158" y="2556093"/>
            <a:ext cx="374842" cy="253250"/>
            <a:chOff x="5883823" y="5422484"/>
            <a:chExt cx="374842" cy="253250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6A93A5F-E867-4190-8AA6-636C57B51D0C}"/>
                </a:ext>
              </a:extLst>
            </p:cNvPr>
            <p:cNvSpPr/>
            <p:nvPr/>
          </p:nvSpPr>
          <p:spPr>
            <a:xfrm>
              <a:off x="5883823" y="5423357"/>
              <a:ext cx="374842" cy="25237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Multiplication Sign 136">
              <a:extLst>
                <a:ext uri="{FF2B5EF4-FFF2-40B4-BE49-F238E27FC236}">
                  <a16:creationId xmlns:a16="http://schemas.microsoft.com/office/drawing/2014/main" id="{801C02CB-9641-43F2-B841-4FFB49660CAC}"/>
                </a:ext>
              </a:extLst>
            </p:cNvPr>
            <p:cNvSpPr/>
            <p:nvPr/>
          </p:nvSpPr>
          <p:spPr>
            <a:xfrm>
              <a:off x="5924741" y="5422484"/>
              <a:ext cx="271791" cy="253250"/>
            </a:xfrm>
            <a:prstGeom prst="mathMultiply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56750485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77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Monalco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Tresa Varghese</cp:lastModifiedBy>
  <cp:revision>3</cp:revision>
  <dcterms:created xsi:type="dcterms:W3CDTF">2019-05-15T15:57:18Z</dcterms:created>
  <dcterms:modified xsi:type="dcterms:W3CDTF">2021-12-22T20:15:30Z</dcterms:modified>
</cp:coreProperties>
</file>