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Abril Fatface" panose="020B0604020202020204" charset="0"/>
      <p:regular r:id="rId19"/>
    </p:embeddedFont>
    <p:embeddedFont>
      <p:font typeface="Playfair Display" panose="00000500000000000000" pitchFamily="2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Roboto Medium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7776b095a6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7776b095a6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7776b095a6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7776b095a6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7776b095a6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7776b095a6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Graph-based methods are the second important family of dependency parsing algorithms. Graph-based parsers are more accurate than transition-based parsers, especially on long sentences; transition-based methods have trouble when the heads are very far from the dependents (McDonald and </a:t>
            </a:r>
            <a:r>
              <a:rPr lang="en-US" dirty="0" err="1"/>
              <a:t>Nivre</a:t>
            </a:r>
            <a:r>
              <a:rPr lang="en-US" dirty="0"/>
              <a:t>, 2011).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92929"/>
                </a:solidFill>
                <a:highlight>
                  <a:schemeClr val="lt1"/>
                </a:highlight>
              </a:rPr>
              <a:t>We have another family of algorithms for creating dependency parse trees i.e ‘Graph-based-systems’ which have some a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7776b095a6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7776b095a6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7776b095a6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7776b095a6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7776b095a6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7776b095a6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system correctly finds 4 of the 6 dependency relations present in the reference parse and receives an LAS of 2/3. However, one of the 2 incorrect relations found by the system holds between book and flight, which are in a head-dependent relation in the reference parse; the system therefore achieves a UAS of 5/6.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7776b095a6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7776b095a6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7776b095a6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7776b095a6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7776b095a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7776b095a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Figure 14.1 shows the same dependency analysis as a tree alongside its corresponding phrase-structure analysis For example, the arguments to the verb ‘ are directly linked to it in the dependency structure, while their connection to the main verb is more distant in the phrase-structure tree. Similarly, ‘morning’ and ‘Denver’, modifiers of ‘flight’, are linked to it directly in the dependency structure.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7776b095a6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7776b095a6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7776b095a6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7776b095a6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grammatical theories or formalisms may place further constraints on these dependency structures. Among the more frequent restrictions are that the structures must be connected, have a designated root node, and be acyclic or planar. Of most relevance to the parsing approaches discussed in this chapter is the common, computationally-motivated, restriction to rooted trees. That is, a dependency tree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7776b095a6_0_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7776b095a6_0_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7776b095a6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7776b095a6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concern with projectivity arises from two related issues. First, the most widely used English dependency treebanks were automatically derived from phrasestructure treebanks through the use of head-finding rules (Chapter 12). The trees generated in such a fashion will always be projective, and hence will be incorrect when non-projective examples like this one are encountered. Second, there are computational limitations to the most widely used families of parsing algorithms. The transition-based approaches discussed in Section 14.4 can only produce projective trees, hence any sentences with non-projective structures will necessarily contain some errors. This limitation is one of the motivations for the more flexible graph-based parsing approach described in Section 14.5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7776b095a6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7776b095a6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7776b095a6_0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7776b095a6_0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LEFTARC: Assert a head-dependent relation between the word at the top of the stack and the second word; remove the second word from the stack.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RIGHTARC: Assert a head-dependent relation between the second word on the stack and the word at the top; remove the top word from the stack;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SHIFT: Remove the word from the front of the input buffer and push it onto the stack.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548506" y="482161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Parsing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Member 1:</a:t>
            </a: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7"/>
              <a:t>Name : </a:t>
            </a:r>
            <a:r>
              <a:rPr lang="en" sz="5507" b="1">
                <a:latin typeface="Playfair Display"/>
                <a:ea typeface="Playfair Display"/>
                <a:cs typeface="Playfair Display"/>
                <a:sym typeface="Playfair Display"/>
              </a:rPr>
              <a:t>Ishrat Tasnim Awishi</a:t>
            </a:r>
            <a:endParaRPr sz="5507"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7"/>
              <a:t>ID: </a:t>
            </a:r>
            <a:r>
              <a:rPr lang="en" sz="5507" b="1"/>
              <a:t>20301031</a:t>
            </a:r>
            <a:endParaRPr sz="5507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7"/>
              <a:t>Section: </a:t>
            </a:r>
            <a:r>
              <a:rPr lang="en" sz="5507" b="1"/>
              <a:t>2</a:t>
            </a:r>
            <a:endParaRPr sz="5507" b="1"/>
          </a:p>
        </p:txBody>
      </p:sp>
      <p:sp>
        <p:nvSpPr>
          <p:cNvPr id="87" name="Google Shape;87;p13"/>
          <p:cNvSpPr txBox="1"/>
          <p:nvPr/>
        </p:nvSpPr>
        <p:spPr>
          <a:xfrm>
            <a:off x="4572000" y="3764600"/>
            <a:ext cx="4202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Member 2: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Name : </a:t>
            </a:r>
            <a:r>
              <a:rPr lang="en" sz="16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Niloy Farhan</a:t>
            </a:r>
            <a:endParaRPr sz="1600" b="1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ID: </a:t>
            </a: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20101118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Section: </a:t>
            </a: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719100" y="371550"/>
            <a:ext cx="770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CSE431</a:t>
            </a:r>
            <a:endParaRPr sz="28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Natural Language Processing-1</a:t>
            </a:r>
            <a:endParaRPr sz="28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Transition-Based Dependency Parsing - ORACLE</a:t>
            </a:r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oracle for greedily selecting the appropriate transition is trained by supervised machine learning.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data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implemented in two ways: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Featured-based classifiers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neural classifier</a:t>
            </a:r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sldNum" idx="12"/>
          </p:nvPr>
        </p:nvSpPr>
        <p:spPr>
          <a:xfrm>
            <a:off x="8548506" y="482161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Methods in Transition-Based Parsing</a:t>
            </a:r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Alternative Transition Systems</a:t>
            </a:r>
            <a:endParaRPr sz="19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Arc eager transition system is frequently used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Unlike previous method, it has four commands:</a:t>
            </a:r>
            <a:endParaRPr sz="1500" dirty="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 dirty="0"/>
              <a:t>LEFTARC</a:t>
            </a:r>
            <a:endParaRPr sz="1500" dirty="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 dirty="0"/>
              <a:t>RIGHTARC</a:t>
            </a:r>
            <a:endParaRPr sz="1500" dirty="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 dirty="0"/>
              <a:t>SHIFT</a:t>
            </a:r>
            <a:endParaRPr sz="1500" dirty="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 dirty="0"/>
              <a:t>REDUCE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The new REDUCE operator removes the top element from the stack. </a:t>
            </a:r>
            <a:endParaRPr sz="15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Beam Search</a:t>
            </a:r>
            <a:endParaRPr sz="19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Beam search uses a breadth-first search strategy with a heuristic filter 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At first, applies all the operator to each state </a:t>
            </a:r>
            <a:endParaRPr lang="en-US"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 dirty="0"/>
              <a:t>Add each of these new configurations to the frontier until the agenda reaches the limit.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Worst elements are removed in order to add new better configurations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Loop ends when there are non final states only in the agenda.</a:t>
            </a:r>
            <a:endParaRPr sz="1500" dirty="0"/>
          </a:p>
        </p:txBody>
      </p:sp>
      <p:sp>
        <p:nvSpPr>
          <p:cNvPr id="166" name="Google Shape;166;p2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700"/>
              <a:t>Graph-Based Dependency Parsing</a:t>
            </a:r>
            <a:endParaRPr sz="2700"/>
          </a:p>
        </p:txBody>
      </p:sp>
      <p:sp>
        <p:nvSpPr>
          <p:cNvPr id="172" name="Google Shape;172;p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3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92929"/>
                </a:solidFill>
                <a:highlight>
                  <a:schemeClr val="lt1"/>
                </a:highlight>
              </a:rPr>
              <a:t>Advantages over ‘Transition-based’ algorithms:</a:t>
            </a:r>
            <a:endParaRPr dirty="0">
              <a:solidFill>
                <a:srgbClr val="292929"/>
              </a:solidFill>
              <a:highlight>
                <a:schemeClr val="lt1"/>
              </a:highlight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292929"/>
              </a:buClr>
              <a:buSzPts val="1600"/>
              <a:buChar char="●"/>
            </a:pPr>
            <a:r>
              <a:rPr lang="en" sz="1600" dirty="0">
                <a:solidFill>
                  <a:srgbClr val="292929"/>
                </a:solidFill>
                <a:highlight>
                  <a:srgbClr val="FFFFFF"/>
                </a:highlight>
              </a:rPr>
              <a:t>Better accuracy. Especially on long sentences.</a:t>
            </a:r>
            <a:endParaRPr sz="1600" dirty="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Char char="●"/>
            </a:pPr>
            <a:r>
              <a:rPr lang="en" sz="1600" dirty="0">
                <a:solidFill>
                  <a:srgbClr val="292929"/>
                </a:solidFill>
                <a:highlight>
                  <a:srgbClr val="FFFFFF"/>
                </a:highlight>
              </a:rPr>
              <a:t>Can work with non-projective dependencies as well</a:t>
            </a:r>
            <a:endParaRPr sz="1600" dirty="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92929"/>
                </a:solidFill>
                <a:highlight>
                  <a:srgbClr val="FFFFFF"/>
                </a:highlight>
              </a:rPr>
              <a:t>Graph-based algorithms have to solve two problems:</a:t>
            </a:r>
            <a:endParaRPr dirty="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292929"/>
              </a:buClr>
              <a:buSzPts val="1600"/>
              <a:buChar char="●"/>
            </a:pPr>
            <a:r>
              <a:rPr lang="en" sz="1600" dirty="0">
                <a:solidFill>
                  <a:srgbClr val="292929"/>
                </a:solidFill>
                <a:highlight>
                  <a:srgbClr val="FFFFFF"/>
                </a:highlight>
              </a:rPr>
              <a:t>Assigning a score to each edge, </a:t>
            </a:r>
            <a:endParaRPr sz="1600" dirty="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Char char="●"/>
            </a:pPr>
            <a:r>
              <a:rPr lang="en" sz="1600" dirty="0">
                <a:solidFill>
                  <a:srgbClr val="292929"/>
                </a:solidFill>
                <a:highlight>
                  <a:srgbClr val="FFFFFF"/>
                </a:highlight>
              </a:rPr>
              <a:t>Finding the best parse tree given the scores of all potential edges.</a:t>
            </a:r>
            <a:endParaRPr sz="1600" dirty="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8548506" y="482161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Graph-Based Dependency Parsing - Continue</a:t>
            </a:r>
            <a:endParaRPr sz="27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" name="Google Shape;179;p2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feature-based algorithm</a:t>
            </a:r>
            <a:r>
              <a:rPr lang="en-US" dirty="0"/>
              <a:t> </a:t>
            </a: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I</a:t>
            </a:r>
            <a:r>
              <a:rPr lang="en-US" sz="1600" dirty="0"/>
              <a:t>n a feature-based algorithm we compute the edge score as a weighted sum of features extracted from it</a:t>
            </a:r>
            <a:br>
              <a:rPr lang="en-US" dirty="0"/>
            </a:br>
            <a:endParaRPr lang="en-US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neural algorithm</a:t>
            </a:r>
            <a:endParaRPr dirty="0"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State-of-the-art graph-based multilingual parsers are based on neural networks.</a:t>
            </a:r>
          </a:p>
          <a:p>
            <a:pPr marL="5969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sz="1600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Parsing via finding the maximum spanning tree:</a:t>
            </a: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600" dirty="0"/>
              <a:t>a maximum spanning tree of graph emanating from the ROOT is the optimal dependency parse for the sentence.</a:t>
            </a:r>
            <a:endParaRPr sz="2000" dirty="0"/>
          </a:p>
        </p:txBody>
      </p:sp>
      <p:sp>
        <p:nvSpPr>
          <p:cNvPr id="180" name="Google Shape;180;p25"/>
          <p:cNvSpPr txBox="1">
            <a:spLocks noGrp="1"/>
          </p:cNvSpPr>
          <p:nvPr>
            <p:ph type="sldNum" idx="12"/>
          </p:nvPr>
        </p:nvSpPr>
        <p:spPr>
          <a:xfrm>
            <a:off x="8548506" y="482161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1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Classic Accuracy score will not be effective as initially most relations will be marked wrong.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Metrics need to be sensitive enough to provide actual improvement that are being made.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Labeled and Unlabeled Attachment Accuracy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Labeled Attachment Score (LAS): Looks at the proper assignment of a word to its head along with the correct dependency relation.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Unlabeled Attachment Score (UAS): Looks at the correctness of the assigned head, ignoring the dependency relation.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Labeled Accuracy Score (LS): The percentage of tokens with correct labels, ignoring where the relations are coming from. </a:t>
            </a:r>
            <a:endParaRPr/>
          </a:p>
        </p:txBody>
      </p:sp>
      <p:sp>
        <p:nvSpPr>
          <p:cNvPr id="187" name="Google Shape;187;p26"/>
          <p:cNvSpPr txBox="1">
            <a:spLocks noGrp="1"/>
          </p:cNvSpPr>
          <p:nvPr>
            <p:ph type="sldNum" idx="12"/>
          </p:nvPr>
        </p:nvSpPr>
        <p:spPr>
          <a:xfrm>
            <a:off x="8548506" y="482161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- Example of LAS UAS</a:t>
            </a:r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body" idx="1"/>
          </p:nvPr>
        </p:nvSpPr>
        <p:spPr>
          <a:xfrm>
            <a:off x="311700" y="3005850"/>
            <a:ext cx="8520600" cy="15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Here,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LAS = 4/6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UAS = 5/6</a:t>
            </a:r>
            <a:endParaRPr/>
          </a:p>
        </p:txBody>
      </p:sp>
      <p:sp>
        <p:nvSpPr>
          <p:cNvPr id="194" name="Google Shape;194;p27"/>
          <p:cNvSpPr txBox="1">
            <a:spLocks noGrp="1"/>
          </p:cNvSpPr>
          <p:nvPr>
            <p:ph type="sldNum" idx="12"/>
          </p:nvPr>
        </p:nvSpPr>
        <p:spPr>
          <a:xfrm>
            <a:off x="8548506" y="482161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95" name="Google Shape;1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75" y="963538"/>
            <a:ext cx="8505825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>
            <a:spLocks noGrp="1"/>
          </p:cNvSpPr>
          <p:nvPr>
            <p:ph type="title"/>
          </p:nvPr>
        </p:nvSpPr>
        <p:spPr>
          <a:xfrm>
            <a:off x="311700" y="1810500"/>
            <a:ext cx="8520600" cy="15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 you</a:t>
            </a:r>
            <a:endParaRPr sz="8000"/>
          </a:p>
        </p:txBody>
      </p:sp>
      <p:sp>
        <p:nvSpPr>
          <p:cNvPr id="201" name="Google Shape;201;p2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Dependency Parsing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It is used to figure out how all the sentence related to each other.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It is the process of analyzing the grammatical structure of a sentence based on dependencies between the words in a sentence.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8548506" y="482161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Dependency Parsing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612" y="1517525"/>
            <a:ext cx="6676775" cy="23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8548506" y="482161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Parsing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In dependency parsing, various tag represents the relationship between two words in sentences.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Some of the tags are: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800" y="2382075"/>
            <a:ext cx="3717925" cy="23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>
            <a:spLocks noGrp="1"/>
          </p:cNvSpPr>
          <p:nvPr>
            <p:ph type="sldNum" idx="12"/>
          </p:nvPr>
        </p:nvSpPr>
        <p:spPr>
          <a:xfrm>
            <a:off x="8548506" y="482161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Formalism</a:t>
            </a:r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 dependency structure can be represented as a directed graph G = (V,A), consisting of a set of vertices V, and a set of ordered pairs of vertices A, which we’ll call arcs.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A dependency tree is a directed graph that satisfies the following constraints: </a:t>
            </a:r>
            <a:endParaRPr sz="1700"/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There is a single designated root node that has no incoming arcs. 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With the exception of the root node, each vertex has exactly one incoming arc. 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There is a unique path from the root node to each vertex in V. </a:t>
            </a:r>
            <a:endParaRPr sz="1700"/>
          </a:p>
        </p:txBody>
      </p:sp>
      <p:sp>
        <p:nvSpPr>
          <p:cNvPr id="119" name="Google Shape;119;p17"/>
          <p:cNvSpPr txBox="1">
            <a:spLocks noGrp="1"/>
          </p:cNvSpPr>
          <p:nvPr>
            <p:ph type="sldNum" idx="12"/>
          </p:nvPr>
        </p:nvSpPr>
        <p:spPr>
          <a:xfrm>
            <a:off x="8548506" y="482161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Projectivity</a:t>
            </a:r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dependency tree is projective if it can be drawn with no crossing edges.</a:t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438" y="2109888"/>
            <a:ext cx="2918675" cy="92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0938" y="2109900"/>
            <a:ext cx="3608314" cy="92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525875" y="3110075"/>
            <a:ext cx="318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A projective dependency graph</a:t>
            </a:r>
            <a:endParaRPr b="1">
              <a:solidFill>
                <a:srgbClr val="3D85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4767188" y="3110075"/>
            <a:ext cx="311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A Non-projective dependency graph</a:t>
            </a:r>
            <a:endParaRPr b="1">
              <a:solidFill>
                <a:srgbClr val="3D85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8"/>
          <p:cNvSpPr txBox="1">
            <a:spLocks noGrp="1"/>
          </p:cNvSpPr>
          <p:nvPr>
            <p:ph type="sldNum" idx="12"/>
          </p:nvPr>
        </p:nvSpPr>
        <p:spPr>
          <a:xfrm>
            <a:off x="8548506" y="482161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Projectivity</a:t>
            </a:r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Projectivity arises from two related issues: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trees generated from phrase-structure treebanks in such a fashion will always be projective, and hence will be incorrect when non-projective examples like this one are encountered.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There are computational limitations to the most widely used families of parsing algorithms.</a:t>
            </a: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548506" y="482161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Treebanks</a:t>
            </a:r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Dependency-based analysis provides information directly useful in some language processing tasks including information extraction, semantic parsing and question answering.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Dependency treebanks can be created directly by human annotators or via automatic transformation from phrase-structure treebanks.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translation process from constituent to dependency structures has two subtasks: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Identifying all the head-dependent relations in the structure 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Identifying the correct dependency relations for these relations.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548506" y="482161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Transition-Based Dependency Parsing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architecture draws on shift-reduce parsing, a paradigm originally developed for analyzing programming languages.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uses stack, a buffer of tokens (input buffer) and a predictor.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predictor is called Oracle. It gives any of the following three commands: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LEFTARC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RIGHTARC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SHIFT</a:t>
            </a:r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9125" y="3096325"/>
            <a:ext cx="3848201" cy="156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>
            <a:spLocks noGrp="1"/>
          </p:cNvSpPr>
          <p:nvPr>
            <p:ph type="sldNum" idx="12"/>
          </p:nvPr>
        </p:nvSpPr>
        <p:spPr>
          <a:xfrm>
            <a:off x="8548506" y="482161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1252</Words>
  <Application>Microsoft Office PowerPoint</Application>
  <PresentationFormat>On-screen Show (16:9)</PresentationFormat>
  <Paragraphs>122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Playfair Display</vt:lpstr>
      <vt:lpstr>Roboto Medium</vt:lpstr>
      <vt:lpstr>Abril Fatface</vt:lpstr>
      <vt:lpstr>Roboto</vt:lpstr>
      <vt:lpstr>Geometric</vt:lpstr>
      <vt:lpstr>Dependency Parsing</vt:lpstr>
      <vt:lpstr>What is Dependency Parsing</vt:lpstr>
      <vt:lpstr>Example of Dependency Parsing</vt:lpstr>
      <vt:lpstr>Dependency Parsing</vt:lpstr>
      <vt:lpstr>Dependency Formalism</vt:lpstr>
      <vt:lpstr>Projectivity</vt:lpstr>
      <vt:lpstr>Projectivity</vt:lpstr>
      <vt:lpstr>Dependency Treebanks</vt:lpstr>
      <vt:lpstr>Transition-Based Dependency Parsing   </vt:lpstr>
      <vt:lpstr>Transition-Based Dependency Parsing - ORACLE</vt:lpstr>
      <vt:lpstr>Advanced Methods in Transition-Based Parsing</vt:lpstr>
      <vt:lpstr>Graph-Based Dependency Parsing</vt:lpstr>
      <vt:lpstr>Graph-Based Dependency Parsing - Continue </vt:lpstr>
      <vt:lpstr>Evaluation</vt:lpstr>
      <vt:lpstr>Evaluation - Example of LAS UAS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Parsing</dc:title>
  <cp:lastModifiedBy>Niloy Farhan</cp:lastModifiedBy>
  <cp:revision>3</cp:revision>
  <dcterms:modified xsi:type="dcterms:W3CDTF">2022-10-29T18:20:25Z</dcterms:modified>
</cp:coreProperties>
</file>