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oy Farhan" initials="NF" lastIdx="1" clrIdx="0">
    <p:extLst>
      <p:ext uri="{19B8F6BF-5375-455C-9EA6-DF929625EA0E}">
        <p15:presenceInfo xmlns:p15="http://schemas.microsoft.com/office/powerpoint/2012/main" userId="03c128490f978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1EB0F-9886-4DBB-A9E6-9A3D551907C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8E761-0B30-4210-A124-A0D6246E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8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document encoder is the second submodule of the proposed architecture.</a:t>
            </a:r>
          </a:p>
          <a:p>
            <a:r>
              <a:rPr lang="en-US" dirty="0"/>
              <a:t>It takes the embedding provided by sentence encoder and gives us a document embeddings. </a:t>
            </a:r>
          </a:p>
          <a:p>
            <a:r>
              <a:rPr lang="en-US" dirty="0"/>
              <a:t>At first ….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Gated recurrent units are a gating mechanism in recurrent neural networks, introduced in 2014 by. The GRU is like a long short-term memory with a forget gate.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8E761-0B30-4210-A124-A0D6246E2B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2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A_i</a:t>
                </a:r>
                <a:r>
                  <a:rPr lang="en-US" dirty="0"/>
                  <a:t> calculated</a:t>
                </a:r>
                <a:r>
                  <a:rPr lang="en-US" baseline="0" dirty="0"/>
                  <a:t> by</a:t>
                </a:r>
                <a:r>
                  <a:rPr lang="en-US" dirty="0"/>
                  <a:t> inner products between each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the GRU encoder and the first hidden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RNN decoder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A_i</a:t>
                </a:r>
                <a:r>
                  <a:rPr lang="en-US" dirty="0"/>
                  <a:t> calculated</a:t>
                </a:r>
                <a:r>
                  <a:rPr lang="en-US" baseline="0" dirty="0"/>
                  <a:t> by</a:t>
                </a:r>
                <a:r>
                  <a:rPr lang="en-US" dirty="0"/>
                  <a:t> inner products between each output </a:t>
                </a:r>
                <a:r>
                  <a:rPr lang="en-US" b="0" i="0">
                    <a:latin typeface="Cambria Math" panose="02040503050406030204" pitchFamily="18" charset="0"/>
                  </a:rPr>
                  <a:t>𝑒𝑛𝑐_𝑖</a:t>
                </a:r>
                <a:r>
                  <a:rPr lang="en-US" dirty="0"/>
                  <a:t> of the GRU encoder and the first hidden state 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𝑑𝑒𝑐_0 </a:t>
                </a:r>
                <a:r>
                  <a:rPr lang="en-US" i="0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of the RNN decoder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8E761-0B30-4210-A124-A0D6246E2B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5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0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62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60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8234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9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1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2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8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5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F50C6-5300-4B38-BB62-63BC31A860A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3E1B8D-1656-4398-895B-4F048A26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4CE0-BCCA-434E-AF0A-DADA8F80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18509"/>
            <a:ext cx="8596668" cy="3422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Members: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Ishrat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Tasnim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Awishi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20301031 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Niloy Farhan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20101118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3D402-63B4-447C-B22F-14BECD1AEB87}"/>
              </a:ext>
            </a:extLst>
          </p:cNvPr>
          <p:cNvSpPr txBox="1"/>
          <p:nvPr/>
        </p:nvSpPr>
        <p:spPr>
          <a:xfrm>
            <a:off x="1166446" y="469763"/>
            <a:ext cx="985910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400" b="0" i="0" u="none" strike="noStrike" dirty="0">
                <a:solidFill>
                  <a:srgbClr val="0B5394"/>
                </a:solidFill>
                <a:effectLst/>
                <a:latin typeface="Impact" panose="020B0806030902050204" pitchFamily="34" charset="0"/>
              </a:rPr>
              <a:t>CSE431  (  NATURAL LANGUAGE PROCESSING-1  ) </a:t>
            </a:r>
            <a:endParaRPr lang="en-US" sz="3400" b="0" dirty="0">
              <a:effectLst/>
            </a:endParaRPr>
          </a:p>
          <a:p>
            <a:br>
              <a:rPr lang="en-US" sz="3400" dirty="0"/>
            </a:br>
            <a:endParaRPr lang="en-US" sz="3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9D0CC-0064-4611-AAAB-D253BEA02341}"/>
              </a:ext>
            </a:extLst>
          </p:cNvPr>
          <p:cNvSpPr txBox="1"/>
          <p:nvPr/>
        </p:nvSpPr>
        <p:spPr>
          <a:xfrm>
            <a:off x="3045069" y="1455036"/>
            <a:ext cx="61018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sng" dirty="0">
                <a:solidFill>
                  <a:srgbClr val="3494BA"/>
                </a:solidFill>
                <a:effectLst/>
                <a:latin typeface="Impact" panose="020B0806030902050204" pitchFamily="34" charset="0"/>
              </a:rPr>
              <a:t>Task 2</a:t>
            </a:r>
            <a:br>
              <a:rPr lang="en-US" sz="2400" b="0" i="0" u="none" strike="noStrike" dirty="0">
                <a:solidFill>
                  <a:srgbClr val="3494BA"/>
                </a:solidFill>
                <a:effectLst/>
                <a:latin typeface="Impact" panose="020B0806030902050204" pitchFamily="34" charset="0"/>
              </a:rPr>
            </a:br>
            <a:r>
              <a:rPr lang="en-US" sz="2400" b="0" i="0" u="sng" dirty="0">
                <a:solidFill>
                  <a:srgbClr val="3494BA"/>
                </a:solidFill>
                <a:effectLst/>
                <a:latin typeface="Impact" panose="020B0806030902050204" pitchFamily="34" charset="0"/>
              </a:rPr>
              <a:t>Team 16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478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538F-A767-4098-BCF9-DB0F994E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90597-21EF-4135-9A5F-EB7F59BC3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5950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generates a document embedding using a GRU decoder with Luong’s attention mechanism.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Here, Each attention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induced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signify how much each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the GRU encoder is associated with 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of the GRU decoder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90597-21EF-4135-9A5F-EB7F59BC3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595091"/>
              </a:xfrm>
              <a:blipFill>
                <a:blip r:embed="rId3"/>
                <a:stretch>
                  <a:fillRect l="-142" t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970164B-9DAA-45FB-8245-4725C9D62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152" y="2603500"/>
            <a:ext cx="6857637" cy="20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538F-A767-4098-BCF9-DB0F994E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90597-21EF-4135-9A5F-EB7F59BC3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59509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The context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𝑐𝑛𝑡</m:t>
                    </m:r>
                  </m:oMath>
                </a14:m>
                <a:r>
                  <a:rPr lang="en-US" dirty="0"/>
                  <a:t> is constructed by the weighted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Finally, the RNN decoder generates a document embedding as expressed by the following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𝐺𝑅𝑈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𝐹𝑁𝑁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90597-21EF-4135-9A5F-EB7F59BC3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595091"/>
              </a:xfrm>
              <a:blipFill>
                <a:blip r:embed="rId2"/>
                <a:stretch>
                  <a:fillRect l="-142" t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BB4F88A-E28C-4432-B46C-FB7843B8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43" y="4351574"/>
            <a:ext cx="5280314" cy="21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0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181D-553C-4082-AC69-D1904990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9D2E-82DD-4833-9A7E-358D08F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the sentiment class of an input document.</a:t>
            </a:r>
          </a:p>
          <a:p>
            <a:r>
              <a:rPr lang="en-US" dirty="0"/>
              <a:t>Uses the document embedding and a class similarity embedding as inputs</a:t>
            </a:r>
          </a:p>
          <a:p>
            <a:r>
              <a:rPr lang="en-US" dirty="0"/>
              <a:t>Made with Fully connected Neural Network (FNN) with sigmoid output function as below: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8DC01-86A8-4009-8489-CB46F0605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369" y="3883932"/>
            <a:ext cx="4301817" cy="4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9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FBB9-C408-4258-BAA2-E5C0F99E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92BA-93FE-4EB5-AFBE-88B69F31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IMDB, YELP-hotel, YELP-rest, Amazon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Sentence segmentation: NLTK library of python </a:t>
            </a:r>
          </a:p>
          <a:p>
            <a:r>
              <a:rPr lang="en-US" dirty="0"/>
              <a:t>Model </a:t>
            </a:r>
            <a:r>
              <a:rPr lang="en-US" dirty="0" err="1"/>
              <a:t>implemention</a:t>
            </a:r>
            <a:r>
              <a:rPr lang="en-US" dirty="0"/>
              <a:t>: </a:t>
            </a:r>
            <a:r>
              <a:rPr lang="en-US" dirty="0" err="1"/>
              <a:t>PyTorch</a:t>
            </a:r>
            <a:r>
              <a:rPr lang="en-US" dirty="0"/>
              <a:t> </a:t>
            </a:r>
          </a:p>
          <a:p>
            <a:r>
              <a:rPr lang="en-US" dirty="0"/>
              <a:t>Metric used: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78D14-FAF1-43A9-90EB-161B33E5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612" y="5274425"/>
            <a:ext cx="5305293" cy="639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4F487-8380-4C23-8C6F-D3D14D9B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08" y="2619906"/>
            <a:ext cx="10410279" cy="18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5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FBB9-C408-4258-BAA2-E5C0F99E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92BA-93FE-4EB5-AFBE-88B69F31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Hyperparameters: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90D2A-33B3-4B61-8805-AE0D9BDD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710" y="3077484"/>
            <a:ext cx="8724580" cy="226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3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FBB9-C408-4258-BAA2-E5C0F99E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92BA-93FE-4EB5-AFBE-88B69F31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829"/>
            <a:ext cx="8596668" cy="45976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Performance comparison with previous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proposed model outperformed all the previous sentiment classification models in the experiments with all the datasets.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4A3DA-51C8-442C-A481-25576EC3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66" y="2197224"/>
            <a:ext cx="8596668" cy="33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8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22E8-D88D-4DB1-B68A-DAB9C6BE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13F3-DB4C-4B1C-857C-B2F15C3B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an effective neural network model for document-level sentiment classification.</a:t>
            </a:r>
          </a:p>
          <a:p>
            <a:r>
              <a:rPr lang="en-US" dirty="0"/>
              <a:t>Proposed model automatically determines the importance degrees of sentences in documents using gate functions learned from mass training data. For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315EA-8DFA-4053-B009-76B42B64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41" y="4100975"/>
            <a:ext cx="7600917" cy="19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4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671C-F508-4B9B-B187-17983CF4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842" y="2761210"/>
            <a:ext cx="4842316" cy="1335580"/>
          </a:xfrm>
        </p:spPr>
        <p:txBody>
          <a:bodyPr>
            <a:no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109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0F5C-4C5C-4403-B365-2D6CD2144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396" y="2279130"/>
            <a:ext cx="8667174" cy="229974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Improving Document-Level Sentiment Classification Using Importance of Sentences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62267E-7BD8-4C81-AA06-A377EF24C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396" y="4732477"/>
            <a:ext cx="8667174" cy="1096899"/>
          </a:xfrm>
        </p:spPr>
        <p:txBody>
          <a:bodyPr/>
          <a:lstStyle/>
          <a:p>
            <a:r>
              <a:rPr lang="en-US" dirty="0" err="1"/>
              <a:t>Gihyeon</a:t>
            </a:r>
            <a:r>
              <a:rPr lang="en-US" dirty="0"/>
              <a:t> Choi, </a:t>
            </a:r>
            <a:r>
              <a:rPr lang="en-US" dirty="0" err="1"/>
              <a:t>Shinhyeok</a:t>
            </a:r>
            <a:r>
              <a:rPr lang="en-US" dirty="0"/>
              <a:t> Oh and </a:t>
            </a:r>
            <a:r>
              <a:rPr lang="en-US" dirty="0" err="1"/>
              <a:t>Harksoo</a:t>
            </a:r>
            <a:r>
              <a:rPr lang="en-US" dirty="0"/>
              <a:t> Kim </a:t>
            </a:r>
          </a:p>
        </p:txBody>
      </p:sp>
    </p:spTree>
    <p:extLst>
      <p:ext uri="{BB962C8B-B14F-4D97-AF65-F5344CB8AC3E}">
        <p14:creationId xmlns:p14="http://schemas.microsoft.com/office/powerpoint/2010/main" val="23234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E889-1308-4E77-B6F9-A8936C04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011B-62D7-49FE-88BE-10DC540A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Sentiment analysis is the process of computationally identifying and classifying opinions stated in a piece of text, particularly to identify the polarity of the writer towards a given topic, product, etc.</a:t>
            </a:r>
          </a:p>
          <a:p>
            <a:endParaRPr lang="en-US" sz="2000" dirty="0"/>
          </a:p>
          <a:p>
            <a:r>
              <a:rPr lang="en-US" sz="2000" dirty="0"/>
              <a:t>It is often modeled as a classification problem which relies on features extracted from the text in order to feed a classifier.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0DDB-83D3-40C0-86BE-B82A407B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77821-79CB-4F7E-BAFA-F82DC87FC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Lexicon based / Rule based:</a:t>
            </a:r>
          </a:p>
          <a:p>
            <a:pPr lvl="1"/>
            <a:r>
              <a:rPr lang="en-US" dirty="0"/>
              <a:t>The manual construction of sentiment lexicons</a:t>
            </a:r>
          </a:p>
          <a:p>
            <a:pPr lvl="1"/>
            <a:r>
              <a:rPr lang="en-US" dirty="0"/>
              <a:t>Drawbacks:  </a:t>
            </a:r>
          </a:p>
          <a:p>
            <a:pPr lvl="2"/>
            <a:r>
              <a:rPr lang="en-US" dirty="0"/>
              <a:t>1. Time consuming and Labor intensive </a:t>
            </a:r>
          </a:p>
          <a:p>
            <a:pPr lvl="2"/>
            <a:r>
              <a:rPr lang="en-US" dirty="0"/>
              <a:t>2. Same word can have different polarities. </a:t>
            </a:r>
          </a:p>
          <a:p>
            <a:pPr lvl="2"/>
            <a:r>
              <a:rPr lang="en-US" dirty="0"/>
              <a:t>Example: The air conditioner is so </a:t>
            </a:r>
            <a:r>
              <a:rPr lang="en-US" b="1" dirty="0">
                <a:solidFill>
                  <a:srgbClr val="FF0000"/>
                </a:solidFill>
              </a:rPr>
              <a:t>hot</a:t>
            </a:r>
            <a:r>
              <a:rPr lang="en-US" dirty="0"/>
              <a:t>. ( hot = negative polarity)</a:t>
            </a:r>
          </a:p>
          <a:p>
            <a:pPr marL="914400" lvl="2" indent="0">
              <a:buNone/>
            </a:pPr>
            <a:r>
              <a:rPr lang="en-US" dirty="0"/>
              <a:t>                   The movie is so </a:t>
            </a:r>
            <a:r>
              <a:rPr lang="en-US" b="1" dirty="0">
                <a:solidFill>
                  <a:srgbClr val="FF0000"/>
                </a:solidFill>
              </a:rPr>
              <a:t>hot</a:t>
            </a:r>
            <a:r>
              <a:rPr lang="en-US" dirty="0"/>
              <a:t>. ( hot = positive polarity)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9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0DDB-83D3-40C0-86BE-B82A407B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77821-79CB-4F7E-BAFA-F82DC87F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561040"/>
          </a:xfrm>
        </p:spPr>
        <p:txBody>
          <a:bodyPr/>
          <a:lstStyle/>
          <a:p>
            <a:r>
              <a:rPr lang="en-US" dirty="0"/>
              <a:t>Machine Learning &amp; Deep Learning based model:</a:t>
            </a:r>
          </a:p>
          <a:p>
            <a:pPr lvl="1"/>
            <a:r>
              <a:rPr lang="en-US" dirty="0"/>
              <a:t>Used CNN, RNN, BERT to classify sentiments.</a:t>
            </a:r>
          </a:p>
          <a:p>
            <a:pPr lvl="1"/>
            <a:r>
              <a:rPr lang="en-US" dirty="0"/>
              <a:t>These showed good performance in classification tasks.</a:t>
            </a:r>
          </a:p>
          <a:p>
            <a:pPr lvl="1"/>
            <a:r>
              <a:rPr lang="en-US" dirty="0"/>
              <a:t>Previous document level classifiers considers the text as a bag of sentences without evaluating the importance of each sentence.</a:t>
            </a:r>
          </a:p>
          <a:p>
            <a:pPr lvl="1"/>
            <a:r>
              <a:rPr lang="en-US" dirty="0"/>
              <a:t>These model cannot consider how much each sentence contributes in determining the polarity of a given document. </a:t>
            </a:r>
          </a:p>
        </p:txBody>
      </p:sp>
    </p:spTree>
    <p:extLst>
      <p:ext uri="{BB962C8B-B14F-4D97-AF65-F5344CB8AC3E}">
        <p14:creationId xmlns:p14="http://schemas.microsoft.com/office/powerpoint/2010/main" val="39466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1E0D-7EA0-479A-B6B8-50A7117A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9195-9761-48CC-B1D5-6032C25D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 proposed a new model which gives attention to the polarity of each sentences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DC605-9D32-4FA1-8B06-E714AE0F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25" y="3148342"/>
            <a:ext cx="795448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3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76FAD0-173F-413B-9481-E861AFA9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US" dirty="0"/>
              <a:t>Proposed Model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9D4455-F0BD-4832-A65C-3B5AAC4234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4372495"/>
            <a:ext cx="10514968" cy="210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7784E7-8C08-4548-90A4-3635E928649D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submodules:</a:t>
            </a:r>
          </a:p>
          <a:p>
            <a:pPr lvl="1"/>
            <a:r>
              <a:rPr lang="en-US" dirty="0"/>
              <a:t>Sentence Encoder</a:t>
            </a:r>
          </a:p>
          <a:p>
            <a:pPr lvl="1"/>
            <a:r>
              <a:rPr lang="en-US" dirty="0"/>
              <a:t>Document Encoder</a:t>
            </a:r>
          </a:p>
          <a:p>
            <a:pPr lvl="1"/>
            <a:r>
              <a:rPr lang="en-US" dirty="0"/>
              <a:t>Sentiment Classifier</a:t>
            </a:r>
          </a:p>
        </p:txBody>
      </p:sp>
    </p:spTree>
    <p:extLst>
      <p:ext uri="{BB962C8B-B14F-4D97-AF65-F5344CB8AC3E}">
        <p14:creationId xmlns:p14="http://schemas.microsoft.com/office/powerpoint/2010/main" val="96879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538F-A767-4098-BCF9-DB0F994E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0597-21EF-4135-9A5F-EB7F59BC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095527"/>
          </a:xfrm>
        </p:spPr>
        <p:txBody>
          <a:bodyPr/>
          <a:lstStyle/>
          <a:p>
            <a:r>
              <a:rPr lang="en-US" dirty="0"/>
              <a:t>Converts each input sentence into embedding vectors using ALBERT.</a:t>
            </a:r>
          </a:p>
          <a:p>
            <a:r>
              <a:rPr lang="en-US" dirty="0"/>
              <a:t>Predicts the polarity of each sentences.</a:t>
            </a:r>
          </a:p>
          <a:p>
            <a:r>
              <a:rPr lang="en-US" dirty="0"/>
              <a:t>Using weights of each classes, it generates a Class Similarity Embeddings</a:t>
            </a:r>
          </a:p>
          <a:p>
            <a:r>
              <a:rPr lang="en-US" dirty="0"/>
              <a:t>Finally, concatenates ALBERT embedding and Class Similarity Embeddings of each sentences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9D0CD-9BDC-4979-9CF8-85BCC683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52" y="4256116"/>
            <a:ext cx="7211431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9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538F-A767-4098-BCF9-DB0F994E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90597-21EF-4135-9A5F-EB7F59BC3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5950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Calculates the importance degree of each sentence in resolving a given sentiment classification problem.</a:t>
                </a:r>
              </a:p>
              <a:p>
                <a:pPr lvl="1"/>
                <a:r>
                  <a:rPr lang="en-US" dirty="0"/>
                  <a:t>Uses a gate mechanism, as shown here -&gt;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𝐸𝑚𝑏𝑒𝑑𝑑𝑖𝑛𝑔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𝑖𝑚𝑝𝑜𝑟𝑡𝑎𝑛𝑐𝑒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𝑑𝑒𝑔𝑟𝑒𝑒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Encodes all the gated sentence embeddings using a GRU encoder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𝑔𝑎𝑡𝑒𝑑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𝑠𝑒𝑛𝑡𝑒𝑛𝑐𝑒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𝑒𝑚𝑏𝑒𝑑𝑑𝑖𝑛𝑔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90597-21EF-4135-9A5F-EB7F59BC3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595091"/>
              </a:xfrm>
              <a:blipFill>
                <a:blip r:embed="rId3"/>
                <a:stretch>
                  <a:fillRect l="-142" t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40EC29A-E74D-4ED7-8CF1-67878E9F0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707" y="2522719"/>
            <a:ext cx="1711238" cy="906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DC9861-6CD9-4EFD-B27A-FF6F22088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231" y="4807871"/>
            <a:ext cx="4499542" cy="1852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1CCCEC-72E7-45F3-BD32-0870F927C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762" y="4521073"/>
            <a:ext cx="2481889" cy="4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1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</TotalTime>
  <Words>683</Words>
  <Application>Microsoft Office PowerPoint</Application>
  <PresentationFormat>Widescreen</PresentationFormat>
  <Paragraphs>108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</vt:lpstr>
      <vt:lpstr>Calibri</vt:lpstr>
      <vt:lpstr>Cambria Math</vt:lpstr>
      <vt:lpstr>Impact</vt:lpstr>
      <vt:lpstr>Times New Roman</vt:lpstr>
      <vt:lpstr>Trebuchet MS</vt:lpstr>
      <vt:lpstr>Wingdings 3</vt:lpstr>
      <vt:lpstr>Facet</vt:lpstr>
      <vt:lpstr>PowerPoint Presentation</vt:lpstr>
      <vt:lpstr>Improving Document-Level Sentiment Classification Using Importance of Sentences</vt:lpstr>
      <vt:lpstr>What is Sentiment Analysis </vt:lpstr>
      <vt:lpstr>Previous Works</vt:lpstr>
      <vt:lpstr>Previous Works</vt:lpstr>
      <vt:lpstr>Proposed Model</vt:lpstr>
      <vt:lpstr>Proposed Model Architecture</vt:lpstr>
      <vt:lpstr>Sentence Encoder</vt:lpstr>
      <vt:lpstr>Document Encoder</vt:lpstr>
      <vt:lpstr>Document Encoder</vt:lpstr>
      <vt:lpstr>Document Encoder</vt:lpstr>
      <vt:lpstr>Sentiment Classifier</vt:lpstr>
      <vt:lpstr>Experiment and Results</vt:lpstr>
      <vt:lpstr>Experiment and Results</vt:lpstr>
      <vt:lpstr>Experiment and 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Document-Level Sentiment Classification Using Importance of Sentences</dc:title>
  <dc:creator>Niloy Farhan</dc:creator>
  <cp:lastModifiedBy>Niloy Farhan</cp:lastModifiedBy>
  <cp:revision>19</cp:revision>
  <dcterms:created xsi:type="dcterms:W3CDTF">2022-10-20T14:05:41Z</dcterms:created>
  <dcterms:modified xsi:type="dcterms:W3CDTF">2022-10-20T20:59:34Z</dcterms:modified>
</cp:coreProperties>
</file>