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2"/>
  </p:notesMasterIdLst>
  <p:sldIdLst>
    <p:sldId id="256" r:id="rId2"/>
    <p:sldId id="257" r:id="rId3"/>
    <p:sldId id="308" r:id="rId4"/>
    <p:sldId id="258" r:id="rId5"/>
    <p:sldId id="259" r:id="rId6"/>
    <p:sldId id="260" r:id="rId7"/>
    <p:sldId id="261" r:id="rId8"/>
    <p:sldId id="262" r:id="rId9"/>
    <p:sldId id="263" r:id="rId10"/>
    <p:sldId id="312" r:id="rId11"/>
    <p:sldId id="310" r:id="rId12"/>
    <p:sldId id="311" r:id="rId13"/>
    <p:sldId id="279" r:id="rId14"/>
    <p:sldId id="264" r:id="rId15"/>
    <p:sldId id="268" r:id="rId16"/>
    <p:sldId id="269" r:id="rId17"/>
    <p:sldId id="313" r:id="rId18"/>
    <p:sldId id="314" r:id="rId19"/>
    <p:sldId id="315" r:id="rId20"/>
    <p:sldId id="316" r:id="rId21"/>
  </p:sldIdLst>
  <p:sldSz cx="9144000" cy="5143500" type="screen16x9"/>
  <p:notesSz cx="6858000" cy="9144000"/>
  <p:embeddedFontLst>
    <p:embeddedFont>
      <p:font typeface="Bebas Neue" panose="020B0606020202050201" pitchFamily="34" charset="0"/>
      <p:regular r:id="rId23"/>
    </p:embeddedFont>
    <p:embeddedFont>
      <p:font typeface="Oxygen" panose="02000503000000000000" pitchFamily="2" charset="0"/>
      <p:regular r:id="rId24"/>
      <p:bold r:id="rId25"/>
    </p:embeddedFont>
    <p:embeddedFont>
      <p:font typeface="Oxygen Light" panose="02000303000000000000" pitchFamily="2" charset="0"/>
      <p:regular r:id="rId26"/>
      <p:bold r:id="rId27"/>
    </p:embeddedFont>
    <p:embeddedFont>
      <p:font typeface="Poiret One" panose="00000500000000000000" pitchFamily="2"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7854B5-A6A2-466F-A057-7FC68BAB3406}">
  <a:tblStyle styleId="{F97854B5-A6A2-466F-A057-7FC68BAB340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8" d="100"/>
          <a:sy n="88" d="100"/>
        </p:scale>
        <p:origin x="6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25f85ca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25f85ca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439249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7938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d20d076ce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d20d076ce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7377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439249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3345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ac8787dcf5_1_24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ac8787dcf5_1_24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4586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ac439249f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ac439249f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c439249f7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c439249f7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ac439249f7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ac439249f7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ac439249f7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ac439249f7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659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c439249f7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c439249f7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3668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ac439249f7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ac439249f7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2289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c439249f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c439249f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c439249f7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c439249f7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0840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c439249f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c439249f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5907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c439249f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c439249f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c439249f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c439249f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c439249f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c439249f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d20d076ce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d20d076ce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ac439249f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ac439249f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439249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3999" cy="5144006"/>
          </a:xfrm>
          <a:prstGeom prst="rect">
            <a:avLst/>
          </a:prstGeom>
          <a:noFill/>
          <a:ln>
            <a:noFill/>
          </a:ln>
        </p:spPr>
      </p:pic>
      <p:sp>
        <p:nvSpPr>
          <p:cNvPr id="10" name="Google Shape;10;p2"/>
          <p:cNvSpPr txBox="1">
            <a:spLocks noGrp="1"/>
          </p:cNvSpPr>
          <p:nvPr>
            <p:ph type="ctrTitle"/>
          </p:nvPr>
        </p:nvSpPr>
        <p:spPr>
          <a:xfrm>
            <a:off x="4149000" y="970200"/>
            <a:ext cx="3852000" cy="24105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4400" b="1">
                <a:latin typeface="Poiret One"/>
                <a:ea typeface="Poiret One"/>
                <a:cs typeface="Poiret One"/>
                <a:sym typeface="Poiret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149000" y="3380700"/>
            <a:ext cx="38520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1"/>
        <p:cNvGrpSpPr/>
        <p:nvPr/>
      </p:nvGrpSpPr>
      <p:grpSpPr>
        <a:xfrm>
          <a:off x="0" y="0"/>
          <a:ext cx="0" cy="0"/>
          <a:chOff x="0" y="0"/>
          <a:chExt cx="0" cy="0"/>
        </a:xfrm>
      </p:grpSpPr>
      <p:pic>
        <p:nvPicPr>
          <p:cNvPr id="52" name="Google Shape;52;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3"/>
          <p:cNvSpPr txBox="1">
            <a:spLocks noGrp="1"/>
          </p:cNvSpPr>
          <p:nvPr>
            <p:ph type="title"/>
          </p:nvPr>
        </p:nvSpPr>
        <p:spPr>
          <a:xfrm>
            <a:off x="7200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 name="Google Shape;54;p13"/>
          <p:cNvSpPr txBox="1">
            <a:spLocks noGrp="1"/>
          </p:cNvSpPr>
          <p:nvPr>
            <p:ph type="title" idx="2" hasCustomPrompt="1"/>
          </p:nvPr>
        </p:nvSpPr>
        <p:spPr>
          <a:xfrm>
            <a:off x="7200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1"/>
          </p:nvPr>
        </p:nvSpPr>
        <p:spPr>
          <a:xfrm>
            <a:off x="7200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6" name="Google Shape;56;p13"/>
          <p:cNvSpPr txBox="1">
            <a:spLocks noGrp="1"/>
          </p:cNvSpPr>
          <p:nvPr>
            <p:ph type="title" idx="3"/>
          </p:nvPr>
        </p:nvSpPr>
        <p:spPr>
          <a:xfrm>
            <a:off x="34038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7" name="Google Shape;57;p13"/>
          <p:cNvSpPr txBox="1">
            <a:spLocks noGrp="1"/>
          </p:cNvSpPr>
          <p:nvPr>
            <p:ph type="title" idx="4" hasCustomPrompt="1"/>
          </p:nvPr>
        </p:nvSpPr>
        <p:spPr>
          <a:xfrm>
            <a:off x="34038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5"/>
          </p:nvPr>
        </p:nvSpPr>
        <p:spPr>
          <a:xfrm>
            <a:off x="34038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9" name="Google Shape;59;p13"/>
          <p:cNvSpPr txBox="1">
            <a:spLocks noGrp="1"/>
          </p:cNvSpPr>
          <p:nvPr>
            <p:ph type="title" idx="6"/>
          </p:nvPr>
        </p:nvSpPr>
        <p:spPr>
          <a:xfrm>
            <a:off x="60876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 name="Google Shape;60;p13"/>
          <p:cNvSpPr txBox="1">
            <a:spLocks noGrp="1"/>
          </p:cNvSpPr>
          <p:nvPr>
            <p:ph type="title" idx="7" hasCustomPrompt="1"/>
          </p:nvPr>
        </p:nvSpPr>
        <p:spPr>
          <a:xfrm>
            <a:off x="60876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8"/>
          </p:nvPr>
        </p:nvSpPr>
        <p:spPr>
          <a:xfrm>
            <a:off x="60876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2" name="Google Shape;62;p13"/>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6"/>
        <p:cNvGrpSpPr/>
        <p:nvPr/>
      </p:nvGrpSpPr>
      <p:grpSpPr>
        <a:xfrm>
          <a:off x="0" y="0"/>
          <a:ext cx="0" cy="0"/>
          <a:chOff x="0" y="0"/>
          <a:chExt cx="0" cy="0"/>
        </a:xfrm>
      </p:grpSpPr>
      <p:pic>
        <p:nvPicPr>
          <p:cNvPr id="67" name="Google Shape;67;p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68" name="Google Shape;68;p15"/>
          <p:cNvSpPr txBox="1">
            <a:spLocks noGrp="1"/>
          </p:cNvSpPr>
          <p:nvPr>
            <p:ph type="subTitle" idx="1"/>
          </p:nvPr>
        </p:nvSpPr>
        <p:spPr>
          <a:xfrm>
            <a:off x="720000" y="1452575"/>
            <a:ext cx="4461600" cy="284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Font typeface="Maven Pro"/>
              <a:buChar char="●"/>
              <a:defRPr sz="1600">
                <a:latin typeface="Oxygen"/>
                <a:ea typeface="Oxygen"/>
                <a:cs typeface="Oxygen"/>
                <a:sym typeface="Oxygen"/>
              </a:defRPr>
            </a:lvl1pPr>
            <a:lvl2pPr lvl="1">
              <a:spcBef>
                <a:spcPts val="1600"/>
              </a:spcBef>
              <a:spcAft>
                <a:spcPts val="0"/>
              </a:spcAft>
              <a:buClr>
                <a:srgbClr val="024427"/>
              </a:buClr>
              <a:buSzPts val="1400"/>
              <a:buFont typeface="Maven Pro"/>
              <a:buChar char="○"/>
              <a:defRPr/>
            </a:lvl2pPr>
            <a:lvl3pPr lvl="2">
              <a:spcBef>
                <a:spcPts val="1600"/>
              </a:spcBef>
              <a:spcAft>
                <a:spcPts val="0"/>
              </a:spcAft>
              <a:buClr>
                <a:srgbClr val="024427"/>
              </a:buClr>
              <a:buSzPts val="1400"/>
              <a:buFont typeface="Maven Pro"/>
              <a:buChar char="■"/>
              <a:defRPr/>
            </a:lvl3pPr>
            <a:lvl4pPr lvl="3">
              <a:spcBef>
                <a:spcPts val="1600"/>
              </a:spcBef>
              <a:spcAft>
                <a:spcPts val="0"/>
              </a:spcAft>
              <a:buClr>
                <a:srgbClr val="024427"/>
              </a:buClr>
              <a:buSzPts val="1400"/>
              <a:buFont typeface="Maven Pro"/>
              <a:buChar char="●"/>
              <a:defRPr/>
            </a:lvl4pPr>
            <a:lvl5pPr lvl="4">
              <a:spcBef>
                <a:spcPts val="1600"/>
              </a:spcBef>
              <a:spcAft>
                <a:spcPts val="0"/>
              </a:spcAft>
              <a:buClr>
                <a:srgbClr val="024427"/>
              </a:buClr>
              <a:buSzPts val="1400"/>
              <a:buFont typeface="Maven Pro"/>
              <a:buChar char="○"/>
              <a:defRPr/>
            </a:lvl5pPr>
            <a:lvl6pPr lvl="5">
              <a:spcBef>
                <a:spcPts val="1600"/>
              </a:spcBef>
              <a:spcAft>
                <a:spcPts val="0"/>
              </a:spcAft>
              <a:buClr>
                <a:srgbClr val="024427"/>
              </a:buClr>
              <a:buSzPts val="1400"/>
              <a:buFont typeface="Maven Pro"/>
              <a:buChar char="■"/>
              <a:defRPr/>
            </a:lvl6pPr>
            <a:lvl7pPr lvl="6">
              <a:spcBef>
                <a:spcPts val="1600"/>
              </a:spcBef>
              <a:spcAft>
                <a:spcPts val="0"/>
              </a:spcAft>
              <a:buClr>
                <a:srgbClr val="024427"/>
              </a:buClr>
              <a:buSzPts val="1400"/>
              <a:buFont typeface="Maven Pro"/>
              <a:buChar char="●"/>
              <a:defRPr/>
            </a:lvl7pPr>
            <a:lvl8pPr lvl="7">
              <a:spcBef>
                <a:spcPts val="1600"/>
              </a:spcBef>
              <a:spcAft>
                <a:spcPts val="0"/>
              </a:spcAft>
              <a:buClr>
                <a:srgbClr val="024427"/>
              </a:buClr>
              <a:buSzPts val="1400"/>
              <a:buFont typeface="Maven Pro"/>
              <a:buChar char="○"/>
              <a:defRPr/>
            </a:lvl8pPr>
            <a:lvl9pPr lvl="8">
              <a:spcBef>
                <a:spcPts val="1600"/>
              </a:spcBef>
              <a:spcAft>
                <a:spcPts val="1600"/>
              </a:spcAft>
              <a:buClr>
                <a:srgbClr val="024427"/>
              </a:buClr>
              <a:buSzPts val="1400"/>
              <a:buFont typeface="Maven Pro"/>
              <a:buChar char="■"/>
              <a:defRPr/>
            </a:lvl9pPr>
          </a:lstStyle>
          <a:p>
            <a:endParaRPr/>
          </a:p>
        </p:txBody>
      </p:sp>
      <p:sp>
        <p:nvSpPr>
          <p:cNvPr id="69" name="Google Shape;6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0"/>
        <p:cNvGrpSpPr/>
        <p:nvPr/>
      </p:nvGrpSpPr>
      <p:grpSpPr>
        <a:xfrm>
          <a:off x="0" y="0"/>
          <a:ext cx="0" cy="0"/>
          <a:chOff x="0" y="0"/>
          <a:chExt cx="0" cy="0"/>
        </a:xfrm>
      </p:grpSpPr>
      <p:pic>
        <p:nvPicPr>
          <p:cNvPr id="71" name="Google Shape;71;p16"/>
          <p:cNvPicPr preferRelativeResize="0"/>
          <p:nvPr/>
        </p:nvPicPr>
        <p:blipFill>
          <a:blip r:embed="rId2">
            <a:alphaModFix/>
          </a:blip>
          <a:stretch>
            <a:fillRect/>
          </a:stretch>
        </p:blipFill>
        <p:spPr>
          <a:xfrm>
            <a:off x="0" y="0"/>
            <a:ext cx="9144000" cy="5143505"/>
          </a:xfrm>
          <a:prstGeom prst="rect">
            <a:avLst/>
          </a:prstGeom>
          <a:noFill/>
          <a:ln>
            <a:noFill/>
          </a:ln>
        </p:spPr>
      </p:pic>
      <p:sp>
        <p:nvSpPr>
          <p:cNvPr id="72" name="Google Shape;72;p16"/>
          <p:cNvSpPr txBox="1">
            <a:spLocks noGrp="1"/>
          </p:cNvSpPr>
          <p:nvPr>
            <p:ph type="title"/>
          </p:nvPr>
        </p:nvSpPr>
        <p:spPr>
          <a:xfrm>
            <a:off x="2290025" y="3353475"/>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b="1"/>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3" name="Google Shape;73;p16"/>
          <p:cNvSpPr txBox="1">
            <a:spLocks noGrp="1"/>
          </p:cNvSpPr>
          <p:nvPr>
            <p:ph type="subTitle" idx="1"/>
          </p:nvPr>
        </p:nvSpPr>
        <p:spPr>
          <a:xfrm>
            <a:off x="1454700" y="2052475"/>
            <a:ext cx="6234600" cy="124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3">
    <p:spTree>
      <p:nvGrpSpPr>
        <p:cNvPr id="1" name="Shape 155"/>
        <p:cNvGrpSpPr/>
        <p:nvPr/>
      </p:nvGrpSpPr>
      <p:grpSpPr>
        <a:xfrm>
          <a:off x="0" y="0"/>
          <a:ext cx="0" cy="0"/>
          <a:chOff x="0" y="0"/>
          <a:chExt cx="0" cy="0"/>
        </a:xfrm>
      </p:grpSpPr>
      <p:pic>
        <p:nvPicPr>
          <p:cNvPr id="156" name="Google Shape;156;p30"/>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4_1">
    <p:spTree>
      <p:nvGrpSpPr>
        <p:cNvPr id="1" name="Shape 157"/>
        <p:cNvGrpSpPr/>
        <p:nvPr/>
      </p:nvGrpSpPr>
      <p:grpSpPr>
        <a:xfrm>
          <a:off x="0" y="0"/>
          <a:ext cx="0" cy="0"/>
          <a:chOff x="0" y="0"/>
          <a:chExt cx="0" cy="0"/>
        </a:xfrm>
      </p:grpSpPr>
      <p:pic>
        <p:nvPicPr>
          <p:cNvPr id="158" name="Google Shape;158;p31"/>
          <p:cNvPicPr preferRelativeResize="0"/>
          <p:nvPr/>
        </p:nvPicPr>
        <p:blipFill>
          <a:blip r:embed="rId2">
            <a:alphaModFix/>
          </a:blip>
          <a:stretch>
            <a:fillRect/>
          </a:stretch>
        </p:blipFill>
        <p:spPr>
          <a:xfrm>
            <a:off x="0" y="0"/>
            <a:ext cx="9144000" cy="514351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39"/>
        <p:cNvGrpSpPr/>
        <p:nvPr/>
      </p:nvGrpSpPr>
      <p:grpSpPr>
        <a:xfrm>
          <a:off x="0" y="0"/>
          <a:ext cx="0" cy="0"/>
          <a:chOff x="0" y="0"/>
          <a:chExt cx="0" cy="0"/>
        </a:xfrm>
      </p:grpSpPr>
      <p:pic>
        <p:nvPicPr>
          <p:cNvPr id="140" name="Google Shape;140;p26"/>
          <p:cNvPicPr preferRelativeResize="0"/>
          <p:nvPr/>
        </p:nvPicPr>
        <p:blipFill>
          <a:blip r:embed="rId2">
            <a:alphaModFix/>
          </a:blip>
          <a:stretch>
            <a:fillRect/>
          </a:stretch>
        </p:blipFill>
        <p:spPr>
          <a:xfrm>
            <a:off x="-7" y="0"/>
            <a:ext cx="9144000" cy="5143497"/>
          </a:xfrm>
          <a:prstGeom prst="rect">
            <a:avLst/>
          </a:prstGeom>
          <a:noFill/>
          <a:ln>
            <a:noFill/>
          </a:ln>
        </p:spPr>
      </p:pic>
      <p:sp>
        <p:nvSpPr>
          <p:cNvPr id="141" name="Google Shape;141;p26"/>
          <p:cNvSpPr txBox="1">
            <a:spLocks noGrp="1"/>
          </p:cNvSpPr>
          <p:nvPr>
            <p:ph type="title"/>
          </p:nvPr>
        </p:nvSpPr>
        <p:spPr>
          <a:xfrm>
            <a:off x="720107" y="2342625"/>
            <a:ext cx="3285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2" name="Google Shape;142;p26"/>
          <p:cNvSpPr txBox="1">
            <a:spLocks noGrp="1"/>
          </p:cNvSpPr>
          <p:nvPr>
            <p:ph type="title" idx="2" hasCustomPrompt="1"/>
          </p:nvPr>
        </p:nvSpPr>
        <p:spPr>
          <a:xfrm>
            <a:off x="720000" y="1106175"/>
            <a:ext cx="3285000" cy="1265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7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3" name="Google Shape;143;p26"/>
          <p:cNvSpPr txBox="1">
            <a:spLocks noGrp="1"/>
          </p:cNvSpPr>
          <p:nvPr>
            <p:ph type="subTitle" idx="1"/>
          </p:nvPr>
        </p:nvSpPr>
        <p:spPr>
          <a:xfrm>
            <a:off x="720101" y="3323950"/>
            <a:ext cx="32850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1506837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484"/>
          </a:xfrm>
          <a:prstGeom prst="rect">
            <a:avLst/>
          </a:prstGeom>
          <a:noFill/>
          <a:ln>
            <a:noFill/>
          </a:ln>
        </p:spPr>
      </p:pic>
      <p:sp>
        <p:nvSpPr>
          <p:cNvPr id="14" name="Google Shape;14;p3"/>
          <p:cNvSpPr txBox="1">
            <a:spLocks noGrp="1"/>
          </p:cNvSpPr>
          <p:nvPr>
            <p:ph type="title"/>
          </p:nvPr>
        </p:nvSpPr>
        <p:spPr>
          <a:xfrm>
            <a:off x="5139007" y="2342625"/>
            <a:ext cx="32850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500" b="1"/>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5138900" y="1106175"/>
            <a:ext cx="3285000" cy="1265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7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5139001" y="3323950"/>
            <a:ext cx="32850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Oxygen"/>
              <a:buChar char="●"/>
              <a:defRPr sz="1400">
                <a:latin typeface="Oxygen"/>
                <a:ea typeface="Oxygen"/>
                <a:cs typeface="Oxygen"/>
                <a:sym typeface="Oxygen"/>
              </a:defRPr>
            </a:lvl1pPr>
            <a:lvl2pPr marL="914400" lvl="1" indent="-317500" rtl="0">
              <a:lnSpc>
                <a:spcPct val="115000"/>
              </a:lnSpc>
              <a:spcBef>
                <a:spcPts val="1600"/>
              </a:spcBef>
              <a:spcAft>
                <a:spcPts val="0"/>
              </a:spcAft>
              <a:buSzPts val="1400"/>
              <a:buFont typeface="Oxygen"/>
              <a:buChar char="○"/>
              <a:defRPr>
                <a:latin typeface="Oxygen"/>
                <a:ea typeface="Oxygen"/>
                <a:cs typeface="Oxygen"/>
                <a:sym typeface="Oxygen"/>
              </a:defRPr>
            </a:lvl2pPr>
            <a:lvl3pPr marL="1371600" lvl="2" indent="-317500" rtl="0">
              <a:lnSpc>
                <a:spcPct val="115000"/>
              </a:lnSpc>
              <a:spcBef>
                <a:spcPts val="1600"/>
              </a:spcBef>
              <a:spcAft>
                <a:spcPts val="0"/>
              </a:spcAft>
              <a:buSzPts val="1400"/>
              <a:buFont typeface="Oxygen"/>
              <a:buChar char="■"/>
              <a:defRPr>
                <a:latin typeface="Oxygen"/>
                <a:ea typeface="Oxygen"/>
                <a:cs typeface="Oxygen"/>
                <a:sym typeface="Oxygen"/>
              </a:defRPr>
            </a:lvl3pPr>
            <a:lvl4pPr marL="1828800" lvl="3" indent="-317500" rtl="0">
              <a:lnSpc>
                <a:spcPct val="115000"/>
              </a:lnSpc>
              <a:spcBef>
                <a:spcPts val="1600"/>
              </a:spcBef>
              <a:spcAft>
                <a:spcPts val="0"/>
              </a:spcAft>
              <a:buSzPts val="1400"/>
              <a:buFont typeface="Oxygen"/>
              <a:buChar char="●"/>
              <a:defRPr>
                <a:latin typeface="Oxygen"/>
                <a:ea typeface="Oxygen"/>
                <a:cs typeface="Oxygen"/>
                <a:sym typeface="Oxygen"/>
              </a:defRPr>
            </a:lvl4pPr>
            <a:lvl5pPr marL="2286000" lvl="4" indent="-317500" rtl="0">
              <a:lnSpc>
                <a:spcPct val="115000"/>
              </a:lnSpc>
              <a:spcBef>
                <a:spcPts val="1600"/>
              </a:spcBef>
              <a:spcAft>
                <a:spcPts val="0"/>
              </a:spcAft>
              <a:buSzPts val="1400"/>
              <a:buFont typeface="Oxygen"/>
              <a:buChar char="○"/>
              <a:defRPr>
                <a:latin typeface="Oxygen"/>
                <a:ea typeface="Oxygen"/>
                <a:cs typeface="Oxygen"/>
                <a:sym typeface="Oxygen"/>
              </a:defRPr>
            </a:lvl5pPr>
            <a:lvl6pPr marL="2743200" lvl="5" indent="-317500" rtl="0">
              <a:lnSpc>
                <a:spcPct val="115000"/>
              </a:lnSpc>
              <a:spcBef>
                <a:spcPts val="1600"/>
              </a:spcBef>
              <a:spcAft>
                <a:spcPts val="0"/>
              </a:spcAft>
              <a:buSzPts val="1400"/>
              <a:buFont typeface="Oxygen"/>
              <a:buChar char="■"/>
              <a:defRPr>
                <a:latin typeface="Oxygen"/>
                <a:ea typeface="Oxygen"/>
                <a:cs typeface="Oxygen"/>
                <a:sym typeface="Oxygen"/>
              </a:defRPr>
            </a:lvl6pPr>
            <a:lvl7pPr marL="3200400" lvl="6" indent="-317500" rtl="0">
              <a:lnSpc>
                <a:spcPct val="115000"/>
              </a:lnSpc>
              <a:spcBef>
                <a:spcPts val="1600"/>
              </a:spcBef>
              <a:spcAft>
                <a:spcPts val="0"/>
              </a:spcAft>
              <a:buSzPts val="1400"/>
              <a:buFont typeface="Oxygen"/>
              <a:buChar char="●"/>
              <a:defRPr>
                <a:latin typeface="Oxygen"/>
                <a:ea typeface="Oxygen"/>
                <a:cs typeface="Oxygen"/>
                <a:sym typeface="Oxygen"/>
              </a:defRPr>
            </a:lvl7pPr>
            <a:lvl8pPr marL="3657600" lvl="7" indent="-317500" rtl="0">
              <a:lnSpc>
                <a:spcPct val="115000"/>
              </a:lnSpc>
              <a:spcBef>
                <a:spcPts val="1600"/>
              </a:spcBef>
              <a:spcAft>
                <a:spcPts val="0"/>
              </a:spcAft>
              <a:buSzPts val="1400"/>
              <a:buFont typeface="Oxygen"/>
              <a:buChar char="○"/>
              <a:defRPr>
                <a:latin typeface="Oxygen"/>
                <a:ea typeface="Oxygen"/>
                <a:cs typeface="Oxygen"/>
                <a:sym typeface="Oxygen"/>
              </a:defRPr>
            </a:lvl8pPr>
            <a:lvl9pPr marL="4114800" lvl="8" indent="-317500" rtl="0">
              <a:lnSpc>
                <a:spcPct val="115000"/>
              </a:lnSpc>
              <a:spcBef>
                <a:spcPts val="1600"/>
              </a:spcBef>
              <a:spcAft>
                <a:spcPts val="1600"/>
              </a:spcAft>
              <a:buSzPts val="1400"/>
              <a:buFont typeface="Oxygen"/>
              <a:buChar char="■"/>
              <a:defRPr>
                <a:latin typeface="Oxygen"/>
                <a:ea typeface="Oxygen"/>
                <a:cs typeface="Oxygen"/>
                <a:sym typeface="Oxyge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subTitle" idx="1"/>
          </p:nvPr>
        </p:nvSpPr>
        <p:spPr>
          <a:xfrm>
            <a:off x="703800" y="2491350"/>
            <a:ext cx="3494100" cy="713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Bebas Neue"/>
              <a:buNone/>
              <a:defRPr sz="2000" b="1">
                <a:solidFill>
                  <a:schemeClr val="dk1"/>
                </a:solidFill>
                <a:latin typeface="Poiret One"/>
                <a:ea typeface="Poiret One"/>
                <a:cs typeface="Poiret One"/>
                <a:sym typeface="Poiret One"/>
              </a:defRPr>
            </a:lvl1pPr>
            <a:lvl2pPr lvl="1"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24" name="Google Shape;24;p5"/>
          <p:cNvSpPr txBox="1">
            <a:spLocks noGrp="1"/>
          </p:cNvSpPr>
          <p:nvPr>
            <p:ph type="subTitle" idx="2"/>
          </p:nvPr>
        </p:nvSpPr>
        <p:spPr>
          <a:xfrm>
            <a:off x="4913600" y="2491350"/>
            <a:ext cx="35103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000" b="1">
                <a:solidFill>
                  <a:schemeClr val="dk1"/>
                </a:solidFill>
                <a:latin typeface="Poiret One"/>
                <a:ea typeface="Poiret One"/>
                <a:cs typeface="Poiret One"/>
                <a:sym typeface="Poiret One"/>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25" name="Google Shape;25;p5"/>
          <p:cNvSpPr txBox="1">
            <a:spLocks noGrp="1"/>
          </p:cNvSpPr>
          <p:nvPr>
            <p:ph type="subTitle" idx="3"/>
          </p:nvPr>
        </p:nvSpPr>
        <p:spPr>
          <a:xfrm>
            <a:off x="703800" y="3001175"/>
            <a:ext cx="34941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 name="Google Shape;26;p5"/>
          <p:cNvSpPr txBox="1">
            <a:spLocks noGrp="1"/>
          </p:cNvSpPr>
          <p:nvPr>
            <p:ph type="subTitle" idx="4"/>
          </p:nvPr>
        </p:nvSpPr>
        <p:spPr>
          <a:xfrm>
            <a:off x="4913600" y="3001175"/>
            <a:ext cx="35103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 name="Google Shape;2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pic>
        <p:nvPicPr>
          <p:cNvPr id="29" name="Google Shape;29;p6"/>
          <p:cNvPicPr preferRelativeResize="0"/>
          <p:nvPr/>
        </p:nvPicPr>
        <p:blipFill rotWithShape="1">
          <a:blip r:embed="rId2">
            <a:alphaModFix/>
          </a:blip>
          <a:srcRect/>
          <a:stretch/>
        </p:blipFill>
        <p:spPr>
          <a:xfrm>
            <a:off x="0" y="0"/>
            <a:ext cx="9144010" cy="5143500"/>
          </a:xfrm>
          <a:prstGeom prst="rect">
            <a:avLst/>
          </a:prstGeom>
          <a:noFill/>
          <a:ln>
            <a:noFill/>
          </a:ln>
        </p:spPr>
      </p:pic>
      <p:sp>
        <p:nvSpPr>
          <p:cNvPr id="30" name="Google Shape;3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33" name="Google Shape;33;p7"/>
          <p:cNvSpPr txBox="1">
            <a:spLocks noGrp="1"/>
          </p:cNvSpPr>
          <p:nvPr>
            <p:ph type="title"/>
          </p:nvPr>
        </p:nvSpPr>
        <p:spPr>
          <a:xfrm>
            <a:off x="2433000" y="1371169"/>
            <a:ext cx="4278000" cy="86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5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 name="Google Shape;34;p7"/>
          <p:cNvSpPr txBox="1">
            <a:spLocks noGrp="1"/>
          </p:cNvSpPr>
          <p:nvPr>
            <p:ph type="subTitle" idx="1"/>
          </p:nvPr>
        </p:nvSpPr>
        <p:spPr>
          <a:xfrm>
            <a:off x="2433000" y="2441425"/>
            <a:ext cx="4278000" cy="12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pic>
        <p:nvPicPr>
          <p:cNvPr id="36" name="Google Shape;36;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37" name="Google Shape;37;p8"/>
          <p:cNvSpPr txBox="1">
            <a:spLocks noGrp="1"/>
          </p:cNvSpPr>
          <p:nvPr>
            <p:ph type="title"/>
          </p:nvPr>
        </p:nvSpPr>
        <p:spPr>
          <a:xfrm>
            <a:off x="1388100" y="1693050"/>
            <a:ext cx="6367800" cy="1757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000" b="1"/>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pic>
        <p:nvPicPr>
          <p:cNvPr id="39" name="Google Shape;39;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0" name="Google Shape;40;p9"/>
          <p:cNvSpPr txBox="1">
            <a:spLocks noGrp="1"/>
          </p:cNvSpPr>
          <p:nvPr>
            <p:ph type="title"/>
          </p:nvPr>
        </p:nvSpPr>
        <p:spPr>
          <a:xfrm>
            <a:off x="2433000" y="1330038"/>
            <a:ext cx="4278000" cy="16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8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9"/>
          <p:cNvSpPr txBox="1">
            <a:spLocks noGrp="1"/>
          </p:cNvSpPr>
          <p:nvPr>
            <p:ph type="subTitle" idx="1"/>
          </p:nvPr>
        </p:nvSpPr>
        <p:spPr>
          <a:xfrm>
            <a:off x="2775600" y="3100075"/>
            <a:ext cx="35928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oiret One"/>
              <a:buNone/>
              <a:defRPr sz="2800">
                <a:solidFill>
                  <a:schemeClr val="dk1"/>
                </a:solidFill>
                <a:latin typeface="Poiret One"/>
                <a:ea typeface="Poiret One"/>
                <a:cs typeface="Poiret One"/>
                <a:sym typeface="Poiret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Oxygen Light"/>
              <a:buChar char="●"/>
              <a:defRPr sz="1800">
                <a:solidFill>
                  <a:schemeClr val="lt2"/>
                </a:solidFill>
                <a:latin typeface="Oxygen Light"/>
                <a:ea typeface="Oxygen Light"/>
                <a:cs typeface="Oxygen Light"/>
                <a:sym typeface="Oxygen Light"/>
              </a:defRPr>
            </a:lvl1pPr>
            <a:lvl2pPr marL="914400" lvl="1"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2pPr>
            <a:lvl3pPr marL="1371600" lvl="2"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3pPr>
            <a:lvl4pPr marL="1828800" lvl="3"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4pPr>
            <a:lvl5pPr marL="2286000" lvl="4"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5pPr>
            <a:lvl6pPr marL="2743200" lvl="5"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6pPr>
            <a:lvl7pPr marL="3200400" lvl="6"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7pPr>
            <a:lvl8pPr marL="3657600" lvl="7"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8pPr>
            <a:lvl9pPr marL="4114800" lvl="8" indent="-317500">
              <a:lnSpc>
                <a:spcPct val="115000"/>
              </a:lnSpc>
              <a:spcBef>
                <a:spcPts val="1600"/>
              </a:spcBef>
              <a:spcAft>
                <a:spcPts val="1600"/>
              </a:spcAft>
              <a:buClr>
                <a:schemeClr val="lt2"/>
              </a:buClr>
              <a:buSzPts val="1400"/>
              <a:buFont typeface="Oxygen Light"/>
              <a:buChar char="■"/>
              <a:defRPr>
                <a:solidFill>
                  <a:schemeClr val="lt2"/>
                </a:solidFill>
                <a:latin typeface="Oxygen Light"/>
                <a:ea typeface="Oxygen Light"/>
                <a:cs typeface="Oxygen Light"/>
                <a:sym typeface="Oxygen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8" r:id="rId9"/>
    <p:sldLayoutId id="2147483659" r:id="rId10"/>
    <p:sldLayoutId id="2147483661" r:id="rId11"/>
    <p:sldLayoutId id="2147483662" r:id="rId12"/>
    <p:sldLayoutId id="2147483675" r:id="rId13"/>
    <p:sldLayoutId id="2147483676" r:id="rId14"/>
    <p:sldLayoutId id="2147483677" r:id="rId15"/>
    <p:sldLayoutId id="2147483681"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4"/>
          <p:cNvSpPr txBox="1">
            <a:spLocks noGrp="1"/>
          </p:cNvSpPr>
          <p:nvPr>
            <p:ph type="ctrTitle"/>
          </p:nvPr>
        </p:nvSpPr>
        <p:spPr>
          <a:xfrm>
            <a:off x="3670300" y="970200"/>
            <a:ext cx="4330700" cy="2410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accent1"/>
                </a:solidFill>
              </a:rPr>
              <a:t>METODOS DE ORDENAMIENTO</a:t>
            </a:r>
            <a:endParaRPr dirty="0">
              <a:solidFill>
                <a:schemeClr val="accent1"/>
              </a:solidFill>
            </a:endParaRPr>
          </a:p>
        </p:txBody>
      </p:sp>
      <p:sp>
        <p:nvSpPr>
          <p:cNvPr id="168" name="Google Shape;168;p34"/>
          <p:cNvSpPr txBox="1">
            <a:spLocks noGrp="1"/>
          </p:cNvSpPr>
          <p:nvPr>
            <p:ph type="subTitle" idx="1"/>
          </p:nvPr>
        </p:nvSpPr>
        <p:spPr>
          <a:xfrm>
            <a:off x="2239505" y="3380700"/>
            <a:ext cx="5761495"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ORDENADOR BURBUJA</a:t>
            </a:r>
          </a:p>
          <a:p>
            <a:pPr marL="0" lvl="0" indent="0" algn="r" rtl="0">
              <a:spcBef>
                <a:spcPts val="0"/>
              </a:spcBef>
              <a:spcAft>
                <a:spcPts val="0"/>
              </a:spcAft>
              <a:buNone/>
            </a:pPr>
            <a:r>
              <a:rPr lang="en" dirty="0"/>
              <a:t>EQUIPO 1</a:t>
            </a:r>
          </a:p>
          <a:p>
            <a:pPr marL="0" lvl="0" indent="0" algn="r" rtl="0">
              <a:spcBef>
                <a:spcPts val="0"/>
              </a:spcBef>
              <a:spcAft>
                <a:spcPts val="0"/>
              </a:spcAft>
              <a:buNone/>
            </a:pPr>
            <a:r>
              <a:rPr lang="en" dirty="0"/>
              <a:t>NAOMI ABIGAIL ALVARADO MENDOZA</a:t>
            </a:r>
          </a:p>
          <a:p>
            <a:pPr marL="0" lvl="0" indent="0" algn="r" rtl="0">
              <a:spcBef>
                <a:spcPts val="0"/>
              </a:spcBef>
              <a:spcAft>
                <a:spcPts val="0"/>
              </a:spcAft>
              <a:buNone/>
            </a:pPr>
            <a:r>
              <a:rPr lang="en" dirty="0"/>
              <a:t>ANGEL DAVID BAUTISTA GOMEZ</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subTitle" idx="1"/>
          </p:nvPr>
        </p:nvSpPr>
        <p:spPr>
          <a:xfrm>
            <a:off x="720000" y="1452575"/>
            <a:ext cx="4461600" cy="2846100"/>
          </a:xfrm>
          <a:prstGeom prst="rect">
            <a:avLst/>
          </a:prstGeom>
        </p:spPr>
        <p:txBody>
          <a:bodyPr spcFirstLastPara="1" wrap="square" lIns="91425" tIns="91425" rIns="91425" bIns="91425" anchor="t" anchorCtr="0">
            <a:noAutofit/>
          </a:bodyPr>
          <a:lstStyle/>
          <a:p>
            <a:pPr rtl="0"/>
            <a:r>
              <a:rPr lang="es-ES" dirty="0">
                <a:effectLst/>
              </a:rPr>
              <a:t>Es bastante sencillo de aprender.</a:t>
            </a:r>
          </a:p>
          <a:p>
            <a:pPr rtl="0"/>
            <a:r>
              <a:rPr lang="es-ES" dirty="0">
                <a:effectLst/>
              </a:rPr>
              <a:t>En un código reducido se realiza el ordenamiento.</a:t>
            </a:r>
          </a:p>
          <a:p>
            <a:pPr rtl="0"/>
            <a:r>
              <a:rPr lang="es-ES" dirty="0">
                <a:effectLst/>
              </a:rPr>
              <a:t>Es eficaz.</a:t>
            </a:r>
          </a:p>
          <a:p>
            <a:pPr rtl="0"/>
            <a:r>
              <a:rPr lang="es-ES" dirty="0">
                <a:effectLst/>
              </a:rPr>
              <a:t>Es uno de los métodos de ordenamiento más conocidos y fáciles de implementar.</a:t>
            </a:r>
          </a:p>
          <a:p>
            <a:pPr marL="0" lvl="0" indent="0" algn="l" rtl="0">
              <a:spcBef>
                <a:spcPts val="1600"/>
              </a:spcBef>
              <a:spcAft>
                <a:spcPts val="1600"/>
              </a:spcAft>
              <a:buNone/>
            </a:pPr>
            <a:endParaRPr dirty="0"/>
          </a:p>
        </p:txBody>
      </p:sp>
      <p:sp>
        <p:nvSpPr>
          <p:cNvPr id="225" name="Google Shape;225;p41"/>
          <p:cNvSpPr txBox="1">
            <a:spLocks noGrp="1"/>
          </p:cNvSpPr>
          <p:nvPr>
            <p:ph type="title"/>
          </p:nvPr>
        </p:nvSpPr>
        <p:spPr>
          <a:xfrm>
            <a:off x="1091959" y="558475"/>
            <a:ext cx="7704000" cy="572700"/>
          </a:xfrm>
          <a:prstGeom prst="rect">
            <a:avLst/>
          </a:prstGeom>
        </p:spPr>
        <p:txBody>
          <a:bodyPr spcFirstLastPara="1" wrap="square" lIns="91425" tIns="91425" rIns="91425" bIns="91425" anchor="t" anchorCtr="0">
            <a:noAutofit/>
          </a:bodyPr>
          <a:lstStyle/>
          <a:p>
            <a:r>
              <a:rPr lang="es-ES" dirty="0"/>
              <a:t>VENTAJAS</a:t>
            </a:r>
            <a:endParaRPr lang="es-MX" dirty="0"/>
          </a:p>
        </p:txBody>
      </p:sp>
    </p:spTree>
    <p:extLst>
      <p:ext uri="{BB962C8B-B14F-4D97-AF65-F5344CB8AC3E}">
        <p14:creationId xmlns:p14="http://schemas.microsoft.com/office/powerpoint/2010/main" val="4241303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9"/>
          <p:cNvSpPr txBox="1">
            <a:spLocks noGrp="1"/>
          </p:cNvSpPr>
          <p:nvPr>
            <p:ph type="title"/>
          </p:nvPr>
        </p:nvSpPr>
        <p:spPr>
          <a:xfrm>
            <a:off x="2251012" y="557508"/>
            <a:ext cx="4641976" cy="22709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ORDENADOR BURBUJA CON </a:t>
            </a:r>
            <a:r>
              <a:rPr lang="en-US" dirty="0"/>
              <a:t>SEÑAL</a:t>
            </a:r>
            <a:endParaRPr dirty="0"/>
          </a:p>
        </p:txBody>
      </p:sp>
      <p:graphicFrame>
        <p:nvGraphicFramePr>
          <p:cNvPr id="4" name="Table 3">
            <a:extLst>
              <a:ext uri="{FF2B5EF4-FFF2-40B4-BE49-F238E27FC236}">
                <a16:creationId xmlns:a16="http://schemas.microsoft.com/office/drawing/2014/main" id="{6B444F28-7658-FA02-7CB9-51430D9311F4}"/>
              </a:ext>
            </a:extLst>
          </p:cNvPr>
          <p:cNvGraphicFramePr>
            <a:graphicFrameLocks noGrp="1"/>
          </p:cNvGraphicFramePr>
          <p:nvPr/>
        </p:nvGraphicFramePr>
        <p:xfrm>
          <a:off x="2429359" y="2927640"/>
          <a:ext cx="4285282" cy="667966"/>
        </p:xfrm>
        <a:graphic>
          <a:graphicData uri="http://schemas.openxmlformats.org/drawingml/2006/table">
            <a:tbl>
              <a:tblPr firstRow="1" bandRow="1">
                <a:tableStyleId>{08FB837D-C827-4EFA-A057-4D05807E0F7C}</a:tableStyleId>
              </a:tblPr>
              <a:tblGrid>
                <a:gridCol w="613542">
                  <a:extLst>
                    <a:ext uri="{9D8B030D-6E8A-4147-A177-3AD203B41FA5}">
                      <a16:colId xmlns:a16="http://schemas.microsoft.com/office/drawing/2014/main" val="2328423277"/>
                    </a:ext>
                  </a:extLst>
                </a:gridCol>
                <a:gridCol w="613542">
                  <a:extLst>
                    <a:ext uri="{9D8B030D-6E8A-4147-A177-3AD203B41FA5}">
                      <a16:colId xmlns:a16="http://schemas.microsoft.com/office/drawing/2014/main" val="1029455273"/>
                    </a:ext>
                  </a:extLst>
                </a:gridCol>
                <a:gridCol w="613542">
                  <a:extLst>
                    <a:ext uri="{9D8B030D-6E8A-4147-A177-3AD203B41FA5}">
                      <a16:colId xmlns:a16="http://schemas.microsoft.com/office/drawing/2014/main" val="213854443"/>
                    </a:ext>
                  </a:extLst>
                </a:gridCol>
                <a:gridCol w="613542">
                  <a:extLst>
                    <a:ext uri="{9D8B030D-6E8A-4147-A177-3AD203B41FA5}">
                      <a16:colId xmlns:a16="http://schemas.microsoft.com/office/drawing/2014/main" val="3472085105"/>
                    </a:ext>
                  </a:extLst>
                </a:gridCol>
                <a:gridCol w="613542">
                  <a:extLst>
                    <a:ext uri="{9D8B030D-6E8A-4147-A177-3AD203B41FA5}">
                      <a16:colId xmlns:a16="http://schemas.microsoft.com/office/drawing/2014/main" val="3363948431"/>
                    </a:ext>
                  </a:extLst>
                </a:gridCol>
                <a:gridCol w="613542">
                  <a:extLst>
                    <a:ext uri="{9D8B030D-6E8A-4147-A177-3AD203B41FA5}">
                      <a16:colId xmlns:a16="http://schemas.microsoft.com/office/drawing/2014/main" val="1414160683"/>
                    </a:ext>
                  </a:extLst>
                </a:gridCol>
                <a:gridCol w="604030">
                  <a:extLst>
                    <a:ext uri="{9D8B030D-6E8A-4147-A177-3AD203B41FA5}">
                      <a16:colId xmlns:a16="http://schemas.microsoft.com/office/drawing/2014/main" val="797552888"/>
                    </a:ext>
                  </a:extLst>
                </a:gridCol>
              </a:tblGrid>
              <a:tr h="667966">
                <a:tc>
                  <a:txBody>
                    <a:bodyPr/>
                    <a:lstStyle/>
                    <a:p>
                      <a:pPr algn="ctr">
                        <a:lnSpc>
                          <a:spcPct val="150000"/>
                        </a:lnSpc>
                      </a:pPr>
                      <a:r>
                        <a:rPr lang="en-US" sz="2000" dirty="0"/>
                        <a:t>1</a:t>
                      </a:r>
                      <a:endParaRPr lang="es-MX" sz="2000" dirty="0"/>
                    </a:p>
                  </a:txBody>
                  <a:tcPr/>
                </a:tc>
                <a:tc>
                  <a:txBody>
                    <a:bodyPr/>
                    <a:lstStyle/>
                    <a:p>
                      <a:pPr algn="ctr">
                        <a:lnSpc>
                          <a:spcPct val="150000"/>
                        </a:lnSpc>
                      </a:pPr>
                      <a:r>
                        <a:rPr lang="en-US" sz="2000" dirty="0"/>
                        <a:t>4</a:t>
                      </a:r>
                      <a:endParaRPr lang="es-MX" sz="2000" dirty="0"/>
                    </a:p>
                  </a:txBody>
                  <a:tcPr/>
                </a:tc>
                <a:tc>
                  <a:txBody>
                    <a:bodyPr/>
                    <a:lstStyle/>
                    <a:p>
                      <a:pPr algn="ctr">
                        <a:lnSpc>
                          <a:spcPct val="150000"/>
                        </a:lnSpc>
                      </a:pPr>
                      <a:r>
                        <a:rPr lang="en-US" sz="2000" dirty="0"/>
                        <a:t>12</a:t>
                      </a:r>
                      <a:endParaRPr lang="es-MX" sz="2000" dirty="0"/>
                    </a:p>
                  </a:txBody>
                  <a:tcPr/>
                </a:tc>
                <a:tc>
                  <a:txBody>
                    <a:bodyPr/>
                    <a:lstStyle/>
                    <a:p>
                      <a:pPr algn="ctr">
                        <a:lnSpc>
                          <a:spcPct val="150000"/>
                        </a:lnSpc>
                      </a:pPr>
                      <a:r>
                        <a:rPr lang="en-US" sz="2000" dirty="0"/>
                        <a:t>43</a:t>
                      </a:r>
                      <a:endParaRPr lang="es-MX" sz="2000" dirty="0"/>
                    </a:p>
                  </a:txBody>
                  <a:tcPr/>
                </a:tc>
                <a:tc>
                  <a:txBody>
                    <a:bodyPr/>
                    <a:lstStyle/>
                    <a:p>
                      <a:pPr algn="ctr">
                        <a:lnSpc>
                          <a:spcPct val="150000"/>
                        </a:lnSpc>
                      </a:pPr>
                      <a:r>
                        <a:rPr lang="en-US" sz="2000" dirty="0"/>
                        <a:t>52</a:t>
                      </a:r>
                      <a:endParaRPr lang="es-MX" sz="2000" dirty="0"/>
                    </a:p>
                  </a:txBody>
                  <a:tcPr/>
                </a:tc>
                <a:tc>
                  <a:txBody>
                    <a:bodyPr/>
                    <a:lstStyle/>
                    <a:p>
                      <a:pPr algn="ctr">
                        <a:lnSpc>
                          <a:spcPct val="150000"/>
                        </a:lnSpc>
                      </a:pPr>
                      <a:r>
                        <a:rPr lang="en-US" sz="2000" dirty="0"/>
                        <a:t>55</a:t>
                      </a:r>
                      <a:endParaRPr lang="es-MX" sz="2000" dirty="0"/>
                    </a:p>
                  </a:txBody>
                  <a:tcPr/>
                </a:tc>
                <a:tc>
                  <a:txBody>
                    <a:bodyPr/>
                    <a:lstStyle/>
                    <a:p>
                      <a:pPr algn="ctr">
                        <a:lnSpc>
                          <a:spcPct val="150000"/>
                        </a:lnSpc>
                      </a:pPr>
                      <a:r>
                        <a:rPr lang="en-US" sz="2000" dirty="0"/>
                        <a:t>88</a:t>
                      </a:r>
                      <a:endParaRPr lang="es-MX" sz="2000" dirty="0"/>
                    </a:p>
                  </a:txBody>
                  <a:tcPr/>
                </a:tc>
                <a:extLst>
                  <a:ext uri="{0D108BD9-81ED-4DB2-BD59-A6C34878D82A}">
                    <a16:rowId xmlns:a16="http://schemas.microsoft.com/office/drawing/2014/main" val="2301856713"/>
                  </a:ext>
                </a:extLst>
              </a:tr>
            </a:tbl>
          </a:graphicData>
        </a:graphic>
      </p:graphicFrame>
      <p:cxnSp>
        <p:nvCxnSpPr>
          <p:cNvPr id="5" name="Straight Arrow Connector 4">
            <a:extLst>
              <a:ext uri="{FF2B5EF4-FFF2-40B4-BE49-F238E27FC236}">
                <a16:creationId xmlns:a16="http://schemas.microsoft.com/office/drawing/2014/main" id="{0FFE5FFB-A3A7-71F0-511D-789E7B4ACDFF}"/>
              </a:ext>
            </a:extLst>
          </p:cNvPr>
          <p:cNvCxnSpPr/>
          <p:nvPr/>
        </p:nvCxnSpPr>
        <p:spPr>
          <a:xfrm>
            <a:off x="3044825" y="3917519"/>
            <a:ext cx="3054350" cy="0"/>
          </a:xfrm>
          <a:prstGeom prst="straightConnector1">
            <a:avLst/>
          </a:prstGeom>
          <a:ln cmpd="sng">
            <a:beve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129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subTitle" idx="1"/>
          </p:nvPr>
        </p:nvSpPr>
        <p:spPr>
          <a:xfrm>
            <a:off x="720000" y="1452575"/>
            <a:ext cx="4461600" cy="2846100"/>
          </a:xfrm>
          <a:prstGeom prst="rect">
            <a:avLst/>
          </a:prstGeom>
        </p:spPr>
        <p:txBody>
          <a:bodyPr spcFirstLastPara="1" wrap="square" lIns="91425" tIns="91425" rIns="91425" bIns="91425" anchor="t" anchorCtr="0">
            <a:noAutofit/>
          </a:bodyPr>
          <a:lstStyle/>
          <a:p>
            <a:pPr marL="114300" indent="0">
              <a:buNone/>
            </a:pPr>
            <a:r>
              <a:rPr lang="es-ES" dirty="0"/>
              <a:t>La diferencia que tiene con sus otros modos es que este justamente nos permite detener el ciclo una vez que nuestro arreglo este ordenado</a:t>
            </a:r>
          </a:p>
          <a:p>
            <a:pPr marL="114300" indent="0">
              <a:buNone/>
            </a:pPr>
            <a:endParaRPr lang="es-MX" dirty="0"/>
          </a:p>
          <a:p>
            <a:pPr marL="114300" indent="0">
              <a:buNone/>
            </a:pPr>
            <a:r>
              <a:rPr lang="es-ES" b="1" dirty="0"/>
              <a:t>¿Como realizaremos esto?</a:t>
            </a:r>
          </a:p>
          <a:p>
            <a:pPr marL="114300" indent="0">
              <a:buNone/>
            </a:pPr>
            <a:r>
              <a:rPr lang="es-ES" dirty="0"/>
              <a:t>Solo necesitaremos una pequeña adición, que es de una nueva variable llamada bandera</a:t>
            </a:r>
            <a:endParaRPr lang="es-MX" dirty="0"/>
          </a:p>
          <a:p>
            <a:pPr marL="0" lvl="0" indent="0" algn="l" rtl="0">
              <a:spcBef>
                <a:spcPts val="1600"/>
              </a:spcBef>
              <a:spcAft>
                <a:spcPts val="1600"/>
              </a:spcAft>
              <a:buNone/>
            </a:pPr>
            <a:endParaRPr dirty="0"/>
          </a:p>
        </p:txBody>
      </p:sp>
      <p:sp>
        <p:nvSpPr>
          <p:cNvPr id="225" name="Google Shape;22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algn="ctr"/>
            <a:r>
              <a:rPr lang="es-ES" dirty="0"/>
              <a:t>Ordenamiento burbuja con señal</a:t>
            </a:r>
            <a:endParaRPr lang="es-MX" dirty="0"/>
          </a:p>
        </p:txBody>
      </p:sp>
    </p:spTree>
    <p:extLst>
      <p:ext uri="{BB962C8B-B14F-4D97-AF65-F5344CB8AC3E}">
        <p14:creationId xmlns:p14="http://schemas.microsoft.com/office/powerpoint/2010/main" val="248255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8" name="Google Shape;468;p57"/>
          <p:cNvSpPr txBox="1">
            <a:spLocks noGrp="1"/>
          </p:cNvSpPr>
          <p:nvPr>
            <p:ph type="title" idx="2"/>
          </p:nvPr>
        </p:nvSpPr>
        <p:spPr>
          <a:xfrm>
            <a:off x="720000" y="1106175"/>
            <a:ext cx="5828034" cy="1265100"/>
          </a:xfrm>
          <a:prstGeom prst="rect">
            <a:avLst/>
          </a:prstGeom>
        </p:spPr>
        <p:txBody>
          <a:bodyPr spcFirstLastPara="1" wrap="square" lIns="91425" tIns="91425" rIns="91425" bIns="91425" anchor="b" anchorCtr="0">
            <a:noAutofit/>
          </a:bodyPr>
          <a:lstStyle/>
          <a:p>
            <a:pPr algn="ctr"/>
            <a:r>
              <a:rPr lang="es-ES" sz="3200" dirty="0"/>
              <a:t>La mayor ventaja  del Burbuja con señal</a:t>
            </a:r>
            <a:endParaRPr lang="es-MX" sz="3200" dirty="0"/>
          </a:p>
        </p:txBody>
      </p:sp>
      <p:sp>
        <p:nvSpPr>
          <p:cNvPr id="469" name="Google Shape;469;p57"/>
          <p:cNvSpPr txBox="1">
            <a:spLocks noGrp="1"/>
          </p:cNvSpPr>
          <p:nvPr>
            <p:ph type="subTitle" idx="1"/>
          </p:nvPr>
        </p:nvSpPr>
        <p:spPr>
          <a:xfrm>
            <a:off x="720101" y="2371275"/>
            <a:ext cx="3619424" cy="2533939"/>
          </a:xfrm>
          <a:prstGeom prst="rect">
            <a:avLst/>
          </a:prstGeom>
        </p:spPr>
        <p:txBody>
          <a:bodyPr spcFirstLastPara="1" wrap="square" lIns="91425" tIns="91425" rIns="91425" bIns="91425" anchor="t" anchorCtr="0">
            <a:noAutofit/>
          </a:bodyPr>
          <a:lstStyle/>
          <a:p>
            <a:pPr marL="115888" indent="-1588" algn="just"/>
            <a:r>
              <a:rPr lang="es-ES" dirty="0"/>
              <a:t>La mayor ventaja que posee esta variación es que gracias a la variable bandera, con esta podemos.</a:t>
            </a:r>
          </a:p>
          <a:p>
            <a:pPr marL="115888" indent="-1588" algn="just"/>
            <a:r>
              <a:rPr lang="es-ES" dirty="0"/>
              <a:t>Evitar ciclos innecesarios.</a:t>
            </a:r>
            <a:endParaRPr lang="es-MX" dirty="0"/>
          </a:p>
          <a:p>
            <a:pPr marL="115888" indent="-1588" algn="just"/>
            <a:r>
              <a:rPr lang="es-ES" dirty="0"/>
              <a:t>Ahorrar recursos a nuestra máquina.</a:t>
            </a:r>
            <a:endParaRPr lang="es-MX" dirty="0"/>
          </a:p>
          <a:p>
            <a:endParaRPr lang="es-MX" dirty="0"/>
          </a:p>
        </p:txBody>
      </p:sp>
    </p:spTree>
    <p:extLst>
      <p:ext uri="{BB962C8B-B14F-4D97-AF65-F5344CB8AC3E}">
        <p14:creationId xmlns:p14="http://schemas.microsoft.com/office/powerpoint/2010/main" val="737976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2" name="Google Shape;23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algn="ctr"/>
            <a:r>
              <a:rPr lang="es-ES" dirty="0"/>
              <a:t>Funcionamiento del ordenamiento burbuja con señal</a:t>
            </a:r>
            <a:endParaRPr lang="es-MX" dirty="0"/>
          </a:p>
        </p:txBody>
      </p:sp>
      <p:sp>
        <p:nvSpPr>
          <p:cNvPr id="233" name="Google Shape;233;p42"/>
          <p:cNvSpPr/>
          <p:nvPr/>
        </p:nvSpPr>
        <p:spPr>
          <a:xfrm rot="10800000">
            <a:off x="-10193962" y="-4404443"/>
            <a:ext cx="97828" cy="71043"/>
          </a:xfrm>
          <a:custGeom>
            <a:avLst/>
            <a:gdLst/>
            <a:ahLst/>
            <a:cxnLst/>
            <a:rect l="l" t="t" r="r" b="b"/>
            <a:pathLst>
              <a:path w="10891" h="7909" extrusionOk="0">
                <a:moveTo>
                  <a:pt x="1188" y="1567"/>
                </a:moveTo>
                <a:lnTo>
                  <a:pt x="1289" y="1580"/>
                </a:lnTo>
                <a:lnTo>
                  <a:pt x="1390" y="1592"/>
                </a:lnTo>
                <a:lnTo>
                  <a:pt x="1516" y="1618"/>
                </a:lnTo>
                <a:lnTo>
                  <a:pt x="1643" y="1668"/>
                </a:lnTo>
                <a:lnTo>
                  <a:pt x="1782" y="1719"/>
                </a:lnTo>
                <a:lnTo>
                  <a:pt x="1946" y="1794"/>
                </a:lnTo>
                <a:lnTo>
                  <a:pt x="2034" y="1908"/>
                </a:lnTo>
                <a:lnTo>
                  <a:pt x="2123" y="2009"/>
                </a:lnTo>
                <a:lnTo>
                  <a:pt x="2199" y="2136"/>
                </a:lnTo>
                <a:lnTo>
                  <a:pt x="2274" y="2249"/>
                </a:lnTo>
                <a:lnTo>
                  <a:pt x="2337" y="2376"/>
                </a:lnTo>
                <a:lnTo>
                  <a:pt x="2401" y="2502"/>
                </a:lnTo>
                <a:lnTo>
                  <a:pt x="2451" y="2628"/>
                </a:lnTo>
                <a:lnTo>
                  <a:pt x="2489" y="2767"/>
                </a:lnTo>
                <a:lnTo>
                  <a:pt x="2578" y="3020"/>
                </a:lnTo>
                <a:lnTo>
                  <a:pt x="2653" y="3285"/>
                </a:lnTo>
                <a:lnTo>
                  <a:pt x="2716" y="3550"/>
                </a:lnTo>
                <a:lnTo>
                  <a:pt x="2767" y="3816"/>
                </a:lnTo>
                <a:lnTo>
                  <a:pt x="2805" y="4081"/>
                </a:lnTo>
                <a:lnTo>
                  <a:pt x="2843" y="4359"/>
                </a:lnTo>
                <a:lnTo>
                  <a:pt x="2881" y="4889"/>
                </a:lnTo>
                <a:lnTo>
                  <a:pt x="2893" y="4990"/>
                </a:lnTo>
                <a:lnTo>
                  <a:pt x="2931" y="5066"/>
                </a:lnTo>
                <a:lnTo>
                  <a:pt x="2982" y="5129"/>
                </a:lnTo>
                <a:lnTo>
                  <a:pt x="3032" y="5193"/>
                </a:lnTo>
                <a:lnTo>
                  <a:pt x="3057" y="5208"/>
                </a:lnTo>
                <a:lnTo>
                  <a:pt x="3057" y="5208"/>
                </a:lnTo>
                <a:lnTo>
                  <a:pt x="2994" y="5231"/>
                </a:lnTo>
                <a:lnTo>
                  <a:pt x="2843" y="5294"/>
                </a:lnTo>
                <a:lnTo>
                  <a:pt x="2679" y="5369"/>
                </a:lnTo>
                <a:lnTo>
                  <a:pt x="2620" y="5404"/>
                </a:lnTo>
                <a:lnTo>
                  <a:pt x="2620" y="5404"/>
                </a:lnTo>
                <a:lnTo>
                  <a:pt x="2274" y="4978"/>
                </a:lnTo>
                <a:lnTo>
                  <a:pt x="1895" y="4498"/>
                </a:lnTo>
                <a:lnTo>
                  <a:pt x="1554" y="4005"/>
                </a:lnTo>
                <a:lnTo>
                  <a:pt x="1390" y="3752"/>
                </a:lnTo>
                <a:lnTo>
                  <a:pt x="1226" y="3500"/>
                </a:lnTo>
                <a:lnTo>
                  <a:pt x="1112" y="3348"/>
                </a:lnTo>
                <a:lnTo>
                  <a:pt x="1011" y="3171"/>
                </a:lnTo>
                <a:lnTo>
                  <a:pt x="923" y="2982"/>
                </a:lnTo>
                <a:lnTo>
                  <a:pt x="847" y="2792"/>
                </a:lnTo>
                <a:lnTo>
                  <a:pt x="784" y="2590"/>
                </a:lnTo>
                <a:lnTo>
                  <a:pt x="746" y="2401"/>
                </a:lnTo>
                <a:lnTo>
                  <a:pt x="720" y="2211"/>
                </a:lnTo>
                <a:lnTo>
                  <a:pt x="720" y="2047"/>
                </a:lnTo>
                <a:lnTo>
                  <a:pt x="733" y="1959"/>
                </a:lnTo>
                <a:lnTo>
                  <a:pt x="746" y="1895"/>
                </a:lnTo>
                <a:lnTo>
                  <a:pt x="771" y="1820"/>
                </a:lnTo>
                <a:lnTo>
                  <a:pt x="809" y="1757"/>
                </a:lnTo>
                <a:lnTo>
                  <a:pt x="847" y="1706"/>
                </a:lnTo>
                <a:lnTo>
                  <a:pt x="897" y="1655"/>
                </a:lnTo>
                <a:lnTo>
                  <a:pt x="960" y="1618"/>
                </a:lnTo>
                <a:lnTo>
                  <a:pt x="1024" y="1592"/>
                </a:lnTo>
                <a:lnTo>
                  <a:pt x="1099" y="1580"/>
                </a:lnTo>
                <a:lnTo>
                  <a:pt x="1188" y="1567"/>
                </a:lnTo>
                <a:close/>
                <a:moveTo>
                  <a:pt x="4498" y="759"/>
                </a:moveTo>
                <a:lnTo>
                  <a:pt x="4536" y="784"/>
                </a:lnTo>
                <a:lnTo>
                  <a:pt x="4586" y="809"/>
                </a:lnTo>
                <a:lnTo>
                  <a:pt x="4637" y="847"/>
                </a:lnTo>
                <a:lnTo>
                  <a:pt x="4675" y="898"/>
                </a:lnTo>
                <a:lnTo>
                  <a:pt x="4763" y="1011"/>
                </a:lnTo>
                <a:lnTo>
                  <a:pt x="4839" y="1163"/>
                </a:lnTo>
                <a:lnTo>
                  <a:pt x="4902" y="1327"/>
                </a:lnTo>
                <a:lnTo>
                  <a:pt x="4965" y="1504"/>
                </a:lnTo>
                <a:lnTo>
                  <a:pt x="5066" y="1832"/>
                </a:lnTo>
                <a:lnTo>
                  <a:pt x="5130" y="2085"/>
                </a:lnTo>
                <a:lnTo>
                  <a:pt x="5155" y="2199"/>
                </a:lnTo>
                <a:lnTo>
                  <a:pt x="5155" y="2502"/>
                </a:lnTo>
                <a:lnTo>
                  <a:pt x="5130" y="2792"/>
                </a:lnTo>
                <a:lnTo>
                  <a:pt x="5104" y="3096"/>
                </a:lnTo>
                <a:lnTo>
                  <a:pt x="5066" y="3399"/>
                </a:lnTo>
                <a:lnTo>
                  <a:pt x="5016" y="3715"/>
                </a:lnTo>
                <a:lnTo>
                  <a:pt x="4967" y="4018"/>
                </a:lnTo>
                <a:lnTo>
                  <a:pt x="4940" y="4131"/>
                </a:lnTo>
                <a:lnTo>
                  <a:pt x="4826" y="4662"/>
                </a:lnTo>
                <a:lnTo>
                  <a:pt x="4814" y="4763"/>
                </a:lnTo>
                <a:lnTo>
                  <a:pt x="4826" y="4852"/>
                </a:lnTo>
                <a:lnTo>
                  <a:pt x="4852" y="4927"/>
                </a:lnTo>
                <a:lnTo>
                  <a:pt x="4889" y="4990"/>
                </a:lnTo>
                <a:lnTo>
                  <a:pt x="4940" y="5054"/>
                </a:lnTo>
                <a:lnTo>
                  <a:pt x="5003" y="5092"/>
                </a:lnTo>
                <a:lnTo>
                  <a:pt x="5066" y="5129"/>
                </a:lnTo>
                <a:lnTo>
                  <a:pt x="5142" y="5155"/>
                </a:lnTo>
                <a:lnTo>
                  <a:pt x="5218" y="5167"/>
                </a:lnTo>
                <a:lnTo>
                  <a:pt x="5294" y="5167"/>
                </a:lnTo>
                <a:lnTo>
                  <a:pt x="5370" y="5155"/>
                </a:lnTo>
                <a:lnTo>
                  <a:pt x="5433" y="5117"/>
                </a:lnTo>
                <a:lnTo>
                  <a:pt x="5509" y="5079"/>
                </a:lnTo>
                <a:lnTo>
                  <a:pt x="5559" y="5016"/>
                </a:lnTo>
                <a:lnTo>
                  <a:pt x="5610" y="4940"/>
                </a:lnTo>
                <a:lnTo>
                  <a:pt x="5635" y="4852"/>
                </a:lnTo>
                <a:lnTo>
                  <a:pt x="5761" y="4334"/>
                </a:lnTo>
                <a:lnTo>
                  <a:pt x="5790" y="4175"/>
                </a:lnTo>
                <a:lnTo>
                  <a:pt x="5790" y="4175"/>
                </a:lnTo>
                <a:lnTo>
                  <a:pt x="5862" y="3929"/>
                </a:lnTo>
                <a:lnTo>
                  <a:pt x="5963" y="3626"/>
                </a:lnTo>
                <a:lnTo>
                  <a:pt x="6064" y="3323"/>
                </a:lnTo>
                <a:lnTo>
                  <a:pt x="6191" y="3032"/>
                </a:lnTo>
                <a:lnTo>
                  <a:pt x="6317" y="2742"/>
                </a:lnTo>
                <a:lnTo>
                  <a:pt x="6456" y="2451"/>
                </a:lnTo>
                <a:lnTo>
                  <a:pt x="6519" y="2338"/>
                </a:lnTo>
                <a:lnTo>
                  <a:pt x="6582" y="2211"/>
                </a:lnTo>
                <a:lnTo>
                  <a:pt x="6658" y="2098"/>
                </a:lnTo>
                <a:lnTo>
                  <a:pt x="6734" y="1984"/>
                </a:lnTo>
                <a:lnTo>
                  <a:pt x="6822" y="1870"/>
                </a:lnTo>
                <a:lnTo>
                  <a:pt x="6911" y="1782"/>
                </a:lnTo>
                <a:lnTo>
                  <a:pt x="7012" y="1719"/>
                </a:lnTo>
                <a:lnTo>
                  <a:pt x="7100" y="1668"/>
                </a:lnTo>
                <a:lnTo>
                  <a:pt x="7189" y="1655"/>
                </a:lnTo>
                <a:lnTo>
                  <a:pt x="7227" y="1655"/>
                </a:lnTo>
                <a:lnTo>
                  <a:pt x="7277" y="1668"/>
                </a:lnTo>
                <a:lnTo>
                  <a:pt x="7315" y="1693"/>
                </a:lnTo>
                <a:lnTo>
                  <a:pt x="7353" y="1719"/>
                </a:lnTo>
                <a:lnTo>
                  <a:pt x="7391" y="1757"/>
                </a:lnTo>
                <a:lnTo>
                  <a:pt x="7416" y="1807"/>
                </a:lnTo>
                <a:lnTo>
                  <a:pt x="7479" y="1946"/>
                </a:lnTo>
                <a:lnTo>
                  <a:pt x="7530" y="2136"/>
                </a:lnTo>
                <a:lnTo>
                  <a:pt x="7555" y="2363"/>
                </a:lnTo>
                <a:lnTo>
                  <a:pt x="7568" y="2666"/>
                </a:lnTo>
                <a:lnTo>
                  <a:pt x="7543" y="2818"/>
                </a:lnTo>
                <a:lnTo>
                  <a:pt x="7492" y="2969"/>
                </a:lnTo>
                <a:lnTo>
                  <a:pt x="7441" y="3121"/>
                </a:lnTo>
                <a:lnTo>
                  <a:pt x="7378" y="3272"/>
                </a:lnTo>
                <a:lnTo>
                  <a:pt x="7227" y="3563"/>
                </a:lnTo>
                <a:lnTo>
                  <a:pt x="7062" y="3841"/>
                </a:lnTo>
                <a:lnTo>
                  <a:pt x="6886" y="4157"/>
                </a:lnTo>
                <a:lnTo>
                  <a:pt x="6671" y="4460"/>
                </a:lnTo>
                <a:lnTo>
                  <a:pt x="6456" y="4750"/>
                </a:lnTo>
                <a:lnTo>
                  <a:pt x="6229" y="5041"/>
                </a:lnTo>
                <a:lnTo>
                  <a:pt x="6178" y="5117"/>
                </a:lnTo>
                <a:lnTo>
                  <a:pt x="6140" y="5205"/>
                </a:lnTo>
                <a:lnTo>
                  <a:pt x="6128" y="5281"/>
                </a:lnTo>
                <a:lnTo>
                  <a:pt x="6128" y="5357"/>
                </a:lnTo>
                <a:lnTo>
                  <a:pt x="6153" y="5433"/>
                </a:lnTo>
                <a:lnTo>
                  <a:pt x="6178" y="5496"/>
                </a:lnTo>
                <a:lnTo>
                  <a:pt x="6216" y="5572"/>
                </a:lnTo>
                <a:lnTo>
                  <a:pt x="6267" y="5622"/>
                </a:lnTo>
                <a:lnTo>
                  <a:pt x="6317" y="5673"/>
                </a:lnTo>
                <a:lnTo>
                  <a:pt x="6393" y="5698"/>
                </a:lnTo>
                <a:lnTo>
                  <a:pt x="6456" y="5723"/>
                </a:lnTo>
                <a:lnTo>
                  <a:pt x="6532" y="5736"/>
                </a:lnTo>
                <a:lnTo>
                  <a:pt x="6608" y="5736"/>
                </a:lnTo>
                <a:lnTo>
                  <a:pt x="6683" y="5711"/>
                </a:lnTo>
                <a:lnTo>
                  <a:pt x="6759" y="5673"/>
                </a:lnTo>
                <a:lnTo>
                  <a:pt x="6835" y="5609"/>
                </a:lnTo>
                <a:lnTo>
                  <a:pt x="7265" y="5180"/>
                </a:lnTo>
                <a:lnTo>
                  <a:pt x="7694" y="4776"/>
                </a:lnTo>
                <a:lnTo>
                  <a:pt x="7922" y="4586"/>
                </a:lnTo>
                <a:lnTo>
                  <a:pt x="8149" y="4397"/>
                </a:lnTo>
                <a:lnTo>
                  <a:pt x="8402" y="4207"/>
                </a:lnTo>
                <a:lnTo>
                  <a:pt x="8654" y="4030"/>
                </a:lnTo>
                <a:lnTo>
                  <a:pt x="8831" y="3967"/>
                </a:lnTo>
                <a:lnTo>
                  <a:pt x="8995" y="3904"/>
                </a:lnTo>
                <a:lnTo>
                  <a:pt x="9147" y="3866"/>
                </a:lnTo>
                <a:lnTo>
                  <a:pt x="9286" y="3828"/>
                </a:lnTo>
                <a:lnTo>
                  <a:pt x="9412" y="3803"/>
                </a:lnTo>
                <a:lnTo>
                  <a:pt x="9539" y="3790"/>
                </a:lnTo>
                <a:lnTo>
                  <a:pt x="9640" y="3790"/>
                </a:lnTo>
                <a:lnTo>
                  <a:pt x="9728" y="3803"/>
                </a:lnTo>
                <a:lnTo>
                  <a:pt x="9817" y="3828"/>
                </a:lnTo>
                <a:lnTo>
                  <a:pt x="9892" y="3854"/>
                </a:lnTo>
                <a:lnTo>
                  <a:pt x="9956" y="3879"/>
                </a:lnTo>
                <a:lnTo>
                  <a:pt x="10006" y="3917"/>
                </a:lnTo>
                <a:lnTo>
                  <a:pt x="10044" y="3967"/>
                </a:lnTo>
                <a:lnTo>
                  <a:pt x="10082" y="4018"/>
                </a:lnTo>
                <a:lnTo>
                  <a:pt x="10107" y="4081"/>
                </a:lnTo>
                <a:lnTo>
                  <a:pt x="10132" y="4131"/>
                </a:lnTo>
                <a:lnTo>
                  <a:pt x="10132" y="4207"/>
                </a:lnTo>
                <a:lnTo>
                  <a:pt x="10132" y="4270"/>
                </a:lnTo>
                <a:lnTo>
                  <a:pt x="10120" y="4409"/>
                </a:lnTo>
                <a:lnTo>
                  <a:pt x="10069" y="4561"/>
                </a:lnTo>
                <a:lnTo>
                  <a:pt x="9993" y="4700"/>
                </a:lnTo>
                <a:lnTo>
                  <a:pt x="9905" y="4839"/>
                </a:lnTo>
                <a:lnTo>
                  <a:pt x="9791" y="4965"/>
                </a:lnTo>
                <a:lnTo>
                  <a:pt x="9665" y="5066"/>
                </a:lnTo>
                <a:lnTo>
                  <a:pt x="9513" y="5155"/>
                </a:lnTo>
                <a:lnTo>
                  <a:pt x="9324" y="5268"/>
                </a:lnTo>
                <a:lnTo>
                  <a:pt x="9122" y="5369"/>
                </a:lnTo>
                <a:lnTo>
                  <a:pt x="8920" y="5458"/>
                </a:lnTo>
                <a:lnTo>
                  <a:pt x="8705" y="5546"/>
                </a:lnTo>
                <a:lnTo>
                  <a:pt x="8452" y="5647"/>
                </a:lnTo>
                <a:lnTo>
                  <a:pt x="8187" y="5736"/>
                </a:lnTo>
                <a:lnTo>
                  <a:pt x="7922" y="5824"/>
                </a:lnTo>
                <a:lnTo>
                  <a:pt x="7656" y="5900"/>
                </a:lnTo>
                <a:lnTo>
                  <a:pt x="7126" y="6039"/>
                </a:lnTo>
                <a:lnTo>
                  <a:pt x="6595" y="6153"/>
                </a:lnTo>
                <a:lnTo>
                  <a:pt x="6519" y="6178"/>
                </a:lnTo>
                <a:lnTo>
                  <a:pt x="6431" y="6191"/>
                </a:lnTo>
                <a:lnTo>
                  <a:pt x="6355" y="6228"/>
                </a:lnTo>
                <a:lnTo>
                  <a:pt x="6330" y="6254"/>
                </a:lnTo>
                <a:lnTo>
                  <a:pt x="6325" y="6258"/>
                </a:lnTo>
                <a:lnTo>
                  <a:pt x="6325" y="6258"/>
                </a:lnTo>
                <a:lnTo>
                  <a:pt x="6330" y="6241"/>
                </a:lnTo>
                <a:lnTo>
                  <a:pt x="6342" y="6191"/>
                </a:lnTo>
                <a:lnTo>
                  <a:pt x="6355" y="6140"/>
                </a:lnTo>
                <a:lnTo>
                  <a:pt x="6342" y="6077"/>
                </a:lnTo>
                <a:lnTo>
                  <a:pt x="6330" y="6026"/>
                </a:lnTo>
                <a:lnTo>
                  <a:pt x="6304" y="5976"/>
                </a:lnTo>
                <a:lnTo>
                  <a:pt x="6267" y="5925"/>
                </a:lnTo>
                <a:lnTo>
                  <a:pt x="6216" y="5887"/>
                </a:lnTo>
                <a:lnTo>
                  <a:pt x="5850" y="5660"/>
                </a:lnTo>
                <a:lnTo>
                  <a:pt x="5660" y="5559"/>
                </a:lnTo>
                <a:lnTo>
                  <a:pt x="5483" y="5458"/>
                </a:lnTo>
                <a:lnTo>
                  <a:pt x="5294" y="5369"/>
                </a:lnTo>
                <a:lnTo>
                  <a:pt x="5117" y="5294"/>
                </a:lnTo>
                <a:lnTo>
                  <a:pt x="4927" y="5231"/>
                </a:lnTo>
                <a:lnTo>
                  <a:pt x="4738" y="5167"/>
                </a:lnTo>
                <a:lnTo>
                  <a:pt x="4548" y="5129"/>
                </a:lnTo>
                <a:lnTo>
                  <a:pt x="4359" y="5092"/>
                </a:lnTo>
                <a:lnTo>
                  <a:pt x="4157" y="5066"/>
                </a:lnTo>
                <a:lnTo>
                  <a:pt x="3967" y="5066"/>
                </a:lnTo>
                <a:lnTo>
                  <a:pt x="3765" y="5079"/>
                </a:lnTo>
                <a:lnTo>
                  <a:pt x="3674" y="5084"/>
                </a:lnTo>
                <a:lnTo>
                  <a:pt x="3674" y="5084"/>
                </a:lnTo>
                <a:lnTo>
                  <a:pt x="3702" y="5028"/>
                </a:lnTo>
                <a:lnTo>
                  <a:pt x="3715" y="4953"/>
                </a:lnTo>
                <a:lnTo>
                  <a:pt x="3727" y="4852"/>
                </a:lnTo>
                <a:lnTo>
                  <a:pt x="3689" y="4391"/>
                </a:lnTo>
                <a:lnTo>
                  <a:pt x="3677" y="3942"/>
                </a:lnTo>
                <a:lnTo>
                  <a:pt x="3664" y="3475"/>
                </a:lnTo>
                <a:lnTo>
                  <a:pt x="3689" y="3007"/>
                </a:lnTo>
                <a:lnTo>
                  <a:pt x="3727" y="2540"/>
                </a:lnTo>
                <a:lnTo>
                  <a:pt x="3765" y="2312"/>
                </a:lnTo>
                <a:lnTo>
                  <a:pt x="3803" y="2085"/>
                </a:lnTo>
                <a:lnTo>
                  <a:pt x="3854" y="1870"/>
                </a:lnTo>
                <a:lnTo>
                  <a:pt x="3917" y="1643"/>
                </a:lnTo>
                <a:lnTo>
                  <a:pt x="3980" y="1428"/>
                </a:lnTo>
                <a:lnTo>
                  <a:pt x="4068" y="1213"/>
                </a:lnTo>
                <a:lnTo>
                  <a:pt x="4119" y="1100"/>
                </a:lnTo>
                <a:lnTo>
                  <a:pt x="4182" y="986"/>
                </a:lnTo>
                <a:lnTo>
                  <a:pt x="4233" y="910"/>
                </a:lnTo>
                <a:lnTo>
                  <a:pt x="4283" y="847"/>
                </a:lnTo>
                <a:lnTo>
                  <a:pt x="4346" y="796"/>
                </a:lnTo>
                <a:lnTo>
                  <a:pt x="4397" y="771"/>
                </a:lnTo>
                <a:lnTo>
                  <a:pt x="4447" y="759"/>
                </a:lnTo>
                <a:close/>
                <a:moveTo>
                  <a:pt x="4182" y="5711"/>
                </a:moveTo>
                <a:lnTo>
                  <a:pt x="4346" y="5736"/>
                </a:lnTo>
                <a:lnTo>
                  <a:pt x="4523" y="5761"/>
                </a:lnTo>
                <a:lnTo>
                  <a:pt x="4687" y="5812"/>
                </a:lnTo>
                <a:lnTo>
                  <a:pt x="4852" y="5862"/>
                </a:lnTo>
                <a:lnTo>
                  <a:pt x="5016" y="5925"/>
                </a:lnTo>
                <a:lnTo>
                  <a:pt x="5332" y="6077"/>
                </a:lnTo>
                <a:lnTo>
                  <a:pt x="5647" y="6228"/>
                </a:lnTo>
                <a:lnTo>
                  <a:pt x="5938" y="6405"/>
                </a:lnTo>
                <a:lnTo>
                  <a:pt x="5989" y="6431"/>
                </a:lnTo>
                <a:lnTo>
                  <a:pt x="6052" y="6443"/>
                </a:lnTo>
                <a:lnTo>
                  <a:pt x="6102" y="6443"/>
                </a:lnTo>
                <a:lnTo>
                  <a:pt x="6165" y="6431"/>
                </a:lnTo>
                <a:lnTo>
                  <a:pt x="6186" y="6424"/>
                </a:lnTo>
                <a:lnTo>
                  <a:pt x="6186" y="6424"/>
                </a:lnTo>
                <a:lnTo>
                  <a:pt x="6077" y="6557"/>
                </a:lnTo>
                <a:lnTo>
                  <a:pt x="5963" y="6671"/>
                </a:lnTo>
                <a:lnTo>
                  <a:pt x="5837" y="6772"/>
                </a:lnTo>
                <a:lnTo>
                  <a:pt x="5711" y="6873"/>
                </a:lnTo>
                <a:lnTo>
                  <a:pt x="5572" y="6949"/>
                </a:lnTo>
                <a:lnTo>
                  <a:pt x="5433" y="7024"/>
                </a:lnTo>
                <a:lnTo>
                  <a:pt x="5294" y="7088"/>
                </a:lnTo>
                <a:lnTo>
                  <a:pt x="5155" y="7125"/>
                </a:lnTo>
                <a:lnTo>
                  <a:pt x="5003" y="7163"/>
                </a:lnTo>
                <a:lnTo>
                  <a:pt x="4852" y="7189"/>
                </a:lnTo>
                <a:lnTo>
                  <a:pt x="4687" y="7201"/>
                </a:lnTo>
                <a:lnTo>
                  <a:pt x="4536" y="7214"/>
                </a:lnTo>
                <a:lnTo>
                  <a:pt x="4371" y="7201"/>
                </a:lnTo>
                <a:lnTo>
                  <a:pt x="4195" y="7189"/>
                </a:lnTo>
                <a:lnTo>
                  <a:pt x="4018" y="7151"/>
                </a:lnTo>
                <a:lnTo>
                  <a:pt x="3765" y="7100"/>
                </a:lnTo>
                <a:lnTo>
                  <a:pt x="3550" y="7024"/>
                </a:lnTo>
                <a:lnTo>
                  <a:pt x="3361" y="6949"/>
                </a:lnTo>
                <a:lnTo>
                  <a:pt x="3209" y="6873"/>
                </a:lnTo>
                <a:lnTo>
                  <a:pt x="3083" y="6784"/>
                </a:lnTo>
                <a:lnTo>
                  <a:pt x="2994" y="6683"/>
                </a:lnTo>
                <a:lnTo>
                  <a:pt x="2931" y="6595"/>
                </a:lnTo>
                <a:lnTo>
                  <a:pt x="2893" y="6494"/>
                </a:lnTo>
                <a:lnTo>
                  <a:pt x="2881" y="6393"/>
                </a:lnTo>
                <a:lnTo>
                  <a:pt x="2881" y="6304"/>
                </a:lnTo>
                <a:lnTo>
                  <a:pt x="2919" y="6216"/>
                </a:lnTo>
                <a:lnTo>
                  <a:pt x="2969" y="6127"/>
                </a:lnTo>
                <a:lnTo>
                  <a:pt x="3032" y="6039"/>
                </a:lnTo>
                <a:lnTo>
                  <a:pt x="3121" y="5963"/>
                </a:lnTo>
                <a:lnTo>
                  <a:pt x="3222" y="5900"/>
                </a:lnTo>
                <a:lnTo>
                  <a:pt x="3336" y="5837"/>
                </a:lnTo>
                <a:lnTo>
                  <a:pt x="3500" y="5786"/>
                </a:lnTo>
                <a:lnTo>
                  <a:pt x="3677" y="5736"/>
                </a:lnTo>
                <a:lnTo>
                  <a:pt x="3841" y="5711"/>
                </a:lnTo>
                <a:close/>
                <a:moveTo>
                  <a:pt x="4599" y="1"/>
                </a:moveTo>
                <a:lnTo>
                  <a:pt x="4409" y="13"/>
                </a:lnTo>
                <a:lnTo>
                  <a:pt x="4245" y="38"/>
                </a:lnTo>
                <a:lnTo>
                  <a:pt x="4081" y="89"/>
                </a:lnTo>
                <a:lnTo>
                  <a:pt x="3929" y="165"/>
                </a:lnTo>
                <a:lnTo>
                  <a:pt x="3790" y="241"/>
                </a:lnTo>
                <a:lnTo>
                  <a:pt x="3677" y="342"/>
                </a:lnTo>
                <a:lnTo>
                  <a:pt x="3550" y="455"/>
                </a:lnTo>
                <a:lnTo>
                  <a:pt x="3449" y="582"/>
                </a:lnTo>
                <a:lnTo>
                  <a:pt x="3361" y="721"/>
                </a:lnTo>
                <a:lnTo>
                  <a:pt x="3272" y="872"/>
                </a:lnTo>
                <a:lnTo>
                  <a:pt x="3197" y="1024"/>
                </a:lnTo>
                <a:lnTo>
                  <a:pt x="3133" y="1201"/>
                </a:lnTo>
                <a:lnTo>
                  <a:pt x="3070" y="1378"/>
                </a:lnTo>
                <a:lnTo>
                  <a:pt x="3020" y="1554"/>
                </a:lnTo>
                <a:lnTo>
                  <a:pt x="2969" y="1744"/>
                </a:lnTo>
                <a:lnTo>
                  <a:pt x="2965" y="1766"/>
                </a:lnTo>
                <a:lnTo>
                  <a:pt x="2965" y="1766"/>
                </a:lnTo>
                <a:lnTo>
                  <a:pt x="2944" y="1731"/>
                </a:lnTo>
                <a:lnTo>
                  <a:pt x="2855" y="1592"/>
                </a:lnTo>
                <a:lnTo>
                  <a:pt x="2754" y="1479"/>
                </a:lnTo>
                <a:lnTo>
                  <a:pt x="2653" y="1365"/>
                </a:lnTo>
                <a:lnTo>
                  <a:pt x="2552" y="1251"/>
                </a:lnTo>
                <a:lnTo>
                  <a:pt x="2439" y="1163"/>
                </a:lnTo>
                <a:lnTo>
                  <a:pt x="2312" y="1074"/>
                </a:lnTo>
                <a:lnTo>
                  <a:pt x="2186" y="999"/>
                </a:lnTo>
                <a:lnTo>
                  <a:pt x="2047" y="923"/>
                </a:lnTo>
                <a:lnTo>
                  <a:pt x="1895" y="872"/>
                </a:lnTo>
                <a:lnTo>
                  <a:pt x="1744" y="822"/>
                </a:lnTo>
                <a:lnTo>
                  <a:pt x="1579" y="796"/>
                </a:lnTo>
                <a:lnTo>
                  <a:pt x="1415" y="771"/>
                </a:lnTo>
                <a:lnTo>
                  <a:pt x="1276" y="771"/>
                </a:lnTo>
                <a:lnTo>
                  <a:pt x="1137" y="784"/>
                </a:lnTo>
                <a:lnTo>
                  <a:pt x="998" y="822"/>
                </a:lnTo>
                <a:lnTo>
                  <a:pt x="872" y="860"/>
                </a:lnTo>
                <a:lnTo>
                  <a:pt x="746" y="923"/>
                </a:lnTo>
                <a:lnTo>
                  <a:pt x="632" y="986"/>
                </a:lnTo>
                <a:lnTo>
                  <a:pt x="518" y="1074"/>
                </a:lnTo>
                <a:lnTo>
                  <a:pt x="417" y="1163"/>
                </a:lnTo>
                <a:lnTo>
                  <a:pt x="316" y="1264"/>
                </a:lnTo>
                <a:lnTo>
                  <a:pt x="240" y="1378"/>
                </a:lnTo>
                <a:lnTo>
                  <a:pt x="164" y="1491"/>
                </a:lnTo>
                <a:lnTo>
                  <a:pt x="101" y="1618"/>
                </a:lnTo>
                <a:lnTo>
                  <a:pt x="51" y="1744"/>
                </a:lnTo>
                <a:lnTo>
                  <a:pt x="13" y="1870"/>
                </a:lnTo>
                <a:lnTo>
                  <a:pt x="0" y="2009"/>
                </a:lnTo>
                <a:lnTo>
                  <a:pt x="0" y="2148"/>
                </a:lnTo>
                <a:lnTo>
                  <a:pt x="13" y="2426"/>
                </a:lnTo>
                <a:lnTo>
                  <a:pt x="63" y="2691"/>
                </a:lnTo>
                <a:lnTo>
                  <a:pt x="114" y="2969"/>
                </a:lnTo>
                <a:lnTo>
                  <a:pt x="190" y="3235"/>
                </a:lnTo>
                <a:lnTo>
                  <a:pt x="291" y="3487"/>
                </a:lnTo>
                <a:lnTo>
                  <a:pt x="405" y="3740"/>
                </a:lnTo>
                <a:lnTo>
                  <a:pt x="531" y="3980"/>
                </a:lnTo>
                <a:lnTo>
                  <a:pt x="657" y="4220"/>
                </a:lnTo>
                <a:lnTo>
                  <a:pt x="809" y="4460"/>
                </a:lnTo>
                <a:lnTo>
                  <a:pt x="973" y="4687"/>
                </a:lnTo>
                <a:lnTo>
                  <a:pt x="1137" y="4915"/>
                </a:lnTo>
                <a:lnTo>
                  <a:pt x="1314" y="5129"/>
                </a:lnTo>
                <a:lnTo>
                  <a:pt x="1491" y="5332"/>
                </a:lnTo>
                <a:lnTo>
                  <a:pt x="1681" y="5546"/>
                </a:lnTo>
                <a:lnTo>
                  <a:pt x="2072" y="5938"/>
                </a:lnTo>
                <a:lnTo>
                  <a:pt x="2123" y="5976"/>
                </a:lnTo>
                <a:lnTo>
                  <a:pt x="2186" y="6014"/>
                </a:lnTo>
                <a:lnTo>
                  <a:pt x="2254" y="6025"/>
                </a:lnTo>
                <a:lnTo>
                  <a:pt x="2254" y="6025"/>
                </a:lnTo>
                <a:lnTo>
                  <a:pt x="2287" y="6191"/>
                </a:lnTo>
                <a:lnTo>
                  <a:pt x="2350" y="6380"/>
                </a:lnTo>
                <a:lnTo>
                  <a:pt x="2413" y="6557"/>
                </a:lnTo>
                <a:lnTo>
                  <a:pt x="2502" y="6721"/>
                </a:lnTo>
                <a:lnTo>
                  <a:pt x="2590" y="6873"/>
                </a:lnTo>
                <a:lnTo>
                  <a:pt x="2679" y="7012"/>
                </a:lnTo>
                <a:lnTo>
                  <a:pt x="2792" y="7138"/>
                </a:lnTo>
                <a:lnTo>
                  <a:pt x="2906" y="7264"/>
                </a:lnTo>
                <a:lnTo>
                  <a:pt x="3020" y="7378"/>
                </a:lnTo>
                <a:lnTo>
                  <a:pt x="3146" y="7479"/>
                </a:lnTo>
                <a:lnTo>
                  <a:pt x="3285" y="7568"/>
                </a:lnTo>
                <a:lnTo>
                  <a:pt x="3424" y="7643"/>
                </a:lnTo>
                <a:lnTo>
                  <a:pt x="3576" y="7719"/>
                </a:lnTo>
                <a:lnTo>
                  <a:pt x="3727" y="7770"/>
                </a:lnTo>
                <a:lnTo>
                  <a:pt x="3879" y="7820"/>
                </a:lnTo>
                <a:lnTo>
                  <a:pt x="4030" y="7858"/>
                </a:lnTo>
                <a:lnTo>
                  <a:pt x="4195" y="7883"/>
                </a:lnTo>
                <a:lnTo>
                  <a:pt x="4359" y="7909"/>
                </a:lnTo>
                <a:lnTo>
                  <a:pt x="4687" y="7909"/>
                </a:lnTo>
                <a:lnTo>
                  <a:pt x="4864" y="7896"/>
                </a:lnTo>
                <a:lnTo>
                  <a:pt x="5028" y="7871"/>
                </a:lnTo>
                <a:lnTo>
                  <a:pt x="5193" y="7845"/>
                </a:lnTo>
                <a:lnTo>
                  <a:pt x="5370" y="7795"/>
                </a:lnTo>
                <a:lnTo>
                  <a:pt x="5534" y="7744"/>
                </a:lnTo>
                <a:lnTo>
                  <a:pt x="5698" y="7681"/>
                </a:lnTo>
                <a:lnTo>
                  <a:pt x="5850" y="7605"/>
                </a:lnTo>
                <a:lnTo>
                  <a:pt x="6014" y="7530"/>
                </a:lnTo>
                <a:lnTo>
                  <a:pt x="6165" y="7441"/>
                </a:lnTo>
                <a:lnTo>
                  <a:pt x="6317" y="7328"/>
                </a:lnTo>
                <a:lnTo>
                  <a:pt x="6469" y="7226"/>
                </a:lnTo>
                <a:lnTo>
                  <a:pt x="6608" y="7100"/>
                </a:lnTo>
                <a:lnTo>
                  <a:pt x="6709" y="7024"/>
                </a:lnTo>
                <a:lnTo>
                  <a:pt x="6810" y="6949"/>
                </a:lnTo>
                <a:lnTo>
                  <a:pt x="6923" y="6873"/>
                </a:lnTo>
                <a:lnTo>
                  <a:pt x="7050" y="6810"/>
                </a:lnTo>
                <a:lnTo>
                  <a:pt x="7315" y="6709"/>
                </a:lnTo>
                <a:lnTo>
                  <a:pt x="7618" y="6607"/>
                </a:lnTo>
                <a:lnTo>
                  <a:pt x="7934" y="6519"/>
                </a:lnTo>
                <a:lnTo>
                  <a:pt x="8250" y="6443"/>
                </a:lnTo>
                <a:lnTo>
                  <a:pt x="8920" y="6279"/>
                </a:lnTo>
                <a:lnTo>
                  <a:pt x="9248" y="6178"/>
                </a:lnTo>
                <a:lnTo>
                  <a:pt x="9564" y="6064"/>
                </a:lnTo>
                <a:lnTo>
                  <a:pt x="9854" y="5938"/>
                </a:lnTo>
                <a:lnTo>
                  <a:pt x="9993" y="5862"/>
                </a:lnTo>
                <a:lnTo>
                  <a:pt x="10120" y="5786"/>
                </a:lnTo>
                <a:lnTo>
                  <a:pt x="10246" y="5698"/>
                </a:lnTo>
                <a:lnTo>
                  <a:pt x="10372" y="5609"/>
                </a:lnTo>
                <a:lnTo>
                  <a:pt x="10474" y="5508"/>
                </a:lnTo>
                <a:lnTo>
                  <a:pt x="10575" y="5395"/>
                </a:lnTo>
                <a:lnTo>
                  <a:pt x="10663" y="5268"/>
                </a:lnTo>
                <a:lnTo>
                  <a:pt x="10739" y="5142"/>
                </a:lnTo>
                <a:lnTo>
                  <a:pt x="10802" y="4990"/>
                </a:lnTo>
                <a:lnTo>
                  <a:pt x="10853" y="4839"/>
                </a:lnTo>
                <a:lnTo>
                  <a:pt x="10878" y="4713"/>
                </a:lnTo>
                <a:lnTo>
                  <a:pt x="10890" y="4574"/>
                </a:lnTo>
                <a:lnTo>
                  <a:pt x="10890" y="4435"/>
                </a:lnTo>
                <a:lnTo>
                  <a:pt x="10878" y="4296"/>
                </a:lnTo>
                <a:lnTo>
                  <a:pt x="10853" y="4157"/>
                </a:lnTo>
                <a:lnTo>
                  <a:pt x="10815" y="4018"/>
                </a:lnTo>
                <a:lnTo>
                  <a:pt x="10764" y="3879"/>
                </a:lnTo>
                <a:lnTo>
                  <a:pt x="10701" y="3740"/>
                </a:lnTo>
                <a:lnTo>
                  <a:pt x="10625" y="3614"/>
                </a:lnTo>
                <a:lnTo>
                  <a:pt x="10549" y="3487"/>
                </a:lnTo>
                <a:lnTo>
                  <a:pt x="10448" y="3374"/>
                </a:lnTo>
                <a:lnTo>
                  <a:pt x="10347" y="3285"/>
                </a:lnTo>
                <a:lnTo>
                  <a:pt x="10233" y="3197"/>
                </a:lnTo>
                <a:lnTo>
                  <a:pt x="10107" y="3133"/>
                </a:lnTo>
                <a:lnTo>
                  <a:pt x="9981" y="3083"/>
                </a:lnTo>
                <a:lnTo>
                  <a:pt x="9842" y="3045"/>
                </a:lnTo>
                <a:lnTo>
                  <a:pt x="9703" y="3032"/>
                </a:lnTo>
                <a:lnTo>
                  <a:pt x="9299" y="3032"/>
                </a:lnTo>
                <a:lnTo>
                  <a:pt x="9033" y="3070"/>
                </a:lnTo>
                <a:lnTo>
                  <a:pt x="8781" y="3133"/>
                </a:lnTo>
                <a:lnTo>
                  <a:pt x="8541" y="3222"/>
                </a:lnTo>
                <a:lnTo>
                  <a:pt x="8301" y="3323"/>
                </a:lnTo>
                <a:lnTo>
                  <a:pt x="8220" y="3365"/>
                </a:lnTo>
                <a:lnTo>
                  <a:pt x="8220" y="3365"/>
                </a:lnTo>
                <a:lnTo>
                  <a:pt x="8250" y="3298"/>
                </a:lnTo>
                <a:lnTo>
                  <a:pt x="8313" y="3121"/>
                </a:lnTo>
                <a:lnTo>
                  <a:pt x="8364" y="2957"/>
                </a:lnTo>
                <a:lnTo>
                  <a:pt x="8414" y="2780"/>
                </a:lnTo>
                <a:lnTo>
                  <a:pt x="8440" y="2616"/>
                </a:lnTo>
                <a:lnTo>
                  <a:pt x="8465" y="2451"/>
                </a:lnTo>
                <a:lnTo>
                  <a:pt x="8477" y="2300"/>
                </a:lnTo>
                <a:lnTo>
                  <a:pt x="8465" y="2136"/>
                </a:lnTo>
                <a:lnTo>
                  <a:pt x="8452" y="1997"/>
                </a:lnTo>
                <a:lnTo>
                  <a:pt x="8414" y="1845"/>
                </a:lnTo>
                <a:lnTo>
                  <a:pt x="8364" y="1719"/>
                </a:lnTo>
                <a:lnTo>
                  <a:pt x="8288" y="1592"/>
                </a:lnTo>
                <a:lnTo>
                  <a:pt x="8199" y="1479"/>
                </a:lnTo>
                <a:lnTo>
                  <a:pt x="8086" y="1365"/>
                </a:lnTo>
                <a:lnTo>
                  <a:pt x="7959" y="1264"/>
                </a:lnTo>
                <a:lnTo>
                  <a:pt x="7808" y="1188"/>
                </a:lnTo>
                <a:lnTo>
                  <a:pt x="7631" y="1112"/>
                </a:lnTo>
                <a:lnTo>
                  <a:pt x="7467" y="1062"/>
                </a:lnTo>
                <a:lnTo>
                  <a:pt x="7302" y="1024"/>
                </a:lnTo>
                <a:lnTo>
                  <a:pt x="7138" y="1011"/>
                </a:lnTo>
                <a:lnTo>
                  <a:pt x="6999" y="1024"/>
                </a:lnTo>
                <a:lnTo>
                  <a:pt x="6848" y="1036"/>
                </a:lnTo>
                <a:lnTo>
                  <a:pt x="6709" y="1087"/>
                </a:lnTo>
                <a:lnTo>
                  <a:pt x="6582" y="1138"/>
                </a:lnTo>
                <a:lnTo>
                  <a:pt x="6456" y="1213"/>
                </a:lnTo>
                <a:lnTo>
                  <a:pt x="6330" y="1289"/>
                </a:lnTo>
                <a:lnTo>
                  <a:pt x="6216" y="1390"/>
                </a:lnTo>
                <a:lnTo>
                  <a:pt x="6102" y="1491"/>
                </a:lnTo>
                <a:lnTo>
                  <a:pt x="6001" y="1618"/>
                </a:lnTo>
                <a:lnTo>
                  <a:pt x="5978" y="1647"/>
                </a:lnTo>
                <a:lnTo>
                  <a:pt x="5978" y="1647"/>
                </a:lnTo>
                <a:lnTo>
                  <a:pt x="5976" y="1618"/>
                </a:lnTo>
                <a:lnTo>
                  <a:pt x="5951" y="1428"/>
                </a:lnTo>
                <a:lnTo>
                  <a:pt x="5913" y="1239"/>
                </a:lnTo>
                <a:lnTo>
                  <a:pt x="5875" y="1062"/>
                </a:lnTo>
                <a:lnTo>
                  <a:pt x="5812" y="898"/>
                </a:lnTo>
                <a:lnTo>
                  <a:pt x="5749" y="746"/>
                </a:lnTo>
                <a:lnTo>
                  <a:pt x="5673" y="607"/>
                </a:lnTo>
                <a:lnTo>
                  <a:pt x="5584" y="468"/>
                </a:lnTo>
                <a:lnTo>
                  <a:pt x="5483" y="354"/>
                </a:lnTo>
                <a:lnTo>
                  <a:pt x="5382" y="253"/>
                </a:lnTo>
                <a:lnTo>
                  <a:pt x="5256" y="165"/>
                </a:lnTo>
                <a:lnTo>
                  <a:pt x="5104" y="89"/>
                </a:lnTo>
                <a:lnTo>
                  <a:pt x="4953" y="38"/>
                </a:lnTo>
                <a:lnTo>
                  <a:pt x="4788" y="13"/>
                </a:lnTo>
                <a:lnTo>
                  <a:pt x="4599" y="1"/>
                </a:lnTo>
                <a:close/>
              </a:path>
            </a:pathLst>
          </a:custGeom>
          <a:solidFill>
            <a:srgbClr val="3021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2"/>
          <p:cNvSpPr txBox="1">
            <a:spLocks noGrp="1"/>
          </p:cNvSpPr>
          <p:nvPr>
            <p:ph type="subTitle" idx="3"/>
          </p:nvPr>
        </p:nvSpPr>
        <p:spPr>
          <a:xfrm>
            <a:off x="1310702" y="1196651"/>
            <a:ext cx="7113297" cy="2234372"/>
          </a:xfrm>
          <a:prstGeom prst="rect">
            <a:avLst/>
          </a:prstGeom>
        </p:spPr>
        <p:txBody>
          <a:bodyPr spcFirstLastPara="1" wrap="square" lIns="91425" tIns="91425" rIns="91425" bIns="91425" anchor="t" anchorCtr="0">
            <a:noAutofit/>
          </a:bodyPr>
          <a:lstStyle/>
          <a:p>
            <a:pPr algn="just"/>
            <a:r>
              <a:rPr lang="es-ES" dirty="0"/>
              <a:t>1.-Se compara el valor de la primera posición con el segundo e intercambiarlos si Posición 1&gt;posición 2.</a:t>
            </a:r>
          </a:p>
          <a:p>
            <a:pPr algn="just"/>
            <a:r>
              <a:rPr lang="es-ES" dirty="0"/>
              <a:t>2.-Se repite el paso 1 con el siguiente par de posiciones.</a:t>
            </a:r>
            <a:endParaRPr lang="es-MX" dirty="0"/>
          </a:p>
          <a:p>
            <a:pPr algn="just"/>
            <a:r>
              <a:rPr lang="es-ES" dirty="0"/>
              <a:t>3.-Se comprueba si no hubo intercambios en caso de ser cierto se termina nuestro ordenamiento en caso de ser falso se sigue acomodando, todo esto con ayuda de la variable bandera.</a:t>
            </a:r>
            <a:endParaRPr lang="es-MX" dirty="0"/>
          </a:p>
          <a:p>
            <a:pPr algn="just"/>
            <a:r>
              <a:rPr lang="es-ES" dirty="0"/>
              <a:t>4.-se repite el paso 2 una cantidad de n-1 veces o hasta que nuestra bandera marque que ya no se necesitan mas </a:t>
            </a:r>
            <a:endParaRPr lang="es-MX"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6"/>
          <p:cNvSpPr txBox="1">
            <a:spLocks noGrp="1"/>
          </p:cNvSpPr>
          <p:nvPr>
            <p:ph type="title"/>
          </p:nvPr>
        </p:nvSpPr>
        <p:spPr>
          <a:xfrm>
            <a:off x="1388100" y="1693050"/>
            <a:ext cx="6367800" cy="17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ANALISIS DE EFICIENCIA</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1" name="Google Shape;291;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COMO FUNCIONA</a:t>
            </a:r>
            <a:endParaRPr dirty="0"/>
          </a:p>
        </p:txBody>
      </p:sp>
      <p:sp>
        <p:nvSpPr>
          <p:cNvPr id="292" name="Google Shape;292;p47"/>
          <p:cNvSpPr txBox="1"/>
          <p:nvPr/>
        </p:nvSpPr>
        <p:spPr>
          <a:xfrm>
            <a:off x="894080" y="1691390"/>
            <a:ext cx="7611200" cy="2102643"/>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ES" sz="1600" dirty="0">
                <a:solidFill>
                  <a:schemeClr val="dk2"/>
                </a:solidFill>
                <a:latin typeface="Oxygen"/>
                <a:ea typeface="Oxygen"/>
                <a:cs typeface="Oxygen"/>
                <a:sym typeface="Oxygen"/>
              </a:rPr>
              <a:t>El análisis de algoritmos mide la eficiencia de un algoritmo, conforme  crece el tamaño de la entrada. De consideración principal para estimar el desempeño de un algoritmo, es el número de operaciones básicas requeridas por el algoritmo para procesar una entrada de cierto tamaño.</a:t>
            </a:r>
            <a:endParaRPr lang="en-US" sz="1600" dirty="0">
              <a:solidFill>
                <a:schemeClr val="dk2"/>
              </a:solidFill>
              <a:latin typeface="Oxygen"/>
              <a:ea typeface="Oxygen"/>
              <a:cs typeface="Oxygen"/>
              <a:sym typeface="Oxyge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1" name="Google Shape;291;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COMO FUNCIONA</a:t>
            </a:r>
            <a:endParaRPr dirty="0"/>
          </a:p>
        </p:txBody>
      </p:sp>
      <p:sp>
        <p:nvSpPr>
          <p:cNvPr id="292" name="Google Shape;292;p47"/>
          <p:cNvSpPr txBox="1"/>
          <p:nvPr/>
        </p:nvSpPr>
        <p:spPr>
          <a:xfrm>
            <a:off x="812800" y="1017725"/>
            <a:ext cx="7611200" cy="3793761"/>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pt-BR" sz="1600" u="sng" dirty="0">
                <a:solidFill>
                  <a:schemeClr val="dk2"/>
                </a:solidFill>
                <a:latin typeface="Oxygen"/>
                <a:ea typeface="Oxygen"/>
                <a:cs typeface="Oxygen"/>
                <a:sym typeface="Oxygen"/>
              </a:rPr>
              <a:t>Comparaciones</a:t>
            </a:r>
            <a:r>
              <a:rPr lang="pt-BR" sz="1600" dirty="0">
                <a:solidFill>
                  <a:schemeClr val="dk2"/>
                </a:solidFill>
                <a:latin typeface="Oxygen"/>
                <a:ea typeface="Oxygen"/>
                <a:cs typeface="Oxygen"/>
                <a:sym typeface="Oxygen"/>
              </a:rPr>
              <a:t>: C = (n-1) + (n-2) +...+2 + 1 = (n*(n-1))/2</a:t>
            </a:r>
          </a:p>
          <a:p>
            <a:pPr marL="0" lvl="0" indent="0" algn="just" rtl="0">
              <a:spcBef>
                <a:spcPts val="0"/>
              </a:spcBef>
              <a:spcAft>
                <a:spcPts val="0"/>
              </a:spcAft>
              <a:buNone/>
            </a:pPr>
            <a:r>
              <a:rPr lang="es-ES" sz="1600" dirty="0">
                <a:solidFill>
                  <a:schemeClr val="dk2"/>
                </a:solidFill>
                <a:latin typeface="Oxygen"/>
                <a:ea typeface="Oxygen"/>
                <a:cs typeface="Oxygen"/>
                <a:sym typeface="Oxygen"/>
              </a:rPr>
              <a:t>C = ((n^2) -n)/2</a:t>
            </a:r>
          </a:p>
          <a:p>
            <a:pPr marL="0" lvl="0" indent="0" algn="just" rtl="0">
              <a:spcBef>
                <a:spcPts val="0"/>
              </a:spcBef>
              <a:spcAft>
                <a:spcPts val="0"/>
              </a:spcAft>
              <a:buNone/>
            </a:pPr>
            <a:r>
              <a:rPr lang="es-ES" sz="1600" dirty="0">
                <a:solidFill>
                  <a:schemeClr val="dk2"/>
                </a:solidFill>
                <a:latin typeface="Oxygen"/>
                <a:ea typeface="Oxygen"/>
                <a:cs typeface="Oxygen"/>
                <a:sym typeface="Oxygen"/>
              </a:rPr>
              <a:t>Movimientos: </a:t>
            </a:r>
          </a:p>
          <a:p>
            <a:pPr marL="0" lvl="0" indent="0" algn="just" rtl="0">
              <a:spcBef>
                <a:spcPts val="0"/>
              </a:spcBef>
              <a:spcAft>
                <a:spcPts val="0"/>
              </a:spcAft>
              <a:buNone/>
            </a:pPr>
            <a:r>
              <a:rPr lang="es-ES" sz="1600" dirty="0">
                <a:solidFill>
                  <a:schemeClr val="dk2"/>
                </a:solidFill>
                <a:latin typeface="Oxygen"/>
                <a:ea typeface="Oxygen"/>
                <a:cs typeface="Oxygen"/>
                <a:sym typeface="Oxygen"/>
              </a:rPr>
              <a:t>M</a:t>
            </a:r>
            <a:r>
              <a:rPr lang="es-ES" sz="1050" dirty="0">
                <a:solidFill>
                  <a:schemeClr val="dk2"/>
                </a:solidFill>
                <a:latin typeface="Oxygen"/>
                <a:ea typeface="Oxygen"/>
                <a:cs typeface="Oxygen"/>
                <a:sym typeface="Oxygen"/>
              </a:rPr>
              <a:t>min</a:t>
            </a:r>
            <a:r>
              <a:rPr lang="es-ES" sz="1600" dirty="0">
                <a:solidFill>
                  <a:schemeClr val="dk2"/>
                </a:solidFill>
                <a:latin typeface="Oxygen"/>
                <a:ea typeface="Oxygen"/>
                <a:cs typeface="Oxygen"/>
                <a:sym typeface="Oxygen"/>
              </a:rPr>
              <a:t> = 0</a:t>
            </a:r>
          </a:p>
          <a:p>
            <a:pPr marL="0" lvl="0" indent="0" algn="just" rtl="0">
              <a:spcBef>
                <a:spcPts val="0"/>
              </a:spcBef>
              <a:spcAft>
                <a:spcPts val="0"/>
              </a:spcAft>
              <a:buNone/>
            </a:pPr>
            <a:r>
              <a:rPr lang="es-ES" dirty="0">
                <a:solidFill>
                  <a:schemeClr val="dk2"/>
                </a:solidFill>
                <a:latin typeface="Oxygen"/>
                <a:ea typeface="Oxygen"/>
                <a:cs typeface="Oxygen"/>
                <a:sym typeface="Oxygen"/>
              </a:rPr>
              <a:t>M</a:t>
            </a:r>
            <a:r>
              <a:rPr lang="es-ES" sz="1050" dirty="0">
                <a:solidFill>
                  <a:schemeClr val="dk2"/>
                </a:solidFill>
                <a:latin typeface="Oxygen"/>
                <a:ea typeface="Oxygen"/>
                <a:cs typeface="Oxygen"/>
                <a:sym typeface="Oxygen"/>
              </a:rPr>
              <a:t>med</a:t>
            </a:r>
            <a:r>
              <a:rPr lang="es-ES" sz="1600" dirty="0">
                <a:solidFill>
                  <a:schemeClr val="dk2"/>
                </a:solidFill>
                <a:latin typeface="Oxygen"/>
                <a:ea typeface="Oxygen"/>
                <a:cs typeface="Oxygen"/>
                <a:sym typeface="Oxygen"/>
              </a:rPr>
              <a:t> = 0.75 * ((n^2) - n)</a:t>
            </a:r>
          </a:p>
          <a:p>
            <a:pPr marL="0" lvl="0" indent="0" algn="just" rtl="0">
              <a:spcBef>
                <a:spcPts val="0"/>
              </a:spcBef>
              <a:spcAft>
                <a:spcPts val="0"/>
              </a:spcAft>
              <a:buNone/>
            </a:pPr>
            <a:r>
              <a:rPr lang="es-ES" sz="1600" dirty="0">
                <a:solidFill>
                  <a:schemeClr val="dk2"/>
                </a:solidFill>
                <a:latin typeface="Oxygen"/>
                <a:ea typeface="Oxygen"/>
                <a:cs typeface="Oxygen"/>
                <a:sym typeface="Oxygen"/>
              </a:rPr>
              <a:t>M</a:t>
            </a:r>
            <a:r>
              <a:rPr lang="es-ES" sz="1100" dirty="0">
                <a:solidFill>
                  <a:schemeClr val="dk2"/>
                </a:solidFill>
                <a:latin typeface="Oxygen"/>
                <a:ea typeface="Oxygen"/>
                <a:cs typeface="Oxygen"/>
                <a:sym typeface="Oxygen"/>
              </a:rPr>
              <a:t>máx</a:t>
            </a:r>
            <a:r>
              <a:rPr lang="es-ES" sz="1600" dirty="0">
                <a:solidFill>
                  <a:schemeClr val="dk2"/>
                </a:solidFill>
                <a:latin typeface="Oxygen"/>
                <a:ea typeface="Oxygen"/>
                <a:cs typeface="Oxygen"/>
                <a:sym typeface="Oxygen"/>
              </a:rPr>
              <a:t> = 1.5 * ((n^2) - n)</a:t>
            </a:r>
          </a:p>
          <a:p>
            <a:pPr marL="0" lvl="0" indent="0" algn="just" rtl="0">
              <a:spcBef>
                <a:spcPts val="0"/>
              </a:spcBef>
              <a:spcAft>
                <a:spcPts val="0"/>
              </a:spcAft>
              <a:buNone/>
            </a:pPr>
            <a:r>
              <a:rPr lang="es-ES" sz="1600" dirty="0">
                <a:solidFill>
                  <a:schemeClr val="dk2"/>
                </a:solidFill>
                <a:latin typeface="Oxygen"/>
                <a:ea typeface="Oxygen"/>
                <a:cs typeface="Oxygen"/>
                <a:sym typeface="Oxygen"/>
              </a:rPr>
              <a:t>Ejemplo, para ordenar 500 elementos:</a:t>
            </a:r>
          </a:p>
          <a:p>
            <a:pPr marL="0" lvl="0" indent="0" algn="just" rtl="0">
              <a:spcBef>
                <a:spcPts val="0"/>
              </a:spcBef>
              <a:spcAft>
                <a:spcPts val="0"/>
              </a:spcAft>
              <a:buNone/>
            </a:pPr>
            <a:r>
              <a:rPr lang="es-ES" sz="1600" b="1" dirty="0">
                <a:solidFill>
                  <a:schemeClr val="dk2"/>
                </a:solidFill>
                <a:latin typeface="Oxygen"/>
                <a:ea typeface="Oxygen"/>
                <a:cs typeface="Oxygen"/>
                <a:sym typeface="Oxygen"/>
              </a:rPr>
              <a:t>Si el arreglo se encuentra ordenado :</a:t>
            </a:r>
          </a:p>
          <a:p>
            <a:pPr marL="0" lvl="0" indent="0" algn="just" rtl="0">
              <a:spcBef>
                <a:spcPts val="0"/>
              </a:spcBef>
              <a:spcAft>
                <a:spcPts val="0"/>
              </a:spcAft>
              <a:buNone/>
            </a:pPr>
            <a:r>
              <a:rPr lang="es-ES" sz="1600" dirty="0">
                <a:solidFill>
                  <a:schemeClr val="dk2"/>
                </a:solidFill>
                <a:latin typeface="Oxygen"/>
                <a:ea typeface="Oxygen"/>
                <a:cs typeface="Oxygen"/>
                <a:sym typeface="Oxygen"/>
              </a:rPr>
              <a:t>124 750 comparaciones y 0 movimientos</a:t>
            </a:r>
          </a:p>
          <a:p>
            <a:pPr marL="0" lvl="0" indent="0" algn="just" rtl="0">
              <a:spcBef>
                <a:spcPts val="0"/>
              </a:spcBef>
              <a:spcAft>
                <a:spcPts val="0"/>
              </a:spcAft>
              <a:buNone/>
            </a:pPr>
            <a:r>
              <a:rPr lang="es-ES" sz="1600" b="1" dirty="0">
                <a:solidFill>
                  <a:schemeClr val="dk2"/>
                </a:solidFill>
                <a:latin typeface="Oxygen"/>
                <a:ea typeface="Oxygen"/>
                <a:cs typeface="Oxygen"/>
                <a:sym typeface="Oxygen"/>
              </a:rPr>
              <a:t>Si los elementos del arreglo se encuentran dispuestos en forma aleatoria :</a:t>
            </a:r>
          </a:p>
          <a:p>
            <a:pPr marL="0" lvl="0" indent="0" algn="just" rtl="0">
              <a:spcBef>
                <a:spcPts val="0"/>
              </a:spcBef>
              <a:spcAft>
                <a:spcPts val="0"/>
              </a:spcAft>
              <a:buNone/>
            </a:pPr>
            <a:r>
              <a:rPr lang="es-ES" sz="1600" dirty="0">
                <a:solidFill>
                  <a:schemeClr val="dk2"/>
                </a:solidFill>
                <a:latin typeface="Oxygen"/>
                <a:ea typeface="Oxygen"/>
                <a:cs typeface="Oxygen"/>
                <a:sym typeface="Oxygen"/>
              </a:rPr>
              <a:t>124 750 comparaciones y 187 125 movimientos</a:t>
            </a:r>
          </a:p>
          <a:p>
            <a:pPr marL="0" lvl="0" indent="0" algn="just" rtl="0">
              <a:spcBef>
                <a:spcPts val="0"/>
              </a:spcBef>
              <a:spcAft>
                <a:spcPts val="0"/>
              </a:spcAft>
              <a:buNone/>
            </a:pPr>
            <a:r>
              <a:rPr lang="es-ES" sz="1600" b="1" dirty="0">
                <a:solidFill>
                  <a:schemeClr val="dk2"/>
                </a:solidFill>
                <a:latin typeface="Oxygen"/>
                <a:ea typeface="Oxygen"/>
                <a:cs typeface="Oxygen"/>
                <a:sym typeface="Oxygen"/>
              </a:rPr>
              <a:t>Si los elementos del arreglo se encuentran en orden inverso:</a:t>
            </a:r>
          </a:p>
          <a:p>
            <a:pPr marL="0" lvl="0" indent="0" algn="just" rtl="0">
              <a:spcBef>
                <a:spcPts val="0"/>
              </a:spcBef>
              <a:spcAft>
                <a:spcPts val="0"/>
              </a:spcAft>
              <a:buNone/>
            </a:pPr>
            <a:r>
              <a:rPr lang="es-ES" sz="1600" dirty="0">
                <a:solidFill>
                  <a:schemeClr val="dk2"/>
                </a:solidFill>
                <a:latin typeface="Oxygen"/>
                <a:ea typeface="Oxygen"/>
                <a:cs typeface="Oxygen"/>
                <a:sym typeface="Oxygen"/>
              </a:rPr>
              <a:t>124 750 comparaciones y 374 250 movimientos</a:t>
            </a:r>
          </a:p>
          <a:p>
            <a:pPr marL="0" lvl="0" indent="0" algn="just" rtl="0">
              <a:spcBef>
                <a:spcPts val="0"/>
              </a:spcBef>
              <a:spcAft>
                <a:spcPts val="0"/>
              </a:spcAft>
              <a:buNone/>
            </a:pPr>
            <a:endParaRPr lang="en-US" sz="1600" dirty="0">
              <a:solidFill>
                <a:schemeClr val="dk2"/>
              </a:solidFill>
              <a:latin typeface="Oxygen"/>
              <a:ea typeface="Oxygen"/>
              <a:cs typeface="Oxygen"/>
              <a:sym typeface="Oxygen"/>
            </a:endParaRPr>
          </a:p>
        </p:txBody>
      </p:sp>
    </p:spTree>
    <p:extLst>
      <p:ext uri="{BB962C8B-B14F-4D97-AF65-F5344CB8AC3E}">
        <p14:creationId xmlns:p14="http://schemas.microsoft.com/office/powerpoint/2010/main" val="2593937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6"/>
          <p:cNvSpPr txBox="1">
            <a:spLocks noGrp="1"/>
          </p:cNvSpPr>
          <p:nvPr>
            <p:ph type="title"/>
          </p:nvPr>
        </p:nvSpPr>
        <p:spPr>
          <a:xfrm>
            <a:off x="1388100" y="1693050"/>
            <a:ext cx="6367800" cy="17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VENTAJAS Y DESVENTAJAS</a:t>
            </a:r>
            <a:endParaRPr dirty="0"/>
          </a:p>
        </p:txBody>
      </p:sp>
    </p:spTree>
    <p:extLst>
      <p:ext uri="{BB962C8B-B14F-4D97-AF65-F5344CB8AC3E}">
        <p14:creationId xmlns:p14="http://schemas.microsoft.com/office/powerpoint/2010/main" val="591792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2" name="Google Shape;292;p47"/>
          <p:cNvSpPr txBox="1"/>
          <p:nvPr/>
        </p:nvSpPr>
        <p:spPr>
          <a:xfrm>
            <a:off x="894080" y="701458"/>
            <a:ext cx="7611200" cy="3092575"/>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ES" sz="1600" dirty="0">
                <a:solidFill>
                  <a:schemeClr val="dk2"/>
                </a:solidFill>
                <a:latin typeface="Oxygen"/>
                <a:ea typeface="Oxygen"/>
                <a:cs typeface="Oxygen"/>
                <a:sym typeface="Oxygen"/>
              </a:rPr>
              <a:t>Al final podemos ver que es fácil de implementar y comprender este método ordenador, su ventaja es que es eficaz ya que cumple con su objetivo, por medio del método burbuja de tipo Con Se</a:t>
            </a:r>
            <a:r>
              <a:rPr lang="en-US" sz="1600" dirty="0" err="1">
                <a:solidFill>
                  <a:schemeClr val="dk2"/>
                </a:solidFill>
                <a:latin typeface="Oxygen"/>
                <a:ea typeface="Oxygen"/>
                <a:cs typeface="Oxygen"/>
                <a:sym typeface="Oxygen"/>
              </a:rPr>
              <a:t>ñal</a:t>
            </a:r>
            <a:r>
              <a:rPr lang="en-US" sz="1600" dirty="0">
                <a:solidFill>
                  <a:schemeClr val="dk2"/>
                </a:solidFill>
                <a:latin typeface="Oxygen"/>
                <a:ea typeface="Oxygen"/>
                <a:cs typeface="Oxygen"/>
                <a:sym typeface="Oxygen"/>
              </a:rPr>
              <a:t>, Podemos </a:t>
            </a:r>
            <a:r>
              <a:rPr lang="en-US" sz="1600" dirty="0" err="1">
                <a:solidFill>
                  <a:schemeClr val="dk2"/>
                </a:solidFill>
                <a:latin typeface="Oxygen"/>
                <a:ea typeface="Oxygen"/>
                <a:cs typeface="Oxygen"/>
                <a:sym typeface="Oxygen"/>
              </a:rPr>
              <a:t>acortar</a:t>
            </a:r>
            <a:r>
              <a:rPr lang="en-US" sz="1600" dirty="0">
                <a:solidFill>
                  <a:schemeClr val="dk2"/>
                </a:solidFill>
                <a:latin typeface="Oxygen"/>
                <a:ea typeface="Oxygen"/>
                <a:cs typeface="Oxygen"/>
                <a:sym typeface="Oxygen"/>
              </a:rPr>
              <a:t> </a:t>
            </a:r>
            <a:r>
              <a:rPr lang="en-US" sz="1600" dirty="0" err="1">
                <a:solidFill>
                  <a:schemeClr val="dk2"/>
                </a:solidFill>
                <a:latin typeface="Oxygen"/>
                <a:ea typeface="Oxygen"/>
                <a:cs typeface="Oxygen"/>
                <a:sym typeface="Oxygen"/>
              </a:rPr>
              <a:t>el</a:t>
            </a:r>
            <a:r>
              <a:rPr lang="en-US" sz="1600" dirty="0">
                <a:solidFill>
                  <a:schemeClr val="dk2"/>
                </a:solidFill>
                <a:latin typeface="Oxygen"/>
                <a:ea typeface="Oxygen"/>
                <a:cs typeface="Oxygen"/>
                <a:sym typeface="Oxygen"/>
              </a:rPr>
              <a:t> </a:t>
            </a:r>
            <a:r>
              <a:rPr lang="en-US" sz="1600" dirty="0" err="1">
                <a:solidFill>
                  <a:schemeClr val="dk2"/>
                </a:solidFill>
                <a:latin typeface="Oxygen"/>
                <a:ea typeface="Oxygen"/>
                <a:cs typeface="Oxygen"/>
                <a:sym typeface="Oxygen"/>
              </a:rPr>
              <a:t>tiempo</a:t>
            </a:r>
            <a:r>
              <a:rPr lang="en-US" sz="1600" dirty="0">
                <a:solidFill>
                  <a:schemeClr val="dk2"/>
                </a:solidFill>
                <a:latin typeface="Oxygen"/>
                <a:ea typeface="Oxygen"/>
                <a:cs typeface="Oxygen"/>
                <a:sym typeface="Oxygen"/>
              </a:rPr>
              <a:t> de </a:t>
            </a:r>
            <a:r>
              <a:rPr lang="en-US" sz="1600" dirty="0" err="1">
                <a:solidFill>
                  <a:schemeClr val="dk2"/>
                </a:solidFill>
                <a:latin typeface="Oxygen"/>
                <a:ea typeface="Oxygen"/>
                <a:cs typeface="Oxygen"/>
                <a:sym typeface="Oxygen"/>
              </a:rPr>
              <a:t>ejecucion</a:t>
            </a:r>
            <a:r>
              <a:rPr lang="en-US" sz="1600" dirty="0">
                <a:solidFill>
                  <a:schemeClr val="dk2"/>
                </a:solidFill>
                <a:latin typeface="Oxygen"/>
                <a:ea typeface="Oxygen"/>
                <a:cs typeface="Oxygen"/>
                <a:sym typeface="Oxygen"/>
              </a:rPr>
              <a:t> del </a:t>
            </a:r>
            <a:r>
              <a:rPr lang="en-US" sz="1600" dirty="0" err="1">
                <a:solidFill>
                  <a:schemeClr val="dk2"/>
                </a:solidFill>
                <a:latin typeface="Oxygen"/>
                <a:ea typeface="Oxygen"/>
                <a:cs typeface="Oxygen"/>
                <a:sym typeface="Oxygen"/>
              </a:rPr>
              <a:t>metodo</a:t>
            </a:r>
            <a:r>
              <a:rPr lang="en-US" sz="1600" dirty="0">
                <a:solidFill>
                  <a:schemeClr val="dk2"/>
                </a:solidFill>
                <a:latin typeface="Oxygen"/>
                <a:ea typeface="Oxygen"/>
                <a:cs typeface="Oxygen"/>
                <a:sym typeface="Oxygen"/>
              </a:rPr>
              <a:t>, lo </a:t>
            </a:r>
            <a:r>
              <a:rPr lang="en-US" sz="1600" dirty="0" err="1">
                <a:solidFill>
                  <a:schemeClr val="dk2"/>
                </a:solidFill>
                <a:latin typeface="Oxygen"/>
                <a:ea typeface="Oxygen"/>
                <a:cs typeface="Oxygen"/>
                <a:sym typeface="Oxygen"/>
              </a:rPr>
              <a:t>cual</a:t>
            </a:r>
            <a:r>
              <a:rPr lang="en-US" sz="1600" dirty="0">
                <a:solidFill>
                  <a:schemeClr val="dk2"/>
                </a:solidFill>
                <a:latin typeface="Oxygen"/>
                <a:ea typeface="Oxygen"/>
                <a:cs typeface="Oxygen"/>
                <a:sym typeface="Oxygen"/>
              </a:rPr>
              <a:t> es </a:t>
            </a:r>
            <a:r>
              <a:rPr lang="en-US" sz="1600" dirty="0" err="1">
                <a:solidFill>
                  <a:schemeClr val="dk2"/>
                </a:solidFill>
                <a:latin typeface="Oxygen"/>
                <a:ea typeface="Oxygen"/>
                <a:cs typeface="Oxygen"/>
                <a:sym typeface="Oxygen"/>
              </a:rPr>
              <a:t>una</a:t>
            </a:r>
            <a:r>
              <a:rPr lang="en-US" sz="1600" dirty="0">
                <a:solidFill>
                  <a:schemeClr val="dk2"/>
                </a:solidFill>
                <a:latin typeface="Oxygen"/>
                <a:ea typeface="Oxygen"/>
                <a:cs typeface="Oxygen"/>
                <a:sym typeface="Oxygen"/>
              </a:rPr>
              <a:t> gran </a:t>
            </a:r>
            <a:r>
              <a:rPr lang="en-US" sz="1600" dirty="0" err="1">
                <a:solidFill>
                  <a:schemeClr val="dk2"/>
                </a:solidFill>
                <a:latin typeface="Oxygen"/>
                <a:ea typeface="Oxygen"/>
                <a:cs typeface="Oxygen"/>
                <a:sym typeface="Oxygen"/>
              </a:rPr>
              <a:t>ventaja</a:t>
            </a:r>
            <a:r>
              <a:rPr lang="en-US" sz="1600" dirty="0">
                <a:solidFill>
                  <a:schemeClr val="dk2"/>
                </a:solidFill>
                <a:latin typeface="Oxygen"/>
                <a:ea typeface="Oxygen"/>
                <a:cs typeface="Oxygen"/>
                <a:sym typeface="Oxygen"/>
              </a:rPr>
              <a:t> a comparacion de </a:t>
            </a:r>
            <a:r>
              <a:rPr lang="en-US" sz="1600" dirty="0" err="1">
                <a:solidFill>
                  <a:schemeClr val="dk2"/>
                </a:solidFill>
                <a:latin typeface="Oxygen"/>
                <a:ea typeface="Oxygen"/>
                <a:cs typeface="Oxygen"/>
                <a:sym typeface="Oxygen"/>
              </a:rPr>
              <a:t>los</a:t>
            </a:r>
            <a:r>
              <a:rPr lang="en-US" sz="1600" dirty="0">
                <a:solidFill>
                  <a:schemeClr val="dk2"/>
                </a:solidFill>
                <a:latin typeface="Oxygen"/>
                <a:ea typeface="Oxygen"/>
                <a:cs typeface="Oxygen"/>
                <a:sym typeface="Oxygen"/>
              </a:rPr>
              <a:t> </a:t>
            </a:r>
            <a:r>
              <a:rPr lang="en-US" sz="1600" dirty="0" err="1">
                <a:solidFill>
                  <a:schemeClr val="dk2"/>
                </a:solidFill>
                <a:latin typeface="Oxygen"/>
                <a:ea typeface="Oxygen"/>
                <a:cs typeface="Oxygen"/>
                <a:sym typeface="Oxygen"/>
              </a:rPr>
              <a:t>demas</a:t>
            </a:r>
            <a:r>
              <a:rPr lang="en-US" sz="1600" dirty="0">
                <a:solidFill>
                  <a:schemeClr val="dk2"/>
                </a:solidFill>
                <a:latin typeface="Oxygen"/>
                <a:ea typeface="Oxygen"/>
                <a:cs typeface="Oxygen"/>
                <a:sym typeface="Oxygen"/>
              </a:rPr>
              <a:t>, </a:t>
            </a:r>
            <a:r>
              <a:rPr lang="en-US" sz="1600" dirty="0" err="1">
                <a:solidFill>
                  <a:schemeClr val="dk2"/>
                </a:solidFill>
                <a:latin typeface="Oxygen"/>
                <a:ea typeface="Oxygen"/>
                <a:cs typeface="Oxygen"/>
                <a:sym typeface="Oxygen"/>
              </a:rPr>
              <a:t>ya</a:t>
            </a:r>
            <a:r>
              <a:rPr lang="en-US" sz="1600" dirty="0">
                <a:solidFill>
                  <a:schemeClr val="dk2"/>
                </a:solidFill>
                <a:latin typeface="Oxygen"/>
                <a:ea typeface="Oxygen"/>
                <a:cs typeface="Oxygen"/>
                <a:sym typeface="Oxygen"/>
              </a:rPr>
              <a:t> que </a:t>
            </a:r>
            <a:r>
              <a:rPr lang="en-US" sz="1600" dirty="0" err="1">
                <a:solidFill>
                  <a:schemeClr val="dk2"/>
                </a:solidFill>
                <a:latin typeface="Oxygen"/>
                <a:ea typeface="Oxygen"/>
                <a:cs typeface="Oxygen"/>
                <a:sym typeface="Oxygen"/>
              </a:rPr>
              <a:t>este</a:t>
            </a:r>
            <a:r>
              <a:rPr lang="en-US" sz="1600" dirty="0">
                <a:solidFill>
                  <a:schemeClr val="dk2"/>
                </a:solidFill>
                <a:latin typeface="Oxygen"/>
                <a:ea typeface="Oxygen"/>
                <a:cs typeface="Oxygen"/>
                <a:sym typeface="Oxygen"/>
              </a:rPr>
              <a:t> </a:t>
            </a:r>
            <a:r>
              <a:rPr lang="en-US" sz="1600" dirty="0" err="1">
                <a:solidFill>
                  <a:schemeClr val="dk2"/>
                </a:solidFill>
                <a:latin typeface="Oxygen"/>
                <a:ea typeface="Oxygen"/>
                <a:cs typeface="Oxygen"/>
                <a:sym typeface="Oxygen"/>
              </a:rPr>
              <a:t>deja</a:t>
            </a:r>
            <a:r>
              <a:rPr lang="en-US" sz="1600" dirty="0">
                <a:solidFill>
                  <a:schemeClr val="dk2"/>
                </a:solidFill>
                <a:latin typeface="Oxygen"/>
                <a:ea typeface="Oxygen"/>
                <a:cs typeface="Oxygen"/>
                <a:sym typeface="Oxygen"/>
              </a:rPr>
              <a:t> de </a:t>
            </a:r>
            <a:r>
              <a:rPr lang="en-US" sz="1600" dirty="0" err="1">
                <a:solidFill>
                  <a:schemeClr val="dk2"/>
                </a:solidFill>
                <a:latin typeface="Oxygen"/>
                <a:ea typeface="Oxygen"/>
                <a:cs typeface="Oxygen"/>
                <a:sym typeface="Oxygen"/>
              </a:rPr>
              <a:t>recorrerlo</a:t>
            </a:r>
            <a:r>
              <a:rPr lang="en-US" sz="1600" dirty="0">
                <a:solidFill>
                  <a:schemeClr val="dk2"/>
                </a:solidFill>
                <a:latin typeface="Oxygen"/>
                <a:ea typeface="Oxygen"/>
                <a:cs typeface="Oxygen"/>
                <a:sym typeface="Oxygen"/>
              </a:rPr>
              <a:t> </a:t>
            </a:r>
            <a:r>
              <a:rPr lang="en-US" sz="1600" dirty="0" err="1">
                <a:solidFill>
                  <a:schemeClr val="dk2"/>
                </a:solidFill>
                <a:latin typeface="Oxygen"/>
                <a:ea typeface="Oxygen"/>
                <a:cs typeface="Oxygen"/>
                <a:sym typeface="Oxygen"/>
              </a:rPr>
              <a:t>cuando</a:t>
            </a:r>
            <a:r>
              <a:rPr lang="en-US" sz="1600" dirty="0">
                <a:solidFill>
                  <a:schemeClr val="dk2"/>
                </a:solidFill>
                <a:latin typeface="Oxygen"/>
                <a:ea typeface="Oxygen"/>
                <a:cs typeface="Oxygen"/>
                <a:sym typeface="Oxygen"/>
              </a:rPr>
              <a:t> </a:t>
            </a:r>
            <a:r>
              <a:rPr lang="en-US" sz="1600" dirty="0" err="1">
                <a:solidFill>
                  <a:schemeClr val="dk2"/>
                </a:solidFill>
                <a:latin typeface="Oxygen"/>
                <a:ea typeface="Oxygen"/>
                <a:cs typeface="Oxygen"/>
                <a:sym typeface="Oxygen"/>
              </a:rPr>
              <a:t>el</a:t>
            </a:r>
            <a:r>
              <a:rPr lang="en-US" sz="1600" dirty="0">
                <a:solidFill>
                  <a:schemeClr val="dk2"/>
                </a:solidFill>
                <a:latin typeface="Oxygen"/>
                <a:ea typeface="Oxygen"/>
                <a:cs typeface="Oxygen"/>
                <a:sym typeface="Oxygen"/>
              </a:rPr>
              <a:t> </a:t>
            </a:r>
            <a:r>
              <a:rPr lang="en-US" sz="1600" dirty="0" err="1">
                <a:solidFill>
                  <a:schemeClr val="dk2"/>
                </a:solidFill>
                <a:latin typeface="Oxygen"/>
                <a:ea typeface="Oxygen"/>
                <a:cs typeface="Oxygen"/>
                <a:sym typeface="Oxygen"/>
              </a:rPr>
              <a:t>arreglo</a:t>
            </a:r>
            <a:r>
              <a:rPr lang="en-US" sz="1600" dirty="0">
                <a:solidFill>
                  <a:schemeClr val="dk2"/>
                </a:solidFill>
                <a:latin typeface="Oxygen"/>
                <a:ea typeface="Oxygen"/>
                <a:cs typeface="Oxygen"/>
                <a:sym typeface="Oxygen"/>
              </a:rPr>
              <a:t> </a:t>
            </a:r>
            <a:r>
              <a:rPr lang="en-US" sz="1600" dirty="0" err="1">
                <a:solidFill>
                  <a:schemeClr val="dk2"/>
                </a:solidFill>
                <a:latin typeface="Oxygen"/>
                <a:ea typeface="Oxygen"/>
                <a:cs typeface="Oxygen"/>
                <a:sym typeface="Oxygen"/>
              </a:rPr>
              <a:t>esta</a:t>
            </a:r>
            <a:r>
              <a:rPr lang="en-US" sz="1600" dirty="0">
                <a:solidFill>
                  <a:schemeClr val="dk2"/>
                </a:solidFill>
                <a:latin typeface="Oxygen"/>
                <a:ea typeface="Oxygen"/>
                <a:cs typeface="Oxygen"/>
                <a:sym typeface="Oxygen"/>
              </a:rPr>
              <a:t> </a:t>
            </a:r>
            <a:r>
              <a:rPr lang="en-US" sz="1600" dirty="0" err="1">
                <a:solidFill>
                  <a:schemeClr val="dk2"/>
                </a:solidFill>
                <a:latin typeface="Oxygen"/>
                <a:ea typeface="Oxygen"/>
                <a:cs typeface="Oxygen"/>
                <a:sym typeface="Oxygen"/>
              </a:rPr>
              <a:t>completamente</a:t>
            </a:r>
            <a:r>
              <a:rPr lang="en-US" sz="1600" dirty="0">
                <a:solidFill>
                  <a:schemeClr val="dk2"/>
                </a:solidFill>
                <a:latin typeface="Oxygen"/>
                <a:ea typeface="Oxygen"/>
                <a:cs typeface="Oxygen"/>
                <a:sym typeface="Oxygen"/>
              </a:rPr>
              <a:t> </a:t>
            </a:r>
            <a:r>
              <a:rPr lang="en-US" sz="1600" dirty="0" err="1">
                <a:solidFill>
                  <a:schemeClr val="dk2"/>
                </a:solidFill>
                <a:latin typeface="Oxygen"/>
                <a:ea typeface="Oxygen"/>
                <a:cs typeface="Oxygen"/>
                <a:sym typeface="Oxygen"/>
              </a:rPr>
              <a:t>ordenado</a:t>
            </a:r>
            <a:r>
              <a:rPr lang="en-US" sz="1600" dirty="0">
                <a:solidFill>
                  <a:schemeClr val="dk2"/>
                </a:solidFill>
                <a:latin typeface="Oxygen"/>
                <a:ea typeface="Oxygen"/>
                <a:cs typeface="Oxygen"/>
                <a:sym typeface="Oxygen"/>
              </a:rPr>
              <a:t>.</a:t>
            </a:r>
          </a:p>
          <a:p>
            <a:pPr marL="0" lvl="0" indent="0" algn="just" rtl="0">
              <a:spcBef>
                <a:spcPts val="0"/>
              </a:spcBef>
              <a:spcAft>
                <a:spcPts val="0"/>
              </a:spcAft>
              <a:buNone/>
            </a:pPr>
            <a:endParaRPr lang="en-US" sz="1600" dirty="0">
              <a:solidFill>
                <a:schemeClr val="dk2"/>
              </a:solidFill>
              <a:latin typeface="Oxygen"/>
              <a:ea typeface="Oxygen"/>
              <a:cs typeface="Oxygen"/>
              <a:sym typeface="Oxygen"/>
            </a:endParaRPr>
          </a:p>
          <a:p>
            <a:pPr marL="0" lvl="0" indent="0" algn="just" rtl="0">
              <a:spcBef>
                <a:spcPts val="0"/>
              </a:spcBef>
              <a:spcAft>
                <a:spcPts val="0"/>
              </a:spcAft>
              <a:buNone/>
            </a:pPr>
            <a:r>
              <a:rPr lang="en-US" sz="1600" dirty="0">
                <a:solidFill>
                  <a:schemeClr val="dk2"/>
                </a:solidFill>
                <a:latin typeface="Oxygen"/>
                <a:ea typeface="Oxygen"/>
                <a:cs typeface="Oxygen"/>
                <a:sym typeface="Oxygen"/>
              </a:rPr>
              <a:t>Su gran </a:t>
            </a:r>
            <a:r>
              <a:rPr lang="en-US" sz="1600" dirty="0" err="1">
                <a:solidFill>
                  <a:schemeClr val="dk2"/>
                </a:solidFill>
                <a:latin typeface="Oxygen"/>
                <a:ea typeface="Oxygen"/>
                <a:cs typeface="Oxygen"/>
                <a:sym typeface="Oxygen"/>
              </a:rPr>
              <a:t>desventaja</a:t>
            </a:r>
            <a:r>
              <a:rPr lang="en-US" sz="1600" dirty="0">
                <a:solidFill>
                  <a:schemeClr val="dk2"/>
                </a:solidFill>
                <a:latin typeface="Oxygen"/>
                <a:ea typeface="Oxygen"/>
                <a:cs typeface="Oxygen"/>
                <a:sym typeface="Oxygen"/>
              </a:rPr>
              <a:t> es que no es </a:t>
            </a:r>
            <a:r>
              <a:rPr lang="en-US" sz="1600" dirty="0" err="1">
                <a:solidFill>
                  <a:schemeClr val="dk2"/>
                </a:solidFill>
                <a:latin typeface="Oxygen"/>
                <a:ea typeface="Oxygen"/>
                <a:cs typeface="Oxygen"/>
                <a:sym typeface="Oxygen"/>
              </a:rPr>
              <a:t>eficiente</a:t>
            </a:r>
            <a:r>
              <a:rPr lang="en-US" sz="1600" dirty="0">
                <a:solidFill>
                  <a:schemeClr val="dk2"/>
                </a:solidFill>
                <a:latin typeface="Oxygen"/>
                <a:ea typeface="Oxygen"/>
                <a:cs typeface="Oxygen"/>
                <a:sym typeface="Oxygen"/>
              </a:rPr>
              <a:t>, </a:t>
            </a:r>
            <a:r>
              <a:rPr lang="en-US" sz="1600" dirty="0" err="1">
                <a:solidFill>
                  <a:schemeClr val="dk2"/>
                </a:solidFill>
                <a:latin typeface="Oxygen"/>
                <a:ea typeface="Oxygen"/>
                <a:cs typeface="Oxygen"/>
                <a:sym typeface="Oxygen"/>
              </a:rPr>
              <a:t>ya</a:t>
            </a:r>
            <a:r>
              <a:rPr lang="en-US" sz="1600" dirty="0">
                <a:solidFill>
                  <a:schemeClr val="dk2"/>
                </a:solidFill>
                <a:latin typeface="Oxygen"/>
                <a:ea typeface="Oxygen"/>
                <a:cs typeface="Oxygen"/>
                <a:sym typeface="Oxygen"/>
              </a:rPr>
              <a:t> que </a:t>
            </a:r>
            <a:r>
              <a:rPr lang="en-US" sz="1600" dirty="0" err="1">
                <a:solidFill>
                  <a:schemeClr val="dk2"/>
                </a:solidFill>
                <a:latin typeface="Oxygen"/>
                <a:ea typeface="Oxygen"/>
                <a:cs typeface="Oxygen"/>
                <a:sym typeface="Oxygen"/>
              </a:rPr>
              <a:t>hace</a:t>
            </a:r>
            <a:r>
              <a:rPr lang="en-US" sz="1600" dirty="0">
                <a:solidFill>
                  <a:schemeClr val="dk2"/>
                </a:solidFill>
                <a:latin typeface="Oxygen"/>
                <a:ea typeface="Oxygen"/>
                <a:cs typeface="Oxygen"/>
                <a:sym typeface="Oxygen"/>
              </a:rPr>
              <a:t> </a:t>
            </a:r>
            <a:r>
              <a:rPr lang="en-US" sz="1600" dirty="0" err="1">
                <a:solidFill>
                  <a:schemeClr val="dk2"/>
                </a:solidFill>
                <a:latin typeface="Oxygen"/>
                <a:ea typeface="Oxygen"/>
                <a:cs typeface="Oxygen"/>
                <a:sym typeface="Oxygen"/>
              </a:rPr>
              <a:t>muchos</a:t>
            </a:r>
            <a:r>
              <a:rPr lang="en-US" sz="1600" dirty="0">
                <a:solidFill>
                  <a:schemeClr val="dk2"/>
                </a:solidFill>
                <a:latin typeface="Oxygen"/>
                <a:ea typeface="Oxygen"/>
                <a:cs typeface="Oxygen"/>
                <a:sym typeface="Oxygen"/>
              </a:rPr>
              <a:t> </a:t>
            </a:r>
            <a:r>
              <a:rPr lang="en-US" sz="1600" dirty="0" err="1">
                <a:solidFill>
                  <a:schemeClr val="dk2"/>
                </a:solidFill>
                <a:latin typeface="Oxygen"/>
                <a:ea typeface="Oxygen"/>
                <a:cs typeface="Oxygen"/>
                <a:sym typeface="Oxygen"/>
              </a:rPr>
              <a:t>recorridos</a:t>
            </a:r>
            <a:r>
              <a:rPr lang="en-US" sz="1600" dirty="0">
                <a:solidFill>
                  <a:schemeClr val="dk2"/>
                </a:solidFill>
                <a:latin typeface="Oxygen"/>
                <a:ea typeface="Oxygen"/>
                <a:cs typeface="Oxygen"/>
                <a:sym typeface="Oxygen"/>
              </a:rPr>
              <a:t>, y </a:t>
            </a:r>
            <a:r>
              <a:rPr lang="en-US" sz="1600" dirty="0" err="1">
                <a:solidFill>
                  <a:schemeClr val="dk2"/>
                </a:solidFill>
                <a:latin typeface="Oxygen"/>
                <a:ea typeface="Oxygen"/>
                <a:cs typeface="Oxygen"/>
                <a:sym typeface="Oxygen"/>
              </a:rPr>
              <a:t>tomaria</a:t>
            </a:r>
            <a:r>
              <a:rPr lang="en-US" sz="1600" dirty="0">
                <a:solidFill>
                  <a:schemeClr val="dk2"/>
                </a:solidFill>
                <a:latin typeface="Oxygen"/>
                <a:ea typeface="Oxygen"/>
                <a:cs typeface="Oxygen"/>
                <a:sym typeface="Oxygen"/>
              </a:rPr>
              <a:t> </a:t>
            </a:r>
            <a:r>
              <a:rPr lang="en-US" sz="1600" dirty="0" err="1">
                <a:solidFill>
                  <a:schemeClr val="dk2"/>
                </a:solidFill>
                <a:latin typeface="Oxygen"/>
                <a:ea typeface="Oxygen"/>
                <a:cs typeface="Oxygen"/>
                <a:sym typeface="Oxygen"/>
              </a:rPr>
              <a:t>mucho</a:t>
            </a:r>
            <a:r>
              <a:rPr lang="en-US" sz="1600" dirty="0">
                <a:solidFill>
                  <a:schemeClr val="dk2"/>
                </a:solidFill>
                <a:latin typeface="Oxygen"/>
                <a:ea typeface="Oxygen"/>
                <a:cs typeface="Oxygen"/>
                <a:sym typeface="Oxygen"/>
              </a:rPr>
              <a:t> </a:t>
            </a:r>
            <a:r>
              <a:rPr lang="en-US" sz="1600" dirty="0" err="1">
                <a:solidFill>
                  <a:schemeClr val="dk2"/>
                </a:solidFill>
                <a:latin typeface="Oxygen"/>
                <a:ea typeface="Oxygen"/>
                <a:cs typeface="Oxygen"/>
                <a:sym typeface="Oxygen"/>
              </a:rPr>
              <a:t>tiempo</a:t>
            </a:r>
            <a:r>
              <a:rPr lang="en-US" sz="1600" dirty="0">
                <a:solidFill>
                  <a:schemeClr val="dk2"/>
                </a:solidFill>
                <a:latin typeface="Oxygen"/>
                <a:ea typeface="Oxygen"/>
                <a:cs typeface="Oxygen"/>
                <a:sym typeface="Oxygen"/>
              </a:rPr>
              <a:t> </a:t>
            </a:r>
            <a:r>
              <a:rPr lang="en-US" sz="1600" dirty="0" err="1">
                <a:solidFill>
                  <a:schemeClr val="dk2"/>
                </a:solidFill>
                <a:latin typeface="Oxygen"/>
                <a:ea typeface="Oxygen"/>
                <a:cs typeface="Oxygen"/>
                <a:sym typeface="Oxygen"/>
              </a:rPr>
              <a:t>ordenar</a:t>
            </a:r>
            <a:r>
              <a:rPr lang="en-US" sz="1600" dirty="0">
                <a:solidFill>
                  <a:schemeClr val="dk2"/>
                </a:solidFill>
                <a:latin typeface="Oxygen"/>
                <a:ea typeface="Oxygen"/>
                <a:cs typeface="Oxygen"/>
                <a:sym typeface="Oxygen"/>
              </a:rPr>
              <a:t> miles de </a:t>
            </a:r>
            <a:r>
              <a:rPr lang="en-US" sz="1600" dirty="0" err="1">
                <a:solidFill>
                  <a:schemeClr val="dk2"/>
                </a:solidFill>
                <a:latin typeface="Oxygen"/>
                <a:ea typeface="Oxygen"/>
                <a:cs typeface="Oxygen"/>
                <a:sym typeface="Oxygen"/>
              </a:rPr>
              <a:t>datos</a:t>
            </a:r>
            <a:r>
              <a:rPr lang="en-US" sz="1600" dirty="0">
                <a:solidFill>
                  <a:schemeClr val="dk2"/>
                </a:solidFill>
                <a:latin typeface="Oxygen"/>
                <a:ea typeface="Oxygen"/>
                <a:cs typeface="Oxygen"/>
                <a:sym typeface="Oxygen"/>
              </a:rPr>
              <a:t>.</a:t>
            </a:r>
          </a:p>
        </p:txBody>
      </p:sp>
    </p:spTree>
    <p:extLst>
      <p:ext uri="{BB962C8B-B14F-4D97-AF65-F5344CB8AC3E}">
        <p14:creationId xmlns:p14="http://schemas.microsoft.com/office/powerpoint/2010/main" val="270045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5"/>
          <p:cNvSpPr txBox="1">
            <a:spLocks noGrp="1"/>
          </p:cNvSpPr>
          <p:nvPr>
            <p:ph type="title"/>
          </p:nvPr>
        </p:nvSpPr>
        <p:spPr>
          <a:xfrm>
            <a:off x="1056884" y="35839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METODO DE LA BURBUJA </a:t>
            </a:r>
            <a:r>
              <a:rPr lang="en-US" dirty="0"/>
              <a:t>¿COMO FUNCIONA?</a:t>
            </a:r>
            <a:endParaRPr dirty="0"/>
          </a:p>
        </p:txBody>
      </p:sp>
      <p:sp>
        <p:nvSpPr>
          <p:cNvPr id="174" name="Google Shape;174;p35"/>
          <p:cNvSpPr txBox="1">
            <a:spLocks noGrp="1"/>
          </p:cNvSpPr>
          <p:nvPr>
            <p:ph type="body" idx="1"/>
          </p:nvPr>
        </p:nvSpPr>
        <p:spPr>
          <a:xfrm>
            <a:off x="720000" y="1152475"/>
            <a:ext cx="4044505" cy="3416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s-ES" sz="1600" dirty="0"/>
              <a:t>Es el método de ordenamiento de datos más sencillo de implementar. Su nombre se debe a que durante el ordenamiento de los datos el elemento a ordenar “burbujea” hacia arriba en el arreglo.</a:t>
            </a:r>
          </a:p>
          <a:p>
            <a:pPr marL="0" lvl="0" indent="0" algn="ctr" rtl="0">
              <a:lnSpc>
                <a:spcPct val="100000"/>
              </a:lnSpc>
              <a:spcBef>
                <a:spcPts val="0"/>
              </a:spcBef>
              <a:spcAft>
                <a:spcPts val="0"/>
              </a:spcAft>
              <a:buNone/>
            </a:pPr>
            <a:endParaRPr lang="es-ES" sz="1600" dirty="0"/>
          </a:p>
          <a:p>
            <a:pPr marL="0" lvl="0" indent="0" algn="ctr" rtl="0">
              <a:lnSpc>
                <a:spcPct val="100000"/>
              </a:lnSpc>
              <a:spcBef>
                <a:spcPts val="0"/>
              </a:spcBef>
              <a:spcAft>
                <a:spcPts val="0"/>
              </a:spcAft>
              <a:buNone/>
            </a:pPr>
            <a:r>
              <a:rPr lang="es-ES" sz="1600" dirty="0"/>
              <a:t>Este método se basa en comparar los elementos adyacentes del arreglo e intercambiar sus valores si están desordenados.</a:t>
            </a:r>
            <a:endParaRPr sz="1800" dirty="0"/>
          </a:p>
        </p:txBody>
      </p:sp>
      <p:graphicFrame>
        <p:nvGraphicFramePr>
          <p:cNvPr id="2" name="Table 1">
            <a:extLst>
              <a:ext uri="{FF2B5EF4-FFF2-40B4-BE49-F238E27FC236}">
                <a16:creationId xmlns:a16="http://schemas.microsoft.com/office/drawing/2014/main" id="{DA03DE03-8CD4-F0BB-9726-EF4A9FDDC350}"/>
              </a:ext>
            </a:extLst>
          </p:cNvPr>
          <p:cNvGraphicFramePr>
            <a:graphicFrameLocks noGrp="1"/>
          </p:cNvGraphicFramePr>
          <p:nvPr>
            <p:extLst>
              <p:ext uri="{D42A27DB-BD31-4B8C-83A1-F6EECF244321}">
                <p14:modId xmlns:p14="http://schemas.microsoft.com/office/powerpoint/2010/main" val="2109274956"/>
              </p:ext>
            </p:extLst>
          </p:nvPr>
        </p:nvGraphicFramePr>
        <p:xfrm>
          <a:off x="5245768" y="1206692"/>
          <a:ext cx="789271" cy="2730115"/>
        </p:xfrm>
        <a:graphic>
          <a:graphicData uri="http://schemas.openxmlformats.org/drawingml/2006/table">
            <a:tbl>
              <a:tblPr firstRow="1" bandRow="1">
                <a:tableStyleId>{775DCB02-9BB8-47FD-8907-85C794F793BA}</a:tableStyleId>
              </a:tblPr>
              <a:tblGrid>
                <a:gridCol w="789271">
                  <a:extLst>
                    <a:ext uri="{9D8B030D-6E8A-4147-A177-3AD203B41FA5}">
                      <a16:colId xmlns:a16="http://schemas.microsoft.com/office/drawing/2014/main" val="4011880727"/>
                    </a:ext>
                  </a:extLst>
                </a:gridCol>
              </a:tblGrid>
              <a:tr h="546023">
                <a:tc>
                  <a:txBody>
                    <a:bodyPr/>
                    <a:lstStyle/>
                    <a:p>
                      <a:pPr algn="ctr"/>
                      <a:r>
                        <a:rPr lang="en-US" sz="1800" b="1" dirty="0">
                          <a:solidFill>
                            <a:schemeClr val="tx1"/>
                          </a:solidFill>
                        </a:rPr>
                        <a:t>5</a:t>
                      </a:r>
                      <a:endParaRPr lang="es-MX" sz="1800" b="1" dirty="0">
                        <a:solidFill>
                          <a:schemeClr val="tx1"/>
                        </a:solidFill>
                      </a:endParaRPr>
                    </a:p>
                  </a:txBody>
                  <a:tcPr/>
                </a:tc>
                <a:extLst>
                  <a:ext uri="{0D108BD9-81ED-4DB2-BD59-A6C34878D82A}">
                    <a16:rowId xmlns:a16="http://schemas.microsoft.com/office/drawing/2014/main" val="1112812854"/>
                  </a:ext>
                </a:extLst>
              </a:tr>
              <a:tr h="546023">
                <a:tc>
                  <a:txBody>
                    <a:bodyPr/>
                    <a:lstStyle/>
                    <a:p>
                      <a:pPr algn="ctr"/>
                      <a:r>
                        <a:rPr lang="en-US" sz="1800" b="1" dirty="0">
                          <a:solidFill>
                            <a:schemeClr val="tx1"/>
                          </a:solidFill>
                        </a:rPr>
                        <a:t>8</a:t>
                      </a:r>
                      <a:endParaRPr lang="es-MX" sz="1800" b="1" dirty="0">
                        <a:solidFill>
                          <a:schemeClr val="tx1"/>
                        </a:solidFill>
                      </a:endParaRPr>
                    </a:p>
                  </a:txBody>
                  <a:tcPr/>
                </a:tc>
                <a:extLst>
                  <a:ext uri="{0D108BD9-81ED-4DB2-BD59-A6C34878D82A}">
                    <a16:rowId xmlns:a16="http://schemas.microsoft.com/office/drawing/2014/main" val="763586438"/>
                  </a:ext>
                </a:extLst>
              </a:tr>
              <a:tr h="546023">
                <a:tc>
                  <a:txBody>
                    <a:bodyPr/>
                    <a:lstStyle/>
                    <a:p>
                      <a:pPr algn="ctr"/>
                      <a:r>
                        <a:rPr lang="en-US" sz="1800" b="1" dirty="0">
                          <a:solidFill>
                            <a:schemeClr val="tx1"/>
                          </a:solidFill>
                        </a:rPr>
                        <a:t>0</a:t>
                      </a:r>
                      <a:endParaRPr lang="es-MX" sz="1800" b="1" dirty="0">
                        <a:solidFill>
                          <a:schemeClr val="tx1"/>
                        </a:solidFill>
                      </a:endParaRPr>
                    </a:p>
                  </a:txBody>
                  <a:tcPr/>
                </a:tc>
                <a:extLst>
                  <a:ext uri="{0D108BD9-81ED-4DB2-BD59-A6C34878D82A}">
                    <a16:rowId xmlns:a16="http://schemas.microsoft.com/office/drawing/2014/main" val="3905032700"/>
                  </a:ext>
                </a:extLst>
              </a:tr>
              <a:tr h="546023">
                <a:tc>
                  <a:txBody>
                    <a:bodyPr/>
                    <a:lstStyle/>
                    <a:p>
                      <a:pPr algn="ctr"/>
                      <a:r>
                        <a:rPr lang="en-US" sz="1800" b="1" dirty="0">
                          <a:solidFill>
                            <a:schemeClr val="tx1"/>
                          </a:solidFill>
                        </a:rPr>
                        <a:t>21</a:t>
                      </a:r>
                      <a:endParaRPr lang="es-MX" sz="1800" b="1" dirty="0">
                        <a:solidFill>
                          <a:schemeClr val="tx1"/>
                        </a:solidFill>
                      </a:endParaRPr>
                    </a:p>
                  </a:txBody>
                  <a:tcPr/>
                </a:tc>
                <a:extLst>
                  <a:ext uri="{0D108BD9-81ED-4DB2-BD59-A6C34878D82A}">
                    <a16:rowId xmlns:a16="http://schemas.microsoft.com/office/drawing/2014/main" val="3414947887"/>
                  </a:ext>
                </a:extLst>
              </a:tr>
              <a:tr h="546023">
                <a:tc>
                  <a:txBody>
                    <a:bodyPr/>
                    <a:lstStyle/>
                    <a:p>
                      <a:pPr algn="ctr"/>
                      <a:r>
                        <a:rPr lang="en-US" sz="1800" b="1" dirty="0">
                          <a:solidFill>
                            <a:schemeClr val="tx1"/>
                          </a:solidFill>
                        </a:rPr>
                        <a:t>3</a:t>
                      </a:r>
                      <a:endParaRPr lang="es-MX" sz="1800" b="1" dirty="0">
                        <a:solidFill>
                          <a:schemeClr val="tx1"/>
                        </a:solidFill>
                      </a:endParaRPr>
                    </a:p>
                  </a:txBody>
                  <a:tcPr/>
                </a:tc>
                <a:extLst>
                  <a:ext uri="{0D108BD9-81ED-4DB2-BD59-A6C34878D82A}">
                    <a16:rowId xmlns:a16="http://schemas.microsoft.com/office/drawing/2014/main" val="3812289923"/>
                  </a:ext>
                </a:extLst>
              </a:tr>
            </a:tbl>
          </a:graphicData>
        </a:graphic>
      </p:graphicFrame>
      <p:sp>
        <p:nvSpPr>
          <p:cNvPr id="14" name="Arrow: Curved Up 13">
            <a:extLst>
              <a:ext uri="{FF2B5EF4-FFF2-40B4-BE49-F238E27FC236}">
                <a16:creationId xmlns:a16="http://schemas.microsoft.com/office/drawing/2014/main" id="{507220D3-3E14-52A1-E2D7-FD82919531CC}"/>
              </a:ext>
            </a:extLst>
          </p:cNvPr>
          <p:cNvSpPr/>
          <p:nvPr/>
        </p:nvSpPr>
        <p:spPr>
          <a:xfrm rot="16200000">
            <a:off x="6053561" y="3133424"/>
            <a:ext cx="864817" cy="572700"/>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aphicFrame>
        <p:nvGraphicFramePr>
          <p:cNvPr id="17" name="Table 16">
            <a:extLst>
              <a:ext uri="{FF2B5EF4-FFF2-40B4-BE49-F238E27FC236}">
                <a16:creationId xmlns:a16="http://schemas.microsoft.com/office/drawing/2014/main" id="{C672EF50-89A8-8C67-541B-CB153A0C6440}"/>
              </a:ext>
            </a:extLst>
          </p:cNvPr>
          <p:cNvGraphicFramePr>
            <a:graphicFrameLocks noGrp="1"/>
          </p:cNvGraphicFramePr>
          <p:nvPr>
            <p:extLst>
              <p:ext uri="{D42A27DB-BD31-4B8C-83A1-F6EECF244321}">
                <p14:modId xmlns:p14="http://schemas.microsoft.com/office/powerpoint/2010/main" val="286389096"/>
              </p:ext>
            </p:extLst>
          </p:nvPr>
        </p:nvGraphicFramePr>
        <p:xfrm>
          <a:off x="7284719" y="1206692"/>
          <a:ext cx="789271" cy="2730115"/>
        </p:xfrm>
        <a:graphic>
          <a:graphicData uri="http://schemas.openxmlformats.org/drawingml/2006/table">
            <a:tbl>
              <a:tblPr firstRow="1" bandRow="1">
                <a:tableStyleId>{775DCB02-9BB8-47FD-8907-85C794F793BA}</a:tableStyleId>
              </a:tblPr>
              <a:tblGrid>
                <a:gridCol w="789271">
                  <a:extLst>
                    <a:ext uri="{9D8B030D-6E8A-4147-A177-3AD203B41FA5}">
                      <a16:colId xmlns:a16="http://schemas.microsoft.com/office/drawing/2014/main" val="4011880727"/>
                    </a:ext>
                  </a:extLst>
                </a:gridCol>
              </a:tblGrid>
              <a:tr h="546023">
                <a:tc>
                  <a:txBody>
                    <a:bodyPr/>
                    <a:lstStyle/>
                    <a:p>
                      <a:pPr algn="ctr"/>
                      <a:r>
                        <a:rPr lang="en-US" sz="1800" b="1" dirty="0">
                          <a:solidFill>
                            <a:schemeClr val="tx1"/>
                          </a:solidFill>
                        </a:rPr>
                        <a:t>5</a:t>
                      </a:r>
                      <a:endParaRPr lang="es-MX" sz="1800" b="1" dirty="0">
                        <a:solidFill>
                          <a:schemeClr val="tx1"/>
                        </a:solidFill>
                      </a:endParaRPr>
                    </a:p>
                  </a:txBody>
                  <a:tcPr/>
                </a:tc>
                <a:extLst>
                  <a:ext uri="{0D108BD9-81ED-4DB2-BD59-A6C34878D82A}">
                    <a16:rowId xmlns:a16="http://schemas.microsoft.com/office/drawing/2014/main" val="1112812854"/>
                  </a:ext>
                </a:extLst>
              </a:tr>
              <a:tr h="546023">
                <a:tc>
                  <a:txBody>
                    <a:bodyPr/>
                    <a:lstStyle/>
                    <a:p>
                      <a:pPr algn="ctr"/>
                      <a:r>
                        <a:rPr lang="en-US" sz="1800" b="1" dirty="0">
                          <a:solidFill>
                            <a:schemeClr val="tx1"/>
                          </a:solidFill>
                        </a:rPr>
                        <a:t>8</a:t>
                      </a:r>
                      <a:endParaRPr lang="es-MX" sz="1800" b="1" dirty="0">
                        <a:solidFill>
                          <a:schemeClr val="tx1"/>
                        </a:solidFill>
                      </a:endParaRPr>
                    </a:p>
                  </a:txBody>
                  <a:tcPr/>
                </a:tc>
                <a:extLst>
                  <a:ext uri="{0D108BD9-81ED-4DB2-BD59-A6C34878D82A}">
                    <a16:rowId xmlns:a16="http://schemas.microsoft.com/office/drawing/2014/main" val="763586438"/>
                  </a:ext>
                </a:extLst>
              </a:tr>
              <a:tr h="546023">
                <a:tc>
                  <a:txBody>
                    <a:bodyPr/>
                    <a:lstStyle/>
                    <a:p>
                      <a:pPr algn="ctr"/>
                      <a:r>
                        <a:rPr lang="en-US" sz="1800" b="1" dirty="0">
                          <a:solidFill>
                            <a:schemeClr val="tx1"/>
                          </a:solidFill>
                        </a:rPr>
                        <a:t>0</a:t>
                      </a:r>
                      <a:endParaRPr lang="es-MX" sz="1800" b="1" dirty="0">
                        <a:solidFill>
                          <a:schemeClr val="tx1"/>
                        </a:solidFill>
                      </a:endParaRPr>
                    </a:p>
                  </a:txBody>
                  <a:tcPr/>
                </a:tc>
                <a:extLst>
                  <a:ext uri="{0D108BD9-81ED-4DB2-BD59-A6C34878D82A}">
                    <a16:rowId xmlns:a16="http://schemas.microsoft.com/office/drawing/2014/main" val="3905032700"/>
                  </a:ext>
                </a:extLst>
              </a:tr>
              <a:tr h="546023">
                <a:tc>
                  <a:txBody>
                    <a:bodyPr/>
                    <a:lstStyle/>
                    <a:p>
                      <a:pPr algn="ctr"/>
                      <a:r>
                        <a:rPr lang="en-US" sz="1800" b="1" dirty="0">
                          <a:solidFill>
                            <a:schemeClr val="tx1"/>
                          </a:solidFill>
                        </a:rPr>
                        <a:t>3</a:t>
                      </a:r>
                      <a:endParaRPr lang="es-MX" sz="1800" b="1" dirty="0">
                        <a:solidFill>
                          <a:schemeClr val="tx1"/>
                        </a:solidFill>
                      </a:endParaRPr>
                    </a:p>
                  </a:txBody>
                  <a:tcPr/>
                </a:tc>
                <a:extLst>
                  <a:ext uri="{0D108BD9-81ED-4DB2-BD59-A6C34878D82A}">
                    <a16:rowId xmlns:a16="http://schemas.microsoft.com/office/drawing/2014/main" val="3414947887"/>
                  </a:ext>
                </a:extLst>
              </a:tr>
              <a:tr h="546023">
                <a:tc>
                  <a:txBody>
                    <a:bodyPr/>
                    <a:lstStyle/>
                    <a:p>
                      <a:pPr algn="ctr"/>
                      <a:r>
                        <a:rPr lang="en-US" sz="1800" b="1" dirty="0">
                          <a:solidFill>
                            <a:schemeClr val="tx1"/>
                          </a:solidFill>
                        </a:rPr>
                        <a:t>21</a:t>
                      </a:r>
                      <a:endParaRPr lang="es-MX" sz="1800" b="1" dirty="0">
                        <a:solidFill>
                          <a:schemeClr val="tx1"/>
                        </a:solidFill>
                      </a:endParaRPr>
                    </a:p>
                  </a:txBody>
                  <a:tcPr/>
                </a:tc>
                <a:extLst>
                  <a:ext uri="{0D108BD9-81ED-4DB2-BD59-A6C34878D82A}">
                    <a16:rowId xmlns:a16="http://schemas.microsoft.com/office/drawing/2014/main" val="381228992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6"/>
          <p:cNvSpPr txBox="1">
            <a:spLocks noGrp="1"/>
          </p:cNvSpPr>
          <p:nvPr>
            <p:ph type="title"/>
          </p:nvPr>
        </p:nvSpPr>
        <p:spPr>
          <a:xfrm>
            <a:off x="1388100" y="1693050"/>
            <a:ext cx="6367800" cy="17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t>
            </a:r>
            <a:r>
              <a:rPr lang="en" dirty="0"/>
              <a:t>GRACIAS POR SU ATENCION!</a:t>
            </a:r>
            <a:endParaRPr dirty="0"/>
          </a:p>
        </p:txBody>
      </p:sp>
    </p:spTree>
    <p:extLst>
      <p:ext uri="{BB962C8B-B14F-4D97-AF65-F5344CB8AC3E}">
        <p14:creationId xmlns:p14="http://schemas.microsoft.com/office/powerpoint/2010/main" val="1533460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5"/>
          <p:cNvSpPr txBox="1">
            <a:spLocks noGrp="1"/>
          </p:cNvSpPr>
          <p:nvPr>
            <p:ph type="title"/>
          </p:nvPr>
        </p:nvSpPr>
        <p:spPr>
          <a:xfrm>
            <a:off x="1056884" y="35839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METODO DE LA BURBUJA: VENTAJAS</a:t>
            </a:r>
            <a:endParaRPr dirty="0"/>
          </a:p>
        </p:txBody>
      </p:sp>
      <p:sp>
        <p:nvSpPr>
          <p:cNvPr id="174" name="Google Shape;174;p35"/>
          <p:cNvSpPr txBox="1">
            <a:spLocks noGrp="1"/>
          </p:cNvSpPr>
          <p:nvPr>
            <p:ph type="body" idx="1"/>
          </p:nvPr>
        </p:nvSpPr>
        <p:spPr>
          <a:xfrm>
            <a:off x="720000" y="1152475"/>
            <a:ext cx="4044505" cy="3416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s-ES" sz="1600" dirty="0"/>
              <a:t>Dentro de sus ventajas podemos encontrar que es:</a:t>
            </a:r>
          </a:p>
          <a:p>
            <a:pPr marL="285750" indent="-285750" algn="ctr">
              <a:lnSpc>
                <a:spcPct val="100000"/>
              </a:lnSpc>
            </a:pPr>
            <a:r>
              <a:rPr lang="es-ES" sz="1600" dirty="0"/>
              <a:t>Eficaz. Cumple con su función</a:t>
            </a:r>
          </a:p>
          <a:p>
            <a:pPr marL="285750" indent="-285750" algn="ctr">
              <a:lnSpc>
                <a:spcPct val="100000"/>
              </a:lnSpc>
            </a:pPr>
            <a:r>
              <a:rPr lang="es-ES" sz="1600" dirty="0"/>
              <a:t>Sencillo de implementar</a:t>
            </a:r>
          </a:p>
          <a:p>
            <a:pPr marL="285750" indent="-285750" algn="ctr">
              <a:lnSpc>
                <a:spcPct val="100000"/>
              </a:lnSpc>
            </a:pPr>
            <a:r>
              <a:rPr lang="es-ES" sz="1600" dirty="0"/>
              <a:t>El código es corto.</a:t>
            </a:r>
          </a:p>
          <a:p>
            <a:pPr marL="285750" indent="-285750" algn="ctr">
              <a:lnSpc>
                <a:spcPct val="100000"/>
              </a:lnSpc>
            </a:pPr>
            <a:r>
              <a:rPr lang="es-ES" sz="1600" dirty="0"/>
              <a:t>Una gran ventaja que tiene es que deja de comparar al verificar que ya está ordenado el arreglo.</a:t>
            </a:r>
            <a:endParaRPr sz="1800" dirty="0"/>
          </a:p>
        </p:txBody>
      </p:sp>
      <p:graphicFrame>
        <p:nvGraphicFramePr>
          <p:cNvPr id="2" name="Table 1">
            <a:extLst>
              <a:ext uri="{FF2B5EF4-FFF2-40B4-BE49-F238E27FC236}">
                <a16:creationId xmlns:a16="http://schemas.microsoft.com/office/drawing/2014/main" id="{DA03DE03-8CD4-F0BB-9726-EF4A9FDDC350}"/>
              </a:ext>
            </a:extLst>
          </p:cNvPr>
          <p:cNvGraphicFramePr>
            <a:graphicFrameLocks noGrp="1"/>
          </p:cNvGraphicFramePr>
          <p:nvPr/>
        </p:nvGraphicFramePr>
        <p:xfrm>
          <a:off x="5245768" y="1206692"/>
          <a:ext cx="789271" cy="2730115"/>
        </p:xfrm>
        <a:graphic>
          <a:graphicData uri="http://schemas.openxmlformats.org/drawingml/2006/table">
            <a:tbl>
              <a:tblPr firstRow="1" bandRow="1">
                <a:tableStyleId>{775DCB02-9BB8-47FD-8907-85C794F793BA}</a:tableStyleId>
              </a:tblPr>
              <a:tblGrid>
                <a:gridCol w="789271">
                  <a:extLst>
                    <a:ext uri="{9D8B030D-6E8A-4147-A177-3AD203B41FA5}">
                      <a16:colId xmlns:a16="http://schemas.microsoft.com/office/drawing/2014/main" val="4011880727"/>
                    </a:ext>
                  </a:extLst>
                </a:gridCol>
              </a:tblGrid>
              <a:tr h="546023">
                <a:tc>
                  <a:txBody>
                    <a:bodyPr/>
                    <a:lstStyle/>
                    <a:p>
                      <a:pPr algn="ctr"/>
                      <a:r>
                        <a:rPr lang="en-US" sz="1800" b="1" dirty="0">
                          <a:solidFill>
                            <a:schemeClr val="tx1"/>
                          </a:solidFill>
                        </a:rPr>
                        <a:t>5</a:t>
                      </a:r>
                      <a:endParaRPr lang="es-MX" sz="1800" b="1" dirty="0">
                        <a:solidFill>
                          <a:schemeClr val="tx1"/>
                        </a:solidFill>
                      </a:endParaRPr>
                    </a:p>
                  </a:txBody>
                  <a:tcPr/>
                </a:tc>
                <a:extLst>
                  <a:ext uri="{0D108BD9-81ED-4DB2-BD59-A6C34878D82A}">
                    <a16:rowId xmlns:a16="http://schemas.microsoft.com/office/drawing/2014/main" val="1112812854"/>
                  </a:ext>
                </a:extLst>
              </a:tr>
              <a:tr h="546023">
                <a:tc>
                  <a:txBody>
                    <a:bodyPr/>
                    <a:lstStyle/>
                    <a:p>
                      <a:pPr algn="ctr"/>
                      <a:r>
                        <a:rPr lang="en-US" sz="1800" b="1" dirty="0">
                          <a:solidFill>
                            <a:schemeClr val="tx1"/>
                          </a:solidFill>
                        </a:rPr>
                        <a:t>8</a:t>
                      </a:r>
                      <a:endParaRPr lang="es-MX" sz="1800" b="1" dirty="0">
                        <a:solidFill>
                          <a:schemeClr val="tx1"/>
                        </a:solidFill>
                      </a:endParaRPr>
                    </a:p>
                  </a:txBody>
                  <a:tcPr/>
                </a:tc>
                <a:extLst>
                  <a:ext uri="{0D108BD9-81ED-4DB2-BD59-A6C34878D82A}">
                    <a16:rowId xmlns:a16="http://schemas.microsoft.com/office/drawing/2014/main" val="763586438"/>
                  </a:ext>
                </a:extLst>
              </a:tr>
              <a:tr h="546023">
                <a:tc>
                  <a:txBody>
                    <a:bodyPr/>
                    <a:lstStyle/>
                    <a:p>
                      <a:pPr algn="ctr"/>
                      <a:r>
                        <a:rPr lang="en-US" sz="1800" b="1" dirty="0">
                          <a:solidFill>
                            <a:schemeClr val="tx1"/>
                          </a:solidFill>
                        </a:rPr>
                        <a:t>0</a:t>
                      </a:r>
                      <a:endParaRPr lang="es-MX" sz="1800" b="1" dirty="0">
                        <a:solidFill>
                          <a:schemeClr val="tx1"/>
                        </a:solidFill>
                      </a:endParaRPr>
                    </a:p>
                  </a:txBody>
                  <a:tcPr/>
                </a:tc>
                <a:extLst>
                  <a:ext uri="{0D108BD9-81ED-4DB2-BD59-A6C34878D82A}">
                    <a16:rowId xmlns:a16="http://schemas.microsoft.com/office/drawing/2014/main" val="3905032700"/>
                  </a:ext>
                </a:extLst>
              </a:tr>
              <a:tr h="546023">
                <a:tc>
                  <a:txBody>
                    <a:bodyPr/>
                    <a:lstStyle/>
                    <a:p>
                      <a:pPr algn="ctr"/>
                      <a:r>
                        <a:rPr lang="en-US" sz="1800" b="1" dirty="0">
                          <a:solidFill>
                            <a:schemeClr val="tx1"/>
                          </a:solidFill>
                        </a:rPr>
                        <a:t>21</a:t>
                      </a:r>
                      <a:endParaRPr lang="es-MX" sz="1800" b="1" dirty="0">
                        <a:solidFill>
                          <a:schemeClr val="tx1"/>
                        </a:solidFill>
                      </a:endParaRPr>
                    </a:p>
                  </a:txBody>
                  <a:tcPr/>
                </a:tc>
                <a:extLst>
                  <a:ext uri="{0D108BD9-81ED-4DB2-BD59-A6C34878D82A}">
                    <a16:rowId xmlns:a16="http://schemas.microsoft.com/office/drawing/2014/main" val="3414947887"/>
                  </a:ext>
                </a:extLst>
              </a:tr>
              <a:tr h="546023">
                <a:tc>
                  <a:txBody>
                    <a:bodyPr/>
                    <a:lstStyle/>
                    <a:p>
                      <a:pPr algn="ctr"/>
                      <a:r>
                        <a:rPr lang="en-US" sz="1800" b="1" dirty="0">
                          <a:solidFill>
                            <a:schemeClr val="tx1"/>
                          </a:solidFill>
                        </a:rPr>
                        <a:t>3</a:t>
                      </a:r>
                      <a:endParaRPr lang="es-MX" sz="1800" b="1" dirty="0">
                        <a:solidFill>
                          <a:schemeClr val="tx1"/>
                        </a:solidFill>
                      </a:endParaRPr>
                    </a:p>
                  </a:txBody>
                  <a:tcPr/>
                </a:tc>
                <a:extLst>
                  <a:ext uri="{0D108BD9-81ED-4DB2-BD59-A6C34878D82A}">
                    <a16:rowId xmlns:a16="http://schemas.microsoft.com/office/drawing/2014/main" val="3812289923"/>
                  </a:ext>
                </a:extLst>
              </a:tr>
            </a:tbl>
          </a:graphicData>
        </a:graphic>
      </p:graphicFrame>
      <p:sp>
        <p:nvSpPr>
          <p:cNvPr id="14" name="Arrow: Curved Up 13">
            <a:extLst>
              <a:ext uri="{FF2B5EF4-FFF2-40B4-BE49-F238E27FC236}">
                <a16:creationId xmlns:a16="http://schemas.microsoft.com/office/drawing/2014/main" id="{507220D3-3E14-52A1-E2D7-FD82919531CC}"/>
              </a:ext>
            </a:extLst>
          </p:cNvPr>
          <p:cNvSpPr/>
          <p:nvPr/>
        </p:nvSpPr>
        <p:spPr>
          <a:xfrm rot="16200000">
            <a:off x="6053561" y="3133424"/>
            <a:ext cx="864817" cy="572700"/>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graphicFrame>
        <p:nvGraphicFramePr>
          <p:cNvPr id="17" name="Table 16">
            <a:extLst>
              <a:ext uri="{FF2B5EF4-FFF2-40B4-BE49-F238E27FC236}">
                <a16:creationId xmlns:a16="http://schemas.microsoft.com/office/drawing/2014/main" id="{C672EF50-89A8-8C67-541B-CB153A0C6440}"/>
              </a:ext>
            </a:extLst>
          </p:cNvPr>
          <p:cNvGraphicFramePr>
            <a:graphicFrameLocks noGrp="1"/>
          </p:cNvGraphicFramePr>
          <p:nvPr/>
        </p:nvGraphicFramePr>
        <p:xfrm>
          <a:off x="7284719" y="1206692"/>
          <a:ext cx="789271" cy="2730115"/>
        </p:xfrm>
        <a:graphic>
          <a:graphicData uri="http://schemas.openxmlformats.org/drawingml/2006/table">
            <a:tbl>
              <a:tblPr firstRow="1" bandRow="1">
                <a:tableStyleId>{775DCB02-9BB8-47FD-8907-85C794F793BA}</a:tableStyleId>
              </a:tblPr>
              <a:tblGrid>
                <a:gridCol w="789271">
                  <a:extLst>
                    <a:ext uri="{9D8B030D-6E8A-4147-A177-3AD203B41FA5}">
                      <a16:colId xmlns:a16="http://schemas.microsoft.com/office/drawing/2014/main" val="4011880727"/>
                    </a:ext>
                  </a:extLst>
                </a:gridCol>
              </a:tblGrid>
              <a:tr h="546023">
                <a:tc>
                  <a:txBody>
                    <a:bodyPr/>
                    <a:lstStyle/>
                    <a:p>
                      <a:pPr algn="ctr"/>
                      <a:r>
                        <a:rPr lang="en-US" sz="1800" b="1" dirty="0">
                          <a:solidFill>
                            <a:schemeClr val="tx1"/>
                          </a:solidFill>
                        </a:rPr>
                        <a:t>5</a:t>
                      </a:r>
                      <a:endParaRPr lang="es-MX" sz="1800" b="1" dirty="0">
                        <a:solidFill>
                          <a:schemeClr val="tx1"/>
                        </a:solidFill>
                      </a:endParaRPr>
                    </a:p>
                  </a:txBody>
                  <a:tcPr/>
                </a:tc>
                <a:extLst>
                  <a:ext uri="{0D108BD9-81ED-4DB2-BD59-A6C34878D82A}">
                    <a16:rowId xmlns:a16="http://schemas.microsoft.com/office/drawing/2014/main" val="1112812854"/>
                  </a:ext>
                </a:extLst>
              </a:tr>
              <a:tr h="546023">
                <a:tc>
                  <a:txBody>
                    <a:bodyPr/>
                    <a:lstStyle/>
                    <a:p>
                      <a:pPr algn="ctr"/>
                      <a:r>
                        <a:rPr lang="en-US" sz="1800" b="1" dirty="0">
                          <a:solidFill>
                            <a:schemeClr val="tx1"/>
                          </a:solidFill>
                        </a:rPr>
                        <a:t>8</a:t>
                      </a:r>
                      <a:endParaRPr lang="es-MX" sz="1800" b="1" dirty="0">
                        <a:solidFill>
                          <a:schemeClr val="tx1"/>
                        </a:solidFill>
                      </a:endParaRPr>
                    </a:p>
                  </a:txBody>
                  <a:tcPr/>
                </a:tc>
                <a:extLst>
                  <a:ext uri="{0D108BD9-81ED-4DB2-BD59-A6C34878D82A}">
                    <a16:rowId xmlns:a16="http://schemas.microsoft.com/office/drawing/2014/main" val="763586438"/>
                  </a:ext>
                </a:extLst>
              </a:tr>
              <a:tr h="546023">
                <a:tc>
                  <a:txBody>
                    <a:bodyPr/>
                    <a:lstStyle/>
                    <a:p>
                      <a:pPr algn="ctr"/>
                      <a:r>
                        <a:rPr lang="en-US" sz="1800" b="1" dirty="0">
                          <a:solidFill>
                            <a:schemeClr val="tx1"/>
                          </a:solidFill>
                        </a:rPr>
                        <a:t>0</a:t>
                      </a:r>
                      <a:endParaRPr lang="es-MX" sz="1800" b="1" dirty="0">
                        <a:solidFill>
                          <a:schemeClr val="tx1"/>
                        </a:solidFill>
                      </a:endParaRPr>
                    </a:p>
                  </a:txBody>
                  <a:tcPr/>
                </a:tc>
                <a:extLst>
                  <a:ext uri="{0D108BD9-81ED-4DB2-BD59-A6C34878D82A}">
                    <a16:rowId xmlns:a16="http://schemas.microsoft.com/office/drawing/2014/main" val="3905032700"/>
                  </a:ext>
                </a:extLst>
              </a:tr>
              <a:tr h="546023">
                <a:tc>
                  <a:txBody>
                    <a:bodyPr/>
                    <a:lstStyle/>
                    <a:p>
                      <a:pPr algn="ctr"/>
                      <a:r>
                        <a:rPr lang="en-US" sz="1800" b="1" dirty="0">
                          <a:solidFill>
                            <a:schemeClr val="tx1"/>
                          </a:solidFill>
                        </a:rPr>
                        <a:t>3</a:t>
                      </a:r>
                      <a:endParaRPr lang="es-MX" sz="1800" b="1" dirty="0">
                        <a:solidFill>
                          <a:schemeClr val="tx1"/>
                        </a:solidFill>
                      </a:endParaRPr>
                    </a:p>
                  </a:txBody>
                  <a:tcPr/>
                </a:tc>
                <a:extLst>
                  <a:ext uri="{0D108BD9-81ED-4DB2-BD59-A6C34878D82A}">
                    <a16:rowId xmlns:a16="http://schemas.microsoft.com/office/drawing/2014/main" val="3414947887"/>
                  </a:ext>
                </a:extLst>
              </a:tr>
              <a:tr h="546023">
                <a:tc>
                  <a:txBody>
                    <a:bodyPr/>
                    <a:lstStyle/>
                    <a:p>
                      <a:pPr algn="ctr"/>
                      <a:r>
                        <a:rPr lang="en-US" sz="1800" b="1" dirty="0">
                          <a:solidFill>
                            <a:schemeClr val="tx1"/>
                          </a:solidFill>
                        </a:rPr>
                        <a:t>21</a:t>
                      </a:r>
                      <a:endParaRPr lang="es-MX" sz="1800" b="1" dirty="0">
                        <a:solidFill>
                          <a:schemeClr val="tx1"/>
                        </a:solidFill>
                      </a:endParaRPr>
                    </a:p>
                  </a:txBody>
                  <a:tcPr/>
                </a:tc>
                <a:extLst>
                  <a:ext uri="{0D108BD9-81ED-4DB2-BD59-A6C34878D82A}">
                    <a16:rowId xmlns:a16="http://schemas.microsoft.com/office/drawing/2014/main" val="3812289923"/>
                  </a:ext>
                </a:extLst>
              </a:tr>
            </a:tbl>
          </a:graphicData>
        </a:graphic>
      </p:graphicFrame>
    </p:spTree>
    <p:extLst>
      <p:ext uri="{BB962C8B-B14F-4D97-AF65-F5344CB8AC3E}">
        <p14:creationId xmlns:p14="http://schemas.microsoft.com/office/powerpoint/2010/main" val="208619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6"/>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Tipos de ordenadores burbuja</a:t>
            </a:r>
            <a:endParaRPr dirty="0"/>
          </a:p>
        </p:txBody>
      </p:sp>
      <p:sp>
        <p:nvSpPr>
          <p:cNvPr id="180" name="Google Shape;180;p36"/>
          <p:cNvSpPr txBox="1">
            <a:spLocks noGrp="1"/>
          </p:cNvSpPr>
          <p:nvPr>
            <p:ph type="title"/>
          </p:nvPr>
        </p:nvSpPr>
        <p:spPr>
          <a:xfrm>
            <a:off x="720000" y="28044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Derecha</a:t>
            </a:r>
            <a:endParaRPr dirty="0"/>
          </a:p>
        </p:txBody>
      </p:sp>
      <p:sp>
        <p:nvSpPr>
          <p:cNvPr id="182" name="Google Shape;182;p36"/>
          <p:cNvSpPr txBox="1">
            <a:spLocks noGrp="1"/>
          </p:cNvSpPr>
          <p:nvPr>
            <p:ph type="title" idx="3"/>
          </p:nvPr>
        </p:nvSpPr>
        <p:spPr>
          <a:xfrm>
            <a:off x="3403800" y="28044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Izquierda</a:t>
            </a:r>
            <a:endParaRPr dirty="0"/>
          </a:p>
        </p:txBody>
      </p:sp>
      <p:sp>
        <p:nvSpPr>
          <p:cNvPr id="184" name="Google Shape;184;p36"/>
          <p:cNvSpPr txBox="1">
            <a:spLocks noGrp="1"/>
          </p:cNvSpPr>
          <p:nvPr>
            <p:ph type="title" idx="6"/>
          </p:nvPr>
        </p:nvSpPr>
        <p:spPr>
          <a:xfrm>
            <a:off x="6087600" y="28044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 señal</a:t>
            </a:r>
            <a:endParaRPr dirty="0"/>
          </a:p>
        </p:txBody>
      </p:sp>
      <p:sp>
        <p:nvSpPr>
          <p:cNvPr id="186" name="Google Shape;186;p36"/>
          <p:cNvSpPr/>
          <p:nvPr/>
        </p:nvSpPr>
        <p:spPr>
          <a:xfrm>
            <a:off x="1402350" y="1385575"/>
            <a:ext cx="971700" cy="971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6"/>
          <p:cNvSpPr/>
          <p:nvPr/>
        </p:nvSpPr>
        <p:spPr>
          <a:xfrm>
            <a:off x="4086150" y="1385575"/>
            <a:ext cx="971700" cy="971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6"/>
          <p:cNvSpPr/>
          <p:nvPr/>
        </p:nvSpPr>
        <p:spPr>
          <a:xfrm>
            <a:off x="6769950" y="1385575"/>
            <a:ext cx="971700" cy="971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9" name="Google Shape;189;p36"/>
          <p:cNvCxnSpPr>
            <a:stCxn id="186" idx="4"/>
            <a:endCxn id="180" idx="0"/>
          </p:cNvCxnSpPr>
          <p:nvPr/>
        </p:nvCxnSpPr>
        <p:spPr>
          <a:xfrm>
            <a:off x="1888200" y="2357275"/>
            <a:ext cx="0" cy="447300"/>
          </a:xfrm>
          <a:prstGeom prst="straightConnector1">
            <a:avLst/>
          </a:prstGeom>
          <a:noFill/>
          <a:ln w="19050" cap="flat" cmpd="sng">
            <a:solidFill>
              <a:schemeClr val="lt2"/>
            </a:solidFill>
            <a:prstDash val="solid"/>
            <a:round/>
            <a:headEnd type="none" w="med" len="med"/>
            <a:tailEnd type="none" w="med" len="med"/>
          </a:ln>
        </p:spPr>
      </p:cxnSp>
      <p:cxnSp>
        <p:nvCxnSpPr>
          <p:cNvPr id="190" name="Google Shape;190;p36"/>
          <p:cNvCxnSpPr>
            <a:stCxn id="187" idx="4"/>
            <a:endCxn id="182" idx="0"/>
          </p:cNvCxnSpPr>
          <p:nvPr/>
        </p:nvCxnSpPr>
        <p:spPr>
          <a:xfrm>
            <a:off x="4572000" y="2357275"/>
            <a:ext cx="0" cy="447300"/>
          </a:xfrm>
          <a:prstGeom prst="straightConnector1">
            <a:avLst/>
          </a:prstGeom>
          <a:noFill/>
          <a:ln w="19050" cap="flat" cmpd="sng">
            <a:solidFill>
              <a:schemeClr val="lt2"/>
            </a:solidFill>
            <a:prstDash val="solid"/>
            <a:round/>
            <a:headEnd type="none" w="med" len="med"/>
            <a:tailEnd type="none" w="med" len="med"/>
          </a:ln>
        </p:spPr>
      </p:cxnSp>
      <p:cxnSp>
        <p:nvCxnSpPr>
          <p:cNvPr id="191" name="Google Shape;191;p36"/>
          <p:cNvCxnSpPr>
            <a:stCxn id="188" idx="4"/>
            <a:endCxn id="184" idx="0"/>
          </p:cNvCxnSpPr>
          <p:nvPr/>
        </p:nvCxnSpPr>
        <p:spPr>
          <a:xfrm>
            <a:off x="7255800" y="2357275"/>
            <a:ext cx="0" cy="447300"/>
          </a:xfrm>
          <a:prstGeom prst="straightConnector1">
            <a:avLst/>
          </a:prstGeom>
          <a:noFill/>
          <a:ln w="19050" cap="flat" cmpd="sng">
            <a:solidFill>
              <a:schemeClr val="lt2"/>
            </a:solidFill>
            <a:prstDash val="solid"/>
            <a:round/>
            <a:headEnd type="none" w="med" len="med"/>
            <a:tailEnd type="none" w="med" len="med"/>
          </a:ln>
        </p:spPr>
      </p:cxnSp>
      <p:sp>
        <p:nvSpPr>
          <p:cNvPr id="192" name="Google Shape;192;p36"/>
          <p:cNvSpPr txBox="1">
            <a:spLocks noGrp="1"/>
          </p:cNvSpPr>
          <p:nvPr>
            <p:ph type="title" idx="2"/>
          </p:nvPr>
        </p:nvSpPr>
        <p:spPr>
          <a:xfrm>
            <a:off x="720000" y="1589526"/>
            <a:ext cx="2336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93" name="Google Shape;193;p36"/>
          <p:cNvSpPr txBox="1">
            <a:spLocks noGrp="1"/>
          </p:cNvSpPr>
          <p:nvPr>
            <p:ph type="title" idx="4"/>
          </p:nvPr>
        </p:nvSpPr>
        <p:spPr>
          <a:xfrm>
            <a:off x="3403800" y="1589526"/>
            <a:ext cx="2336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94" name="Google Shape;194;p36"/>
          <p:cNvSpPr txBox="1">
            <a:spLocks noGrp="1"/>
          </p:cNvSpPr>
          <p:nvPr>
            <p:ph type="title" idx="7"/>
          </p:nvPr>
        </p:nvSpPr>
        <p:spPr>
          <a:xfrm>
            <a:off x="6087600" y="1589526"/>
            <a:ext cx="2336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aphicFrame>
        <p:nvGraphicFramePr>
          <p:cNvPr id="10" name="Table 9">
            <a:extLst>
              <a:ext uri="{FF2B5EF4-FFF2-40B4-BE49-F238E27FC236}">
                <a16:creationId xmlns:a16="http://schemas.microsoft.com/office/drawing/2014/main" id="{0C624D8C-AD66-7DAA-CD27-88425D299C37}"/>
              </a:ext>
            </a:extLst>
          </p:cNvPr>
          <p:cNvGraphicFramePr>
            <a:graphicFrameLocks noGrp="1"/>
          </p:cNvGraphicFramePr>
          <p:nvPr>
            <p:extLst>
              <p:ext uri="{D42A27DB-BD31-4B8C-83A1-F6EECF244321}">
                <p14:modId xmlns:p14="http://schemas.microsoft.com/office/powerpoint/2010/main" val="31043669"/>
              </p:ext>
            </p:extLst>
          </p:nvPr>
        </p:nvGraphicFramePr>
        <p:xfrm>
          <a:off x="2489273" y="3516945"/>
          <a:ext cx="4361468" cy="830084"/>
        </p:xfrm>
        <a:graphic>
          <a:graphicData uri="http://schemas.openxmlformats.org/drawingml/2006/table">
            <a:tbl>
              <a:tblPr firstRow="1" bandRow="1">
                <a:tableStyleId>{08FB837D-C827-4EFA-A057-4D05807E0F7C}</a:tableStyleId>
              </a:tblPr>
              <a:tblGrid>
                <a:gridCol w="624450">
                  <a:extLst>
                    <a:ext uri="{9D8B030D-6E8A-4147-A177-3AD203B41FA5}">
                      <a16:colId xmlns:a16="http://schemas.microsoft.com/office/drawing/2014/main" val="2328423277"/>
                    </a:ext>
                  </a:extLst>
                </a:gridCol>
                <a:gridCol w="624450">
                  <a:extLst>
                    <a:ext uri="{9D8B030D-6E8A-4147-A177-3AD203B41FA5}">
                      <a16:colId xmlns:a16="http://schemas.microsoft.com/office/drawing/2014/main" val="1029455273"/>
                    </a:ext>
                  </a:extLst>
                </a:gridCol>
                <a:gridCol w="624450">
                  <a:extLst>
                    <a:ext uri="{9D8B030D-6E8A-4147-A177-3AD203B41FA5}">
                      <a16:colId xmlns:a16="http://schemas.microsoft.com/office/drawing/2014/main" val="213854443"/>
                    </a:ext>
                  </a:extLst>
                </a:gridCol>
                <a:gridCol w="624450">
                  <a:extLst>
                    <a:ext uri="{9D8B030D-6E8A-4147-A177-3AD203B41FA5}">
                      <a16:colId xmlns:a16="http://schemas.microsoft.com/office/drawing/2014/main" val="3472085105"/>
                    </a:ext>
                  </a:extLst>
                </a:gridCol>
                <a:gridCol w="624450">
                  <a:extLst>
                    <a:ext uri="{9D8B030D-6E8A-4147-A177-3AD203B41FA5}">
                      <a16:colId xmlns:a16="http://schemas.microsoft.com/office/drawing/2014/main" val="3363948431"/>
                    </a:ext>
                  </a:extLst>
                </a:gridCol>
                <a:gridCol w="624450">
                  <a:extLst>
                    <a:ext uri="{9D8B030D-6E8A-4147-A177-3AD203B41FA5}">
                      <a16:colId xmlns:a16="http://schemas.microsoft.com/office/drawing/2014/main" val="1414160683"/>
                    </a:ext>
                  </a:extLst>
                </a:gridCol>
                <a:gridCol w="614768">
                  <a:extLst>
                    <a:ext uri="{9D8B030D-6E8A-4147-A177-3AD203B41FA5}">
                      <a16:colId xmlns:a16="http://schemas.microsoft.com/office/drawing/2014/main" val="797552888"/>
                    </a:ext>
                  </a:extLst>
                </a:gridCol>
              </a:tblGrid>
              <a:tr h="830084">
                <a:tc>
                  <a:txBody>
                    <a:bodyPr/>
                    <a:lstStyle/>
                    <a:p>
                      <a:pPr algn="ctr"/>
                      <a:r>
                        <a:rPr lang="en-US" sz="2800" dirty="0"/>
                        <a:t>1</a:t>
                      </a:r>
                      <a:endParaRPr lang="es-MX" sz="2800" dirty="0"/>
                    </a:p>
                  </a:txBody>
                  <a:tcPr/>
                </a:tc>
                <a:tc>
                  <a:txBody>
                    <a:bodyPr/>
                    <a:lstStyle/>
                    <a:p>
                      <a:pPr algn="ctr"/>
                      <a:r>
                        <a:rPr lang="en-US" sz="2800" dirty="0"/>
                        <a:t>4</a:t>
                      </a:r>
                      <a:endParaRPr lang="es-MX" sz="2800" dirty="0"/>
                    </a:p>
                  </a:txBody>
                  <a:tcPr/>
                </a:tc>
                <a:tc>
                  <a:txBody>
                    <a:bodyPr/>
                    <a:lstStyle/>
                    <a:p>
                      <a:pPr algn="ctr"/>
                      <a:r>
                        <a:rPr lang="en-US" sz="2800" dirty="0"/>
                        <a:t>12</a:t>
                      </a:r>
                      <a:endParaRPr lang="es-MX" sz="2800" dirty="0"/>
                    </a:p>
                  </a:txBody>
                  <a:tcPr/>
                </a:tc>
                <a:tc>
                  <a:txBody>
                    <a:bodyPr/>
                    <a:lstStyle/>
                    <a:p>
                      <a:pPr algn="ctr"/>
                      <a:r>
                        <a:rPr lang="en-US" sz="2800" dirty="0"/>
                        <a:t>43</a:t>
                      </a:r>
                      <a:endParaRPr lang="es-MX" sz="2800" dirty="0"/>
                    </a:p>
                  </a:txBody>
                  <a:tcPr/>
                </a:tc>
                <a:tc>
                  <a:txBody>
                    <a:bodyPr/>
                    <a:lstStyle/>
                    <a:p>
                      <a:pPr algn="ctr"/>
                      <a:r>
                        <a:rPr lang="en-US" sz="2800" dirty="0"/>
                        <a:t>52</a:t>
                      </a:r>
                      <a:endParaRPr lang="es-MX" sz="2800" dirty="0"/>
                    </a:p>
                  </a:txBody>
                  <a:tcPr/>
                </a:tc>
                <a:tc>
                  <a:txBody>
                    <a:bodyPr/>
                    <a:lstStyle/>
                    <a:p>
                      <a:pPr algn="ctr"/>
                      <a:r>
                        <a:rPr lang="en-US" sz="2800" dirty="0"/>
                        <a:t>55</a:t>
                      </a:r>
                      <a:endParaRPr lang="es-MX" sz="2800" dirty="0"/>
                    </a:p>
                  </a:txBody>
                  <a:tcPr/>
                </a:tc>
                <a:tc>
                  <a:txBody>
                    <a:bodyPr/>
                    <a:lstStyle/>
                    <a:p>
                      <a:pPr algn="ctr"/>
                      <a:r>
                        <a:rPr lang="en-US" sz="2800" dirty="0"/>
                        <a:t>88</a:t>
                      </a:r>
                      <a:endParaRPr lang="es-MX" sz="2800" dirty="0"/>
                    </a:p>
                  </a:txBody>
                  <a:tcPr/>
                </a:tc>
                <a:extLst>
                  <a:ext uri="{0D108BD9-81ED-4DB2-BD59-A6C34878D82A}">
                    <a16:rowId xmlns:a16="http://schemas.microsoft.com/office/drawing/2014/main" val="230185671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7"/>
          <p:cNvSpPr txBox="1">
            <a:spLocks noGrp="1"/>
          </p:cNvSpPr>
          <p:nvPr>
            <p:ph type="title"/>
          </p:nvPr>
        </p:nvSpPr>
        <p:spPr>
          <a:xfrm>
            <a:off x="2115024" y="1330038"/>
            <a:ext cx="4913950" cy="161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ORDENADOR BURBUJA DE DERECHA</a:t>
            </a:r>
            <a:endParaRPr sz="3600" dirty="0"/>
          </a:p>
        </p:txBody>
      </p:sp>
      <p:cxnSp>
        <p:nvCxnSpPr>
          <p:cNvPr id="7" name="Straight Arrow Connector 6">
            <a:extLst>
              <a:ext uri="{FF2B5EF4-FFF2-40B4-BE49-F238E27FC236}">
                <a16:creationId xmlns:a16="http://schemas.microsoft.com/office/drawing/2014/main" id="{BB920F63-1947-D999-3C2D-3337286312D2}"/>
              </a:ext>
            </a:extLst>
          </p:cNvPr>
          <p:cNvCxnSpPr/>
          <p:nvPr/>
        </p:nvCxnSpPr>
        <p:spPr>
          <a:xfrm>
            <a:off x="2965450" y="4095750"/>
            <a:ext cx="3054350" cy="0"/>
          </a:xfrm>
          <a:prstGeom prst="straightConnector1">
            <a:avLst/>
          </a:prstGeom>
          <a:ln cmpd="sng">
            <a:bevel/>
            <a:tailEnd type="triangle" w="lg" len="med"/>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B8E777F4-88EE-FB6A-380C-99C00B1712CB}"/>
              </a:ext>
            </a:extLst>
          </p:cNvPr>
          <p:cNvGraphicFramePr>
            <a:graphicFrameLocks noGrp="1"/>
          </p:cNvGraphicFramePr>
          <p:nvPr>
            <p:extLst>
              <p:ext uri="{D42A27DB-BD31-4B8C-83A1-F6EECF244321}">
                <p14:modId xmlns:p14="http://schemas.microsoft.com/office/powerpoint/2010/main" val="1250604823"/>
              </p:ext>
            </p:extLst>
          </p:nvPr>
        </p:nvGraphicFramePr>
        <p:xfrm>
          <a:off x="2349984" y="2992954"/>
          <a:ext cx="4285282" cy="667966"/>
        </p:xfrm>
        <a:graphic>
          <a:graphicData uri="http://schemas.openxmlformats.org/drawingml/2006/table">
            <a:tbl>
              <a:tblPr firstRow="1" bandRow="1">
                <a:tableStyleId>{08FB837D-C827-4EFA-A057-4D05807E0F7C}</a:tableStyleId>
              </a:tblPr>
              <a:tblGrid>
                <a:gridCol w="613542">
                  <a:extLst>
                    <a:ext uri="{9D8B030D-6E8A-4147-A177-3AD203B41FA5}">
                      <a16:colId xmlns:a16="http://schemas.microsoft.com/office/drawing/2014/main" val="2328423277"/>
                    </a:ext>
                  </a:extLst>
                </a:gridCol>
                <a:gridCol w="613542">
                  <a:extLst>
                    <a:ext uri="{9D8B030D-6E8A-4147-A177-3AD203B41FA5}">
                      <a16:colId xmlns:a16="http://schemas.microsoft.com/office/drawing/2014/main" val="1029455273"/>
                    </a:ext>
                  </a:extLst>
                </a:gridCol>
                <a:gridCol w="613542">
                  <a:extLst>
                    <a:ext uri="{9D8B030D-6E8A-4147-A177-3AD203B41FA5}">
                      <a16:colId xmlns:a16="http://schemas.microsoft.com/office/drawing/2014/main" val="213854443"/>
                    </a:ext>
                  </a:extLst>
                </a:gridCol>
                <a:gridCol w="613542">
                  <a:extLst>
                    <a:ext uri="{9D8B030D-6E8A-4147-A177-3AD203B41FA5}">
                      <a16:colId xmlns:a16="http://schemas.microsoft.com/office/drawing/2014/main" val="3472085105"/>
                    </a:ext>
                  </a:extLst>
                </a:gridCol>
                <a:gridCol w="613542">
                  <a:extLst>
                    <a:ext uri="{9D8B030D-6E8A-4147-A177-3AD203B41FA5}">
                      <a16:colId xmlns:a16="http://schemas.microsoft.com/office/drawing/2014/main" val="3363948431"/>
                    </a:ext>
                  </a:extLst>
                </a:gridCol>
                <a:gridCol w="613542">
                  <a:extLst>
                    <a:ext uri="{9D8B030D-6E8A-4147-A177-3AD203B41FA5}">
                      <a16:colId xmlns:a16="http://schemas.microsoft.com/office/drawing/2014/main" val="1414160683"/>
                    </a:ext>
                  </a:extLst>
                </a:gridCol>
                <a:gridCol w="604030">
                  <a:extLst>
                    <a:ext uri="{9D8B030D-6E8A-4147-A177-3AD203B41FA5}">
                      <a16:colId xmlns:a16="http://schemas.microsoft.com/office/drawing/2014/main" val="797552888"/>
                    </a:ext>
                  </a:extLst>
                </a:gridCol>
              </a:tblGrid>
              <a:tr h="667966">
                <a:tc>
                  <a:txBody>
                    <a:bodyPr/>
                    <a:lstStyle/>
                    <a:p>
                      <a:pPr algn="ctr">
                        <a:lnSpc>
                          <a:spcPct val="150000"/>
                        </a:lnSpc>
                      </a:pPr>
                      <a:r>
                        <a:rPr lang="en-US" sz="2000" dirty="0"/>
                        <a:t>1</a:t>
                      </a:r>
                      <a:endParaRPr lang="es-MX" sz="2000" dirty="0"/>
                    </a:p>
                  </a:txBody>
                  <a:tcPr/>
                </a:tc>
                <a:tc>
                  <a:txBody>
                    <a:bodyPr/>
                    <a:lstStyle/>
                    <a:p>
                      <a:pPr algn="ctr">
                        <a:lnSpc>
                          <a:spcPct val="150000"/>
                        </a:lnSpc>
                      </a:pPr>
                      <a:r>
                        <a:rPr lang="en-US" sz="2000" dirty="0"/>
                        <a:t>4</a:t>
                      </a:r>
                      <a:endParaRPr lang="es-MX" sz="2000" dirty="0"/>
                    </a:p>
                  </a:txBody>
                  <a:tcPr/>
                </a:tc>
                <a:tc>
                  <a:txBody>
                    <a:bodyPr/>
                    <a:lstStyle/>
                    <a:p>
                      <a:pPr algn="ctr">
                        <a:lnSpc>
                          <a:spcPct val="150000"/>
                        </a:lnSpc>
                      </a:pPr>
                      <a:r>
                        <a:rPr lang="en-US" sz="2000" dirty="0"/>
                        <a:t>12</a:t>
                      </a:r>
                      <a:endParaRPr lang="es-MX" sz="2000" dirty="0"/>
                    </a:p>
                  </a:txBody>
                  <a:tcPr/>
                </a:tc>
                <a:tc>
                  <a:txBody>
                    <a:bodyPr/>
                    <a:lstStyle/>
                    <a:p>
                      <a:pPr algn="ctr">
                        <a:lnSpc>
                          <a:spcPct val="150000"/>
                        </a:lnSpc>
                      </a:pPr>
                      <a:r>
                        <a:rPr lang="en-US" sz="2000" dirty="0"/>
                        <a:t>43</a:t>
                      </a:r>
                      <a:endParaRPr lang="es-MX" sz="2000" dirty="0"/>
                    </a:p>
                  </a:txBody>
                  <a:tcPr/>
                </a:tc>
                <a:tc>
                  <a:txBody>
                    <a:bodyPr/>
                    <a:lstStyle/>
                    <a:p>
                      <a:pPr algn="ctr">
                        <a:lnSpc>
                          <a:spcPct val="150000"/>
                        </a:lnSpc>
                      </a:pPr>
                      <a:r>
                        <a:rPr lang="en-US" sz="2000" dirty="0"/>
                        <a:t>52</a:t>
                      </a:r>
                      <a:endParaRPr lang="es-MX" sz="2000" dirty="0"/>
                    </a:p>
                  </a:txBody>
                  <a:tcPr/>
                </a:tc>
                <a:tc>
                  <a:txBody>
                    <a:bodyPr/>
                    <a:lstStyle/>
                    <a:p>
                      <a:pPr algn="ctr">
                        <a:lnSpc>
                          <a:spcPct val="150000"/>
                        </a:lnSpc>
                      </a:pPr>
                      <a:r>
                        <a:rPr lang="en-US" sz="2000" dirty="0"/>
                        <a:t>55</a:t>
                      </a:r>
                      <a:endParaRPr lang="es-MX" sz="2000" dirty="0"/>
                    </a:p>
                  </a:txBody>
                  <a:tcPr/>
                </a:tc>
                <a:tc>
                  <a:txBody>
                    <a:bodyPr/>
                    <a:lstStyle/>
                    <a:p>
                      <a:pPr algn="ctr">
                        <a:lnSpc>
                          <a:spcPct val="150000"/>
                        </a:lnSpc>
                      </a:pPr>
                      <a:r>
                        <a:rPr lang="en-US" sz="2000" dirty="0"/>
                        <a:t>88</a:t>
                      </a:r>
                      <a:endParaRPr lang="es-MX" sz="2000" dirty="0"/>
                    </a:p>
                  </a:txBody>
                  <a:tcPr/>
                </a:tc>
                <a:extLst>
                  <a:ext uri="{0D108BD9-81ED-4DB2-BD59-A6C34878D82A}">
                    <a16:rowId xmlns:a16="http://schemas.microsoft.com/office/drawing/2014/main" val="230185671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Google Shape;206;p38"/>
          <p:cNvSpPr txBox="1">
            <a:spLocks noGrp="1"/>
          </p:cNvSpPr>
          <p:nvPr>
            <p:ph type="subTitle" idx="1"/>
          </p:nvPr>
        </p:nvSpPr>
        <p:spPr>
          <a:xfrm>
            <a:off x="1454700" y="2052475"/>
            <a:ext cx="6234600" cy="1249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dirty="0"/>
              <a:t>Este ordenador recorre el arreglo de izquierda a derecha, compara y ordena los numeros de menor a mayor.</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9"/>
          <p:cNvSpPr txBox="1">
            <a:spLocks noGrp="1"/>
          </p:cNvSpPr>
          <p:nvPr>
            <p:ph type="title"/>
          </p:nvPr>
        </p:nvSpPr>
        <p:spPr>
          <a:xfrm>
            <a:off x="2251012" y="557508"/>
            <a:ext cx="4641976" cy="22709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ORDENADOR BURBUJA DE IZQUIERDA</a:t>
            </a:r>
            <a:endParaRPr dirty="0"/>
          </a:p>
        </p:txBody>
      </p:sp>
      <p:graphicFrame>
        <p:nvGraphicFramePr>
          <p:cNvPr id="4" name="Table 3">
            <a:extLst>
              <a:ext uri="{FF2B5EF4-FFF2-40B4-BE49-F238E27FC236}">
                <a16:creationId xmlns:a16="http://schemas.microsoft.com/office/drawing/2014/main" id="{6B444F28-7658-FA02-7CB9-51430D9311F4}"/>
              </a:ext>
            </a:extLst>
          </p:cNvPr>
          <p:cNvGraphicFramePr>
            <a:graphicFrameLocks noGrp="1"/>
          </p:cNvGraphicFramePr>
          <p:nvPr>
            <p:extLst>
              <p:ext uri="{D42A27DB-BD31-4B8C-83A1-F6EECF244321}">
                <p14:modId xmlns:p14="http://schemas.microsoft.com/office/powerpoint/2010/main" val="2484708800"/>
              </p:ext>
            </p:extLst>
          </p:nvPr>
        </p:nvGraphicFramePr>
        <p:xfrm>
          <a:off x="2429359" y="2927640"/>
          <a:ext cx="4285282" cy="667966"/>
        </p:xfrm>
        <a:graphic>
          <a:graphicData uri="http://schemas.openxmlformats.org/drawingml/2006/table">
            <a:tbl>
              <a:tblPr firstRow="1" bandRow="1">
                <a:tableStyleId>{08FB837D-C827-4EFA-A057-4D05807E0F7C}</a:tableStyleId>
              </a:tblPr>
              <a:tblGrid>
                <a:gridCol w="613542">
                  <a:extLst>
                    <a:ext uri="{9D8B030D-6E8A-4147-A177-3AD203B41FA5}">
                      <a16:colId xmlns:a16="http://schemas.microsoft.com/office/drawing/2014/main" val="2328423277"/>
                    </a:ext>
                  </a:extLst>
                </a:gridCol>
                <a:gridCol w="613542">
                  <a:extLst>
                    <a:ext uri="{9D8B030D-6E8A-4147-A177-3AD203B41FA5}">
                      <a16:colId xmlns:a16="http://schemas.microsoft.com/office/drawing/2014/main" val="1029455273"/>
                    </a:ext>
                  </a:extLst>
                </a:gridCol>
                <a:gridCol w="613542">
                  <a:extLst>
                    <a:ext uri="{9D8B030D-6E8A-4147-A177-3AD203B41FA5}">
                      <a16:colId xmlns:a16="http://schemas.microsoft.com/office/drawing/2014/main" val="213854443"/>
                    </a:ext>
                  </a:extLst>
                </a:gridCol>
                <a:gridCol w="613542">
                  <a:extLst>
                    <a:ext uri="{9D8B030D-6E8A-4147-A177-3AD203B41FA5}">
                      <a16:colId xmlns:a16="http://schemas.microsoft.com/office/drawing/2014/main" val="3472085105"/>
                    </a:ext>
                  </a:extLst>
                </a:gridCol>
                <a:gridCol w="613542">
                  <a:extLst>
                    <a:ext uri="{9D8B030D-6E8A-4147-A177-3AD203B41FA5}">
                      <a16:colId xmlns:a16="http://schemas.microsoft.com/office/drawing/2014/main" val="3363948431"/>
                    </a:ext>
                  </a:extLst>
                </a:gridCol>
                <a:gridCol w="613542">
                  <a:extLst>
                    <a:ext uri="{9D8B030D-6E8A-4147-A177-3AD203B41FA5}">
                      <a16:colId xmlns:a16="http://schemas.microsoft.com/office/drawing/2014/main" val="1414160683"/>
                    </a:ext>
                  </a:extLst>
                </a:gridCol>
                <a:gridCol w="604030">
                  <a:extLst>
                    <a:ext uri="{9D8B030D-6E8A-4147-A177-3AD203B41FA5}">
                      <a16:colId xmlns:a16="http://schemas.microsoft.com/office/drawing/2014/main" val="797552888"/>
                    </a:ext>
                  </a:extLst>
                </a:gridCol>
              </a:tblGrid>
              <a:tr h="667966">
                <a:tc>
                  <a:txBody>
                    <a:bodyPr/>
                    <a:lstStyle/>
                    <a:p>
                      <a:pPr algn="ctr">
                        <a:lnSpc>
                          <a:spcPct val="150000"/>
                        </a:lnSpc>
                      </a:pPr>
                      <a:r>
                        <a:rPr lang="en-US" sz="2000" dirty="0"/>
                        <a:t>1</a:t>
                      </a:r>
                      <a:endParaRPr lang="es-MX" sz="2000" dirty="0"/>
                    </a:p>
                  </a:txBody>
                  <a:tcPr/>
                </a:tc>
                <a:tc>
                  <a:txBody>
                    <a:bodyPr/>
                    <a:lstStyle/>
                    <a:p>
                      <a:pPr algn="ctr">
                        <a:lnSpc>
                          <a:spcPct val="150000"/>
                        </a:lnSpc>
                      </a:pPr>
                      <a:r>
                        <a:rPr lang="en-US" sz="2000" dirty="0"/>
                        <a:t>4</a:t>
                      </a:r>
                      <a:endParaRPr lang="es-MX" sz="2000" dirty="0"/>
                    </a:p>
                  </a:txBody>
                  <a:tcPr/>
                </a:tc>
                <a:tc>
                  <a:txBody>
                    <a:bodyPr/>
                    <a:lstStyle/>
                    <a:p>
                      <a:pPr algn="ctr">
                        <a:lnSpc>
                          <a:spcPct val="150000"/>
                        </a:lnSpc>
                      </a:pPr>
                      <a:r>
                        <a:rPr lang="en-US" sz="2000" dirty="0"/>
                        <a:t>12</a:t>
                      </a:r>
                      <a:endParaRPr lang="es-MX" sz="2000" dirty="0"/>
                    </a:p>
                  </a:txBody>
                  <a:tcPr/>
                </a:tc>
                <a:tc>
                  <a:txBody>
                    <a:bodyPr/>
                    <a:lstStyle/>
                    <a:p>
                      <a:pPr algn="ctr">
                        <a:lnSpc>
                          <a:spcPct val="150000"/>
                        </a:lnSpc>
                      </a:pPr>
                      <a:r>
                        <a:rPr lang="en-US" sz="2000" dirty="0"/>
                        <a:t>43</a:t>
                      </a:r>
                      <a:endParaRPr lang="es-MX" sz="2000" dirty="0"/>
                    </a:p>
                  </a:txBody>
                  <a:tcPr/>
                </a:tc>
                <a:tc>
                  <a:txBody>
                    <a:bodyPr/>
                    <a:lstStyle/>
                    <a:p>
                      <a:pPr algn="ctr">
                        <a:lnSpc>
                          <a:spcPct val="150000"/>
                        </a:lnSpc>
                      </a:pPr>
                      <a:r>
                        <a:rPr lang="en-US" sz="2000" dirty="0"/>
                        <a:t>52</a:t>
                      </a:r>
                      <a:endParaRPr lang="es-MX" sz="2000" dirty="0"/>
                    </a:p>
                  </a:txBody>
                  <a:tcPr/>
                </a:tc>
                <a:tc>
                  <a:txBody>
                    <a:bodyPr/>
                    <a:lstStyle/>
                    <a:p>
                      <a:pPr algn="ctr">
                        <a:lnSpc>
                          <a:spcPct val="150000"/>
                        </a:lnSpc>
                      </a:pPr>
                      <a:r>
                        <a:rPr lang="en-US" sz="2000" dirty="0"/>
                        <a:t>55</a:t>
                      </a:r>
                      <a:endParaRPr lang="es-MX" sz="2000" dirty="0"/>
                    </a:p>
                  </a:txBody>
                  <a:tcPr/>
                </a:tc>
                <a:tc>
                  <a:txBody>
                    <a:bodyPr/>
                    <a:lstStyle/>
                    <a:p>
                      <a:pPr algn="ctr">
                        <a:lnSpc>
                          <a:spcPct val="150000"/>
                        </a:lnSpc>
                      </a:pPr>
                      <a:r>
                        <a:rPr lang="en-US" sz="2000" dirty="0"/>
                        <a:t>88</a:t>
                      </a:r>
                      <a:endParaRPr lang="es-MX" sz="2000" dirty="0"/>
                    </a:p>
                  </a:txBody>
                  <a:tcPr/>
                </a:tc>
                <a:extLst>
                  <a:ext uri="{0D108BD9-81ED-4DB2-BD59-A6C34878D82A}">
                    <a16:rowId xmlns:a16="http://schemas.microsoft.com/office/drawing/2014/main" val="2301856713"/>
                  </a:ext>
                </a:extLst>
              </a:tr>
            </a:tbl>
          </a:graphicData>
        </a:graphic>
      </p:graphicFrame>
      <p:cxnSp>
        <p:nvCxnSpPr>
          <p:cNvPr id="5" name="Straight Arrow Connector 4">
            <a:extLst>
              <a:ext uri="{FF2B5EF4-FFF2-40B4-BE49-F238E27FC236}">
                <a16:creationId xmlns:a16="http://schemas.microsoft.com/office/drawing/2014/main" id="{0FFE5FFB-A3A7-71F0-511D-789E7B4ACDFF}"/>
              </a:ext>
            </a:extLst>
          </p:cNvPr>
          <p:cNvCxnSpPr/>
          <p:nvPr/>
        </p:nvCxnSpPr>
        <p:spPr>
          <a:xfrm>
            <a:off x="3044825" y="3917519"/>
            <a:ext cx="3054350" cy="0"/>
          </a:xfrm>
          <a:prstGeom prst="straightConnector1">
            <a:avLst/>
          </a:prstGeom>
          <a:ln cmpd="sng">
            <a:bevel/>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8" name="Google Shape;218;p40"/>
          <p:cNvSpPr txBox="1">
            <a:spLocks noGrp="1"/>
          </p:cNvSpPr>
          <p:nvPr>
            <p:ph type="subTitle" idx="1"/>
          </p:nvPr>
        </p:nvSpPr>
        <p:spPr>
          <a:xfrm>
            <a:off x="4991767" y="1216179"/>
            <a:ext cx="3431562" cy="2704891"/>
          </a:xfrm>
          <a:prstGeom prst="rect">
            <a:avLst/>
          </a:prstGeom>
        </p:spPr>
        <p:txBody>
          <a:bodyPr spcFirstLastPara="1" wrap="square" lIns="91425" tIns="91425" rIns="91425" bIns="91425" anchor="t" anchorCtr="0">
            <a:noAutofit/>
          </a:bodyPr>
          <a:lstStyle/>
          <a:p>
            <a:r>
              <a:rPr lang="es-ES" dirty="0"/>
              <a:t>Es el método más sencillo de los métodos de ordenamiento</a:t>
            </a:r>
          </a:p>
          <a:p>
            <a:r>
              <a:rPr lang="es-ES" b="1" dirty="0"/>
              <a:t>¿Como funciona?</a:t>
            </a:r>
          </a:p>
          <a:p>
            <a:r>
              <a:rPr lang="es-MX" dirty="0"/>
              <a:t>Se revisa cada elemento de la lista que va a ser ordenada con el siguiente, intercambiándolos de posición si se detecta un orden equivocado</a:t>
            </a:r>
          </a:p>
          <a:p>
            <a:endParaRPr lang="es-MX"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subTitle" idx="1"/>
          </p:nvPr>
        </p:nvSpPr>
        <p:spPr>
          <a:xfrm>
            <a:off x="720000" y="1452575"/>
            <a:ext cx="4461600" cy="2846100"/>
          </a:xfrm>
          <a:prstGeom prst="rect">
            <a:avLst/>
          </a:prstGeom>
        </p:spPr>
        <p:txBody>
          <a:bodyPr spcFirstLastPara="1" wrap="square" lIns="91425" tIns="91425" rIns="91425" bIns="91425" anchor="t" anchorCtr="0">
            <a:noAutofit/>
          </a:bodyPr>
          <a:lstStyle/>
          <a:p>
            <a:pPr marL="0" indent="0">
              <a:spcBef>
                <a:spcPts val="1600"/>
              </a:spcBef>
              <a:spcAft>
                <a:spcPts val="1600"/>
              </a:spcAft>
              <a:buNone/>
            </a:pPr>
            <a:r>
              <a:rPr lang="es-ES" dirty="0"/>
              <a:t>1.-se comparar el valor de la ultima posición con el penúltimo e intercambiarlos si Posición 1&gt;posición 2</a:t>
            </a:r>
          </a:p>
          <a:p>
            <a:pPr marL="0" indent="0">
              <a:spcBef>
                <a:spcPts val="1600"/>
              </a:spcBef>
              <a:spcAft>
                <a:spcPts val="1600"/>
              </a:spcAft>
              <a:buNone/>
            </a:pPr>
            <a:r>
              <a:rPr lang="es-ES" dirty="0"/>
              <a:t>2.-Se repite el paso 1 con el siguiente par de posiciones.</a:t>
            </a:r>
          </a:p>
          <a:p>
            <a:pPr marL="0" indent="0">
              <a:spcBef>
                <a:spcPts val="1600"/>
              </a:spcBef>
              <a:spcAft>
                <a:spcPts val="1600"/>
              </a:spcAft>
              <a:buNone/>
            </a:pPr>
            <a:r>
              <a:rPr lang="es-ES" dirty="0"/>
              <a:t>3.-Se repite el proceso anterior n-1 veces.</a:t>
            </a:r>
            <a:endParaRPr lang="es-MX" dirty="0"/>
          </a:p>
          <a:p>
            <a:pPr marL="0" lvl="0" indent="0" algn="l" rtl="0">
              <a:spcBef>
                <a:spcPts val="1600"/>
              </a:spcBef>
              <a:spcAft>
                <a:spcPts val="1600"/>
              </a:spcAft>
              <a:buNone/>
            </a:pPr>
            <a:endParaRPr dirty="0"/>
          </a:p>
        </p:txBody>
      </p:sp>
      <p:sp>
        <p:nvSpPr>
          <p:cNvPr id="225" name="Google Shape;22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algn="ctr"/>
            <a:r>
              <a:rPr lang="es-ES" dirty="0"/>
              <a:t>Pasos del funcionamiento del ordenamiento burbuja a la izquierda</a:t>
            </a:r>
            <a:endParaRPr lang="es-MX" dirty="0"/>
          </a:p>
        </p:txBody>
      </p:sp>
    </p:spTree>
  </p:cSld>
  <p:clrMapOvr>
    <a:masterClrMapping/>
  </p:clrMapOvr>
</p:sld>
</file>

<file path=ppt/theme/theme1.xml><?xml version="1.0" encoding="utf-8"?>
<a:theme xmlns:a="http://schemas.openxmlformats.org/drawingml/2006/main" name="Minimalist Aesthetic Slideshow by Slidesgo">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5C288EF304554EBC7A0DE6BB38516A" ma:contentTypeVersion="15" ma:contentTypeDescription="Create a new document." ma:contentTypeScope="" ma:versionID="1280c97412a7627d9af74b1a98812d90">
  <xsd:schema xmlns:xsd="http://www.w3.org/2001/XMLSchema" xmlns:xs="http://www.w3.org/2001/XMLSchema" xmlns:p="http://schemas.microsoft.com/office/2006/metadata/properties" xmlns:ns2="c9254fc3-1a98-4ace-8a8e-e9ec23b23ee4" xmlns:ns3="1ed75440-2403-4fcd-8115-8e1263f921d1" targetNamespace="http://schemas.microsoft.com/office/2006/metadata/properties" ma:root="true" ma:fieldsID="25388627eebb5faaa5ad22f1aa1307df" ns2:_="" ns3:_="">
    <xsd:import namespace="c9254fc3-1a98-4ace-8a8e-e9ec23b23ee4"/>
    <xsd:import namespace="1ed75440-2403-4fcd-8115-8e1263f921d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254fc3-1a98-4ace-8a8e-e9ec23b23e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68c71841-f6c0-4e60-bfb4-68ec9f6baf4a"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d75440-2403-4fcd-8115-8e1263f921d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933c341-d71a-4cbc-9e35-35e22ef36a46}" ma:internalName="TaxCatchAll" ma:showField="CatchAllData" ma:web="1ed75440-2403-4fcd-8115-8e1263f921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1ed75440-2403-4fcd-8115-8e1263f921d1" xsi:nil="true"/>
    <lcf76f155ced4ddcb4097134ff3c332f xmlns="c9254fc3-1a98-4ace-8a8e-e9ec23b23ee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FD5FC22-A53A-47BB-993F-2AAF40AA8416}"/>
</file>

<file path=customXml/itemProps2.xml><?xml version="1.0" encoding="utf-8"?>
<ds:datastoreItem xmlns:ds="http://schemas.openxmlformats.org/officeDocument/2006/customXml" ds:itemID="{785E3E1E-A981-461B-AE3A-0C766B6A18A8}"/>
</file>

<file path=customXml/itemProps3.xml><?xml version="1.0" encoding="utf-8"?>
<ds:datastoreItem xmlns:ds="http://schemas.openxmlformats.org/officeDocument/2006/customXml" ds:itemID="{41F3F033-CFF1-497C-8BC4-E458D8AA32F4}"/>
</file>

<file path=docProps/app.xml><?xml version="1.0" encoding="utf-8"?>
<Properties xmlns="http://schemas.openxmlformats.org/officeDocument/2006/extended-properties" xmlns:vt="http://schemas.openxmlformats.org/officeDocument/2006/docPropsVTypes">
  <TotalTime>1329</TotalTime>
  <Words>808</Words>
  <Application>Microsoft Office PowerPoint</Application>
  <PresentationFormat>On-screen Show (16:9)</PresentationFormat>
  <Paragraphs>122</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Oxygen Light</vt:lpstr>
      <vt:lpstr>Arial</vt:lpstr>
      <vt:lpstr>Poiret One</vt:lpstr>
      <vt:lpstr>Bebas Neue</vt:lpstr>
      <vt:lpstr>Maven Pro</vt:lpstr>
      <vt:lpstr>Oxygen</vt:lpstr>
      <vt:lpstr>Minimalist Aesthetic Slideshow by Slidesgo</vt:lpstr>
      <vt:lpstr>METODOS DE ORDENAMIENTO</vt:lpstr>
      <vt:lpstr>METODO DE LA BURBUJA ¿COMO FUNCIONA?</vt:lpstr>
      <vt:lpstr>METODO DE LA BURBUJA: VENTAJAS</vt:lpstr>
      <vt:lpstr>Tipos de ordenadores burbuja</vt:lpstr>
      <vt:lpstr>ORDENADOR BURBUJA DE DERECHA</vt:lpstr>
      <vt:lpstr>PowerPoint Presentation</vt:lpstr>
      <vt:lpstr>ORDENADOR BURBUJA DE IZQUIERDA</vt:lpstr>
      <vt:lpstr>PowerPoint Presentation</vt:lpstr>
      <vt:lpstr>Pasos del funcionamiento del ordenamiento burbuja a la izquierda</vt:lpstr>
      <vt:lpstr>VENTAJAS</vt:lpstr>
      <vt:lpstr>ORDENADOR BURBUJA CON SEÑAL</vt:lpstr>
      <vt:lpstr>Ordenamiento burbuja con señal</vt:lpstr>
      <vt:lpstr>La mayor ventaja  del Burbuja con señal</vt:lpstr>
      <vt:lpstr>Funcionamiento del ordenamiento burbuja con señal</vt:lpstr>
      <vt:lpstr>ANALISIS DE EFICIENCIA</vt:lpstr>
      <vt:lpstr>COMO FUNCIONA</vt:lpstr>
      <vt:lpstr>COMO FUNCIONA</vt:lpstr>
      <vt:lpstr>VENTAJAS Y DESVENTAJAS</vt:lpstr>
      <vt:lpstr>PowerPoint Presentation</vt:lpstr>
      <vt:lpstr>¡GRACIAS POR SU ATENCION!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METODOS DE ORDENAMIENTO</dc:title>
  <dc:creator>Naomi</dc:creator>
  <cp:lastModifiedBy>NAOMI ABIGAIL ALVARADO MENDOZA</cp:lastModifiedBy>
  <cp:revision>5</cp:revision>
  <dcterms:modified xsi:type="dcterms:W3CDTF">2023-11-16T09:09:20Z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0x0101001E5C288EF304554EBC7A0DE6BB38516A</vt:lpwstr>
  </property>
</Properties>
</file>