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Lst>
  <p:sldSz cx="18288000" cy="10287000"/>
  <p:notesSz cx="6858000" cy="9144000"/>
  <p:embeddedFontLst>
    <p:embeddedFont>
      <p:font typeface="Playlist Script" charset="1" panose="0000000000000000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Fredoka One" charset="1" panose="02000000000000000000"/>
      <p:regular r:id="rId11"/>
    </p:embeddedFont>
    <p:embeddedFont>
      <p:font typeface="Hussar Ekologiczy" charset="1" panose="02000503000000000000"/>
      <p:regular r:id="rId12"/>
    </p:embeddedFont>
    <p:embeddedFont>
      <p:font typeface="Hussar Bold" charset="1" panose="000008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
      <p:font typeface="Nunito" charset="1" panose="00000500000000000000"/>
      <p:regular r:id="rId20"/>
    </p:embeddedFont>
    <p:embeddedFont>
      <p:font typeface="Nunito Bold" charset="1" panose="00000800000000000000"/>
      <p:regular r:id="rId21"/>
    </p:embeddedFont>
    <p:embeddedFont>
      <p:font typeface="Nunito Bold Italics" charset="1" panose="00000000000000000000"/>
      <p:regular r:id="rId22"/>
    </p:embeddedFont>
    <p:embeddedFont>
      <p:font typeface="Nunito Light" charset="1" panose="00000400000000000000"/>
      <p:regular r:id="rId23"/>
    </p:embeddedFont>
    <p:embeddedFont>
      <p:font typeface="Nunito Heavy" charset="1" panose="00000000000000000000"/>
      <p:regular r:id="rId24"/>
    </p:embeddedFont>
    <p:embeddedFont>
      <p:font typeface="Nunito Heavy Italics"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3.fntdata"/><Relationship Id="rId18" Type="http://schemas.openxmlformats.org/officeDocument/2006/relationships/font" Target="fonts/font18.fntdata"/><Relationship Id="rId26" Type="http://schemas.openxmlformats.org/officeDocument/2006/relationships/slide" Target="slides/slide1.xml"/><Relationship Id="rId39" Type="http://schemas.openxmlformats.org/officeDocument/2006/relationships/customXml" Target="../customXml/item3.xml"/><Relationship Id="rId21" Type="http://schemas.openxmlformats.org/officeDocument/2006/relationships/font" Target="fonts/font21.fntdata"/><Relationship Id="rId34" Type="http://schemas.openxmlformats.org/officeDocument/2006/relationships/slide" Target="slides/slide9.xml"/><Relationship Id="rId12" Type="http://schemas.openxmlformats.org/officeDocument/2006/relationships/font" Target="fonts/font12.fntdata"/><Relationship Id="rId17" Type="http://schemas.openxmlformats.org/officeDocument/2006/relationships/font" Target="fonts/font17.fntdata"/><Relationship Id="rId25" Type="http://schemas.openxmlformats.org/officeDocument/2006/relationships/font" Target="fonts/font25.fntdata"/><Relationship Id="rId33" Type="http://schemas.openxmlformats.org/officeDocument/2006/relationships/slide" Target="slides/slide8.xml"/><Relationship Id="rId7" Type="http://schemas.openxmlformats.org/officeDocument/2006/relationships/font" Target="fonts/font7.fntdata"/><Relationship Id="rId38" Type="http://schemas.openxmlformats.org/officeDocument/2006/relationships/customXml" Target="../customXml/item2.xml"/><Relationship Id="rId16" Type="http://schemas.openxmlformats.org/officeDocument/2006/relationships/font" Target="fonts/font16.fntdata"/><Relationship Id="rId2" Type="http://schemas.openxmlformats.org/officeDocument/2006/relationships/presProps" Target="presProps.xml"/><Relationship Id="rId20" Type="http://schemas.openxmlformats.org/officeDocument/2006/relationships/font" Target="fonts/font20.fntdata"/><Relationship Id="rId29" Type="http://schemas.openxmlformats.org/officeDocument/2006/relationships/slide" Target="slides/slide4.xml"/><Relationship Id="rId1" Type="http://schemas.openxmlformats.org/officeDocument/2006/relationships/slideMaster" Target="slideMasters/slideMaster1.xml"/><Relationship Id="rId11" Type="http://schemas.openxmlformats.org/officeDocument/2006/relationships/font" Target="fonts/font11.fntdata"/><Relationship Id="rId24" Type="http://schemas.openxmlformats.org/officeDocument/2006/relationships/font" Target="fonts/font24.fntdata"/><Relationship Id="rId32" Type="http://schemas.openxmlformats.org/officeDocument/2006/relationships/slide" Target="slides/slide7.xml"/><Relationship Id="rId6" Type="http://schemas.openxmlformats.org/officeDocument/2006/relationships/font" Target="fonts/font6.fntdata"/><Relationship Id="rId37" Type="http://schemas.openxmlformats.org/officeDocument/2006/relationships/customXml" Target="../customXml/item1.xml"/><Relationship Id="rId15" Type="http://schemas.openxmlformats.org/officeDocument/2006/relationships/font" Target="fonts/font15.fntdata"/><Relationship Id="rId23" Type="http://schemas.openxmlformats.org/officeDocument/2006/relationships/font" Target="fonts/font23.fntdata"/><Relationship Id="rId28" Type="http://schemas.openxmlformats.org/officeDocument/2006/relationships/slide" Target="slides/slide3.xml"/><Relationship Id="rId36" Type="http://schemas.openxmlformats.org/officeDocument/2006/relationships/slide" Target="slides/slide11.xml"/><Relationship Id="rId5" Type="http://schemas.openxmlformats.org/officeDocument/2006/relationships/tableStyles" Target="tableStyles.xml"/><Relationship Id="rId10" Type="http://schemas.openxmlformats.org/officeDocument/2006/relationships/font" Target="fonts/font10.fntdata"/><Relationship Id="rId19" Type="http://schemas.openxmlformats.org/officeDocument/2006/relationships/font" Target="fonts/font19.fntdata"/><Relationship Id="rId31" Type="http://schemas.openxmlformats.org/officeDocument/2006/relationships/slide" Target="slides/slide6.xml"/><Relationship Id="rId14" Type="http://schemas.openxmlformats.org/officeDocument/2006/relationships/font" Target="fonts/font14.fntdata"/><Relationship Id="rId22" Type="http://schemas.openxmlformats.org/officeDocument/2006/relationships/font" Target="fonts/font22.fntdata"/><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 Type="http://schemas.openxmlformats.org/officeDocument/2006/relationships/theme" Target="theme/theme1.xml"/><Relationship Id="rId9" Type="http://schemas.openxmlformats.org/officeDocument/2006/relationships/font" Target="fonts/font9.fntdata"/><Relationship Id="rId8" Type="http://schemas.openxmlformats.org/officeDocument/2006/relationships/font" Target="fonts/font8.fntdata"/><Relationship Id="rId3" Type="http://schemas.openxmlformats.org/officeDocument/2006/relationships/viewProps" Target="viewProps.xml"/></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VAF0rt2EddU.mp4" Type="http://schemas.microsoft.com/office/2007/relationships/media"/><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 Id="rId9" Target="../media/VAF0rt2EddU.mp4" Type="http://schemas.openxmlformats.org/officeDocument/2006/relationships/video"/></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VAF0r-kCyBg.mp4" Type="http://schemas.microsoft.com/office/2007/relationships/media"/><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jpeg" Type="http://schemas.openxmlformats.org/officeDocument/2006/relationships/image"/><Relationship Id="rId9" Target="../media/VAF0r-kCyBg.mp4" Type="http://schemas.openxmlformats.org/officeDocument/2006/relationships/video"/></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jpe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6837260"/>
            <a:ext cx="19974273" cy="3206461"/>
            <a:chOff x="0" y="0"/>
            <a:chExt cx="5260714" cy="844500"/>
          </a:xfrm>
        </p:grpSpPr>
        <p:sp>
          <p:nvSpPr>
            <p:cNvPr name="Freeform 6" id="6"/>
            <p:cNvSpPr/>
            <p:nvPr/>
          </p:nvSpPr>
          <p:spPr>
            <a:xfrm flipH="false" flipV="false" rot="0">
              <a:off x="0" y="0"/>
              <a:ext cx="5260714" cy="844500"/>
            </a:xfrm>
            <a:custGeom>
              <a:avLst/>
              <a:gdLst/>
              <a:ahLst/>
              <a:cxnLst/>
              <a:rect r="r" b="b" t="t" l="l"/>
              <a:pathLst>
                <a:path h="844500" w="5260714">
                  <a:moveTo>
                    <a:pt x="0" y="0"/>
                  </a:moveTo>
                  <a:lnTo>
                    <a:pt x="5260714" y="0"/>
                  </a:lnTo>
                  <a:lnTo>
                    <a:pt x="5260714" y="844500"/>
                  </a:lnTo>
                  <a:lnTo>
                    <a:pt x="0" y="844500"/>
                  </a:lnTo>
                  <a:close/>
                </a:path>
              </a:pathLst>
            </a:custGeom>
            <a:solidFill>
              <a:srgbClr val="545454"/>
            </a:solidFill>
          </p:spPr>
        </p:sp>
        <p:sp>
          <p:nvSpPr>
            <p:cNvPr name="TextBox 7" id="7"/>
            <p:cNvSpPr txBox="true"/>
            <p:nvPr/>
          </p:nvSpPr>
          <p:spPr>
            <a:xfrm>
              <a:off x="0" y="-38100"/>
              <a:ext cx="5260714" cy="8826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028700" y="7112444"/>
            <a:ext cx="8115300" cy="2647950"/>
          </a:xfrm>
          <a:prstGeom prst="rect">
            <a:avLst/>
          </a:prstGeom>
        </p:spPr>
        <p:txBody>
          <a:bodyPr anchor="t" rtlCol="false" tIns="0" lIns="0" bIns="0" rIns="0">
            <a:spAutoFit/>
          </a:bodyPr>
          <a:lstStyle/>
          <a:p>
            <a:pPr>
              <a:lnSpc>
                <a:spcPts val="4200"/>
              </a:lnSpc>
            </a:pPr>
            <a:r>
              <a:rPr lang="en-US" sz="3000">
                <a:solidFill>
                  <a:srgbClr val="FFFFFF"/>
                </a:solidFill>
                <a:latin typeface="Nunito"/>
              </a:rPr>
              <a:t>Daniel Osvaldo Govea Martínez </a:t>
            </a:r>
          </a:p>
          <a:p>
            <a:pPr>
              <a:lnSpc>
                <a:spcPts val="4200"/>
              </a:lnSpc>
            </a:pPr>
            <a:r>
              <a:rPr lang="en-US" sz="3000">
                <a:solidFill>
                  <a:srgbClr val="FFFFFF"/>
                </a:solidFill>
                <a:latin typeface="Nunito"/>
              </a:rPr>
              <a:t>Diego Garces Cavazos</a:t>
            </a:r>
          </a:p>
          <a:p>
            <a:pPr>
              <a:lnSpc>
                <a:spcPts val="4200"/>
              </a:lnSpc>
            </a:pPr>
            <a:r>
              <a:rPr lang="en-US" sz="3000">
                <a:solidFill>
                  <a:srgbClr val="FFFFFF"/>
                </a:solidFill>
                <a:latin typeface="Nunito"/>
              </a:rPr>
              <a:t>Emilio Hernández García</a:t>
            </a:r>
          </a:p>
          <a:p>
            <a:pPr>
              <a:lnSpc>
                <a:spcPts val="4200"/>
              </a:lnSpc>
            </a:pPr>
            <a:r>
              <a:rPr lang="en-US" sz="3000">
                <a:solidFill>
                  <a:srgbClr val="FFFFFF"/>
                </a:solidFill>
                <a:latin typeface="Nunito"/>
              </a:rPr>
              <a:t>Ingrid Annete Hernández Montoya</a:t>
            </a:r>
          </a:p>
          <a:p>
            <a:pPr>
              <a:lnSpc>
                <a:spcPts val="4200"/>
              </a:lnSpc>
            </a:pPr>
            <a:r>
              <a:rPr lang="en-US" sz="3000">
                <a:solidFill>
                  <a:srgbClr val="FFFFFF"/>
                </a:solidFill>
                <a:latin typeface="Nunito"/>
              </a:rPr>
              <a:t>Angel Yael Gutiérrez López</a:t>
            </a:r>
          </a:p>
        </p:txBody>
      </p:sp>
      <p:sp>
        <p:nvSpPr>
          <p:cNvPr name="TextBox 9" id="9"/>
          <p:cNvSpPr txBox="true"/>
          <p:nvPr/>
        </p:nvSpPr>
        <p:spPr>
          <a:xfrm rot="0">
            <a:off x="12777754" y="7112444"/>
            <a:ext cx="4481546" cy="2647950"/>
          </a:xfrm>
          <a:prstGeom prst="rect">
            <a:avLst/>
          </a:prstGeom>
        </p:spPr>
        <p:txBody>
          <a:bodyPr anchor="t" rtlCol="false" tIns="0" lIns="0" bIns="0" rIns="0">
            <a:spAutoFit/>
          </a:bodyPr>
          <a:lstStyle/>
          <a:p>
            <a:pPr algn="r">
              <a:lnSpc>
                <a:spcPts val="4200"/>
              </a:lnSpc>
            </a:pPr>
            <a:r>
              <a:rPr lang="en-US" sz="3000">
                <a:solidFill>
                  <a:srgbClr val="FFFFFF"/>
                </a:solidFill>
                <a:latin typeface="Nunito"/>
              </a:rPr>
              <a:t>22100193</a:t>
            </a:r>
          </a:p>
          <a:p>
            <a:pPr algn="r">
              <a:lnSpc>
                <a:spcPts val="4200"/>
              </a:lnSpc>
            </a:pPr>
            <a:r>
              <a:rPr lang="en-US" sz="3000">
                <a:solidFill>
                  <a:srgbClr val="FFFFFF"/>
                </a:solidFill>
                <a:latin typeface="Nunito"/>
              </a:rPr>
              <a:t>22100185</a:t>
            </a:r>
          </a:p>
          <a:p>
            <a:pPr algn="r">
              <a:lnSpc>
                <a:spcPts val="4200"/>
              </a:lnSpc>
            </a:pPr>
            <a:r>
              <a:rPr lang="en-US" sz="3000">
                <a:solidFill>
                  <a:srgbClr val="FFFFFF"/>
                </a:solidFill>
                <a:latin typeface="Nunito"/>
              </a:rPr>
              <a:t>22100195</a:t>
            </a:r>
          </a:p>
          <a:p>
            <a:pPr algn="r">
              <a:lnSpc>
                <a:spcPts val="4200"/>
              </a:lnSpc>
            </a:pPr>
            <a:r>
              <a:rPr lang="en-US" sz="3000">
                <a:solidFill>
                  <a:srgbClr val="FFFFFF"/>
                </a:solidFill>
                <a:latin typeface="Nunito"/>
              </a:rPr>
              <a:t>22100199</a:t>
            </a:r>
          </a:p>
          <a:p>
            <a:pPr algn="r">
              <a:lnSpc>
                <a:spcPts val="4200"/>
              </a:lnSpc>
            </a:pPr>
            <a:r>
              <a:rPr lang="en-US" sz="3000">
                <a:solidFill>
                  <a:srgbClr val="FFFFFF"/>
                </a:solidFill>
                <a:latin typeface="Nunito"/>
              </a:rPr>
              <a:t>21100218</a:t>
            </a:r>
          </a:p>
        </p:txBody>
      </p:sp>
      <p:sp>
        <p:nvSpPr>
          <p:cNvPr name="Freeform 10" id="10"/>
          <p:cNvSpPr/>
          <p:nvPr/>
        </p:nvSpPr>
        <p:spPr>
          <a:xfrm flipH="false" flipV="false" rot="0">
            <a:off x="791807" y="1948263"/>
            <a:ext cx="4030525" cy="4030525"/>
          </a:xfrm>
          <a:custGeom>
            <a:avLst/>
            <a:gdLst/>
            <a:ahLst/>
            <a:cxnLst/>
            <a:rect r="r" b="b" t="t" l="l"/>
            <a:pathLst>
              <a:path h="4030525" w="4030525">
                <a:moveTo>
                  <a:pt x="0" y="0"/>
                </a:moveTo>
                <a:lnTo>
                  <a:pt x="4030525" y="0"/>
                </a:lnTo>
                <a:lnTo>
                  <a:pt x="4030525" y="4030525"/>
                </a:lnTo>
                <a:lnTo>
                  <a:pt x="0" y="40305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0738249" y="5731346"/>
            <a:ext cx="4576522" cy="1414561"/>
          </a:xfrm>
          <a:custGeom>
            <a:avLst/>
            <a:gdLst/>
            <a:ahLst/>
            <a:cxnLst/>
            <a:rect r="r" b="b" t="t" l="l"/>
            <a:pathLst>
              <a:path h="1414561" w="4576522">
                <a:moveTo>
                  <a:pt x="0" y="0"/>
                </a:moveTo>
                <a:lnTo>
                  <a:pt x="4576522" y="0"/>
                </a:lnTo>
                <a:lnTo>
                  <a:pt x="4576522" y="1414562"/>
                </a:lnTo>
                <a:lnTo>
                  <a:pt x="0" y="14145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3980589" y="-688149"/>
            <a:ext cx="3433698" cy="3433698"/>
          </a:xfrm>
          <a:custGeom>
            <a:avLst/>
            <a:gdLst/>
            <a:ahLst/>
            <a:cxnLst/>
            <a:rect r="r" b="b" t="t" l="l"/>
            <a:pathLst>
              <a:path h="3433698" w="3433698">
                <a:moveTo>
                  <a:pt x="0" y="0"/>
                </a:moveTo>
                <a:lnTo>
                  <a:pt x="3433699" y="0"/>
                </a:lnTo>
                <a:lnTo>
                  <a:pt x="3433699" y="3433698"/>
                </a:lnTo>
                <a:lnTo>
                  <a:pt x="0" y="34336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193649" y="2342605"/>
            <a:ext cx="15900702" cy="3369691"/>
          </a:xfrm>
          <a:prstGeom prst="rect">
            <a:avLst/>
          </a:prstGeom>
        </p:spPr>
        <p:txBody>
          <a:bodyPr anchor="t" rtlCol="false" tIns="0" lIns="0" bIns="0" rIns="0">
            <a:spAutoFit/>
          </a:bodyPr>
          <a:lstStyle/>
          <a:p>
            <a:pPr algn="ctr">
              <a:lnSpc>
                <a:spcPts val="26940"/>
              </a:lnSpc>
            </a:pPr>
            <a:r>
              <a:rPr lang="en-US" sz="16943" spc="847">
                <a:solidFill>
                  <a:srgbClr val="000000"/>
                </a:solidFill>
                <a:latin typeface="Hussar Ekologiczy"/>
              </a:rPr>
              <a:t>SHELL SORT</a:t>
            </a:r>
          </a:p>
        </p:txBody>
      </p:sp>
      <p:sp>
        <p:nvSpPr>
          <p:cNvPr name="TextBox 14" id="14"/>
          <p:cNvSpPr txBox="true"/>
          <p:nvPr/>
        </p:nvSpPr>
        <p:spPr>
          <a:xfrm rot="0">
            <a:off x="3216700" y="1252771"/>
            <a:ext cx="11854600" cy="1727208"/>
          </a:xfrm>
          <a:prstGeom prst="rect">
            <a:avLst/>
          </a:prstGeom>
        </p:spPr>
        <p:txBody>
          <a:bodyPr anchor="t" rtlCol="false" tIns="0" lIns="0" bIns="0" rIns="0">
            <a:spAutoFit/>
          </a:bodyPr>
          <a:lstStyle/>
          <a:p>
            <a:pPr algn="ctr">
              <a:lnSpc>
                <a:spcPts val="13999"/>
              </a:lnSpc>
            </a:pPr>
            <a:r>
              <a:rPr lang="en-US" sz="9999">
                <a:solidFill>
                  <a:srgbClr val="000000"/>
                </a:solidFill>
                <a:latin typeface="Playlist Script"/>
              </a:rPr>
              <a:t>Método de ordenamiento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9516"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171065" y="3978076"/>
            <a:ext cx="4035156" cy="5608288"/>
            <a:chOff x="0" y="0"/>
            <a:chExt cx="1062757" cy="1477080"/>
          </a:xfrm>
        </p:grpSpPr>
        <p:sp>
          <p:nvSpPr>
            <p:cNvPr name="Freeform 6" id="6"/>
            <p:cNvSpPr/>
            <p:nvPr/>
          </p:nvSpPr>
          <p:spPr>
            <a:xfrm flipH="false" flipV="false" rot="0">
              <a:off x="0" y="0"/>
              <a:ext cx="1062757" cy="1477080"/>
            </a:xfrm>
            <a:custGeom>
              <a:avLst/>
              <a:gdLst/>
              <a:ahLst/>
              <a:cxnLst/>
              <a:rect r="r" b="b" t="t" l="l"/>
              <a:pathLst>
                <a:path h="1477080" w="1062757">
                  <a:moveTo>
                    <a:pt x="0" y="0"/>
                  </a:moveTo>
                  <a:lnTo>
                    <a:pt x="1062757" y="0"/>
                  </a:lnTo>
                  <a:lnTo>
                    <a:pt x="1062757" y="1477080"/>
                  </a:lnTo>
                  <a:lnTo>
                    <a:pt x="0" y="1477080"/>
                  </a:lnTo>
                  <a:close/>
                </a:path>
              </a:pathLst>
            </a:custGeom>
            <a:solidFill>
              <a:srgbClr val="F1F2F2"/>
            </a:solidFill>
          </p:spPr>
        </p:sp>
        <p:sp>
          <p:nvSpPr>
            <p:cNvPr name="TextBox 7" id="7"/>
            <p:cNvSpPr txBox="true"/>
            <p:nvPr/>
          </p:nvSpPr>
          <p:spPr>
            <a:xfrm>
              <a:off x="0" y="-38100"/>
              <a:ext cx="1062757" cy="15151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548279" y="687305"/>
            <a:ext cx="9191441" cy="1730229"/>
            <a:chOff x="0" y="0"/>
            <a:chExt cx="2420791" cy="455698"/>
          </a:xfrm>
        </p:grpSpPr>
        <p:sp>
          <p:nvSpPr>
            <p:cNvPr name="Freeform 9" id="9"/>
            <p:cNvSpPr/>
            <p:nvPr/>
          </p:nvSpPr>
          <p:spPr>
            <a:xfrm flipH="false" flipV="false" rot="0">
              <a:off x="0" y="0"/>
              <a:ext cx="2420791" cy="455698"/>
            </a:xfrm>
            <a:custGeom>
              <a:avLst/>
              <a:gdLst/>
              <a:ahLst/>
              <a:cxnLst/>
              <a:rect r="r" b="b" t="t" l="l"/>
              <a:pathLst>
                <a:path h="455698" w="2420791">
                  <a:moveTo>
                    <a:pt x="0" y="0"/>
                  </a:moveTo>
                  <a:lnTo>
                    <a:pt x="2420791" y="0"/>
                  </a:lnTo>
                  <a:lnTo>
                    <a:pt x="2420791"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420791"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837775"/>
            <a:ext cx="19974273" cy="824620"/>
            <a:chOff x="0" y="0"/>
            <a:chExt cx="5260714" cy="217184"/>
          </a:xfrm>
        </p:grpSpPr>
        <p:sp>
          <p:nvSpPr>
            <p:cNvPr name="Freeform 12" id="12"/>
            <p:cNvSpPr/>
            <p:nvPr/>
          </p:nvSpPr>
          <p:spPr>
            <a:xfrm flipH="false" flipV="false" rot="0">
              <a:off x="0" y="0"/>
              <a:ext cx="5260714" cy="217184"/>
            </a:xfrm>
            <a:custGeom>
              <a:avLst/>
              <a:gdLst/>
              <a:ahLst/>
              <a:cxnLst/>
              <a:rect r="r" b="b" t="t" l="l"/>
              <a:pathLst>
                <a:path h="217184" w="5260714">
                  <a:moveTo>
                    <a:pt x="0" y="0"/>
                  </a:moveTo>
                  <a:lnTo>
                    <a:pt x="5260714" y="0"/>
                  </a:lnTo>
                  <a:lnTo>
                    <a:pt x="5260714" y="217184"/>
                  </a:lnTo>
                  <a:lnTo>
                    <a:pt x="0" y="217184"/>
                  </a:lnTo>
                  <a:close/>
                </a:path>
              </a:pathLst>
            </a:custGeom>
            <a:solidFill>
              <a:srgbClr val="F1F2F2"/>
            </a:solidFill>
          </p:spPr>
        </p:sp>
        <p:sp>
          <p:nvSpPr>
            <p:cNvPr name="TextBox 13" id="13"/>
            <p:cNvSpPr txBox="true"/>
            <p:nvPr/>
          </p:nvSpPr>
          <p:spPr>
            <a:xfrm>
              <a:off x="0" y="-38100"/>
              <a:ext cx="5260714" cy="255284"/>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CASOS</a:t>
            </a:r>
          </a:p>
        </p:txBody>
      </p:sp>
      <p:sp>
        <p:nvSpPr>
          <p:cNvPr name="TextBox 16" id="16"/>
          <p:cNvSpPr txBox="true"/>
          <p:nvPr/>
        </p:nvSpPr>
        <p:spPr>
          <a:xfrm rot="0">
            <a:off x="1171065" y="4200158"/>
            <a:ext cx="4002511"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Bold"/>
              </a:rPr>
              <a:t>PEOR CASO</a:t>
            </a:r>
          </a:p>
        </p:txBody>
      </p:sp>
      <p:sp>
        <p:nvSpPr>
          <p:cNvPr name="AutoShape 17" id="17"/>
          <p:cNvSpPr/>
          <p:nvPr/>
        </p:nvSpPr>
        <p:spPr>
          <a:xfrm rot="0">
            <a:off x="2932173" y="3260046"/>
            <a:ext cx="12423654" cy="0"/>
          </a:xfrm>
          <a:prstGeom prst="line">
            <a:avLst/>
          </a:prstGeom>
          <a:ln cap="flat" w="133350">
            <a:solidFill>
              <a:srgbClr val="DDDEDE"/>
            </a:solidFill>
            <a:prstDash val="solid"/>
            <a:headEnd type="none" len="sm" w="sm"/>
            <a:tailEnd type="none" len="sm" w="sm"/>
          </a:ln>
        </p:spPr>
      </p:sp>
      <p:sp>
        <p:nvSpPr>
          <p:cNvPr name="Freeform 18" id="18"/>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9" id="19"/>
          <p:cNvGrpSpPr/>
          <p:nvPr/>
        </p:nvGrpSpPr>
        <p:grpSpPr>
          <a:xfrm rot="0">
            <a:off x="2932173" y="3326721"/>
            <a:ext cx="480294" cy="655427"/>
            <a:chOff x="0" y="0"/>
            <a:chExt cx="126497" cy="172623"/>
          </a:xfrm>
        </p:grpSpPr>
        <p:sp>
          <p:nvSpPr>
            <p:cNvPr name="Freeform 20" id="20"/>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1" id="21"/>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8903853" y="3326721"/>
            <a:ext cx="480294" cy="655427"/>
            <a:chOff x="0" y="0"/>
            <a:chExt cx="126497" cy="172623"/>
          </a:xfrm>
        </p:grpSpPr>
        <p:sp>
          <p:nvSpPr>
            <p:cNvPr name="Freeform 23" id="23"/>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4" id="24"/>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14875533" y="3326721"/>
            <a:ext cx="480294" cy="655427"/>
            <a:chOff x="0" y="0"/>
            <a:chExt cx="126497" cy="172623"/>
          </a:xfrm>
        </p:grpSpPr>
        <p:sp>
          <p:nvSpPr>
            <p:cNvPr name="Freeform 26" id="26"/>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27" id="27"/>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7052034" y="3978076"/>
            <a:ext cx="4186437" cy="5604217"/>
            <a:chOff x="0" y="0"/>
            <a:chExt cx="1102601" cy="1476008"/>
          </a:xfrm>
        </p:grpSpPr>
        <p:sp>
          <p:nvSpPr>
            <p:cNvPr name="Freeform 29" id="29"/>
            <p:cNvSpPr/>
            <p:nvPr/>
          </p:nvSpPr>
          <p:spPr>
            <a:xfrm flipH="false" flipV="false" rot="0">
              <a:off x="0" y="0"/>
              <a:ext cx="1102601" cy="1476008"/>
            </a:xfrm>
            <a:custGeom>
              <a:avLst/>
              <a:gdLst/>
              <a:ahLst/>
              <a:cxnLst/>
              <a:rect r="r" b="b" t="t" l="l"/>
              <a:pathLst>
                <a:path h="1476008" w="1102601">
                  <a:moveTo>
                    <a:pt x="0" y="0"/>
                  </a:moveTo>
                  <a:lnTo>
                    <a:pt x="1102601" y="0"/>
                  </a:lnTo>
                  <a:lnTo>
                    <a:pt x="1102601" y="1476008"/>
                  </a:lnTo>
                  <a:lnTo>
                    <a:pt x="0" y="1476008"/>
                  </a:lnTo>
                  <a:close/>
                </a:path>
              </a:pathLst>
            </a:custGeom>
            <a:solidFill>
              <a:srgbClr val="F1F2F2"/>
            </a:solidFill>
          </p:spPr>
        </p:sp>
        <p:sp>
          <p:nvSpPr>
            <p:cNvPr name="TextBox 30" id="30"/>
            <p:cNvSpPr txBox="true"/>
            <p:nvPr/>
          </p:nvSpPr>
          <p:spPr>
            <a:xfrm>
              <a:off x="0" y="-38100"/>
              <a:ext cx="1102601" cy="1514108"/>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13173083" y="3986219"/>
            <a:ext cx="3885195" cy="5600146"/>
            <a:chOff x="0" y="0"/>
            <a:chExt cx="1023261" cy="1474935"/>
          </a:xfrm>
        </p:grpSpPr>
        <p:sp>
          <p:nvSpPr>
            <p:cNvPr name="Freeform 32" id="32"/>
            <p:cNvSpPr/>
            <p:nvPr/>
          </p:nvSpPr>
          <p:spPr>
            <a:xfrm flipH="false" flipV="false" rot="0">
              <a:off x="0" y="0"/>
              <a:ext cx="1023261" cy="1474935"/>
            </a:xfrm>
            <a:custGeom>
              <a:avLst/>
              <a:gdLst/>
              <a:ahLst/>
              <a:cxnLst/>
              <a:rect r="r" b="b" t="t" l="l"/>
              <a:pathLst>
                <a:path h="1474935" w="1023261">
                  <a:moveTo>
                    <a:pt x="0" y="0"/>
                  </a:moveTo>
                  <a:lnTo>
                    <a:pt x="1023261" y="0"/>
                  </a:lnTo>
                  <a:lnTo>
                    <a:pt x="1023261" y="1474935"/>
                  </a:lnTo>
                  <a:lnTo>
                    <a:pt x="0" y="1474935"/>
                  </a:lnTo>
                  <a:close/>
                </a:path>
              </a:pathLst>
            </a:custGeom>
            <a:solidFill>
              <a:srgbClr val="F1F2F2"/>
            </a:solidFill>
          </p:spPr>
        </p:sp>
        <p:sp>
          <p:nvSpPr>
            <p:cNvPr name="TextBox 33" id="33"/>
            <p:cNvSpPr txBox="true"/>
            <p:nvPr/>
          </p:nvSpPr>
          <p:spPr>
            <a:xfrm>
              <a:off x="0" y="-38100"/>
              <a:ext cx="1023261" cy="1513035"/>
            </a:xfrm>
            <a:prstGeom prst="rect">
              <a:avLst/>
            </a:prstGeom>
          </p:spPr>
          <p:txBody>
            <a:bodyPr anchor="ctr" rtlCol="false" tIns="50800" lIns="50800" bIns="50800" rIns="50800"/>
            <a:lstStyle/>
            <a:p>
              <a:pPr algn="ctr">
                <a:lnSpc>
                  <a:spcPts val="2659"/>
                </a:lnSpc>
                <a:spcBef>
                  <a:spcPct val="0"/>
                </a:spcBef>
              </a:pPr>
            </a:p>
          </p:txBody>
        </p:sp>
      </p:grpSp>
      <p:sp>
        <p:nvSpPr>
          <p:cNvPr name="TextBox 34" id="34"/>
          <p:cNvSpPr txBox="true"/>
          <p:nvPr/>
        </p:nvSpPr>
        <p:spPr>
          <a:xfrm rot="0">
            <a:off x="1590466" y="5377397"/>
            <a:ext cx="3163708" cy="4504055"/>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Cuando los elementos están en orden inverso</a:t>
            </a:r>
          </a:p>
          <a:p>
            <a:pPr algn="just">
              <a:lnSpc>
                <a:spcPts val="4899"/>
              </a:lnSpc>
            </a:pPr>
          </a:p>
          <a:p>
            <a:pPr algn="ctr">
              <a:lnSpc>
                <a:spcPts val="5739"/>
              </a:lnSpc>
            </a:pPr>
            <a:r>
              <a:rPr lang="en-US" sz="4099">
                <a:solidFill>
                  <a:srgbClr val="000000"/>
                </a:solidFill>
                <a:latin typeface="Nunito Bold"/>
              </a:rPr>
              <a:t>O(n^2)</a:t>
            </a:r>
          </a:p>
          <a:p>
            <a:pPr algn="just">
              <a:lnSpc>
                <a:spcPts val="5739"/>
              </a:lnSpc>
            </a:pPr>
          </a:p>
        </p:txBody>
      </p:sp>
      <p:sp>
        <p:nvSpPr>
          <p:cNvPr name="TextBox 35" id="35"/>
          <p:cNvSpPr txBox="true"/>
          <p:nvPr/>
        </p:nvSpPr>
        <p:spPr>
          <a:xfrm rot="0">
            <a:off x="7142745" y="4200158"/>
            <a:ext cx="4002511"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Bold"/>
              </a:rPr>
              <a:t>PROMEDIO</a:t>
            </a:r>
          </a:p>
        </p:txBody>
      </p:sp>
      <p:sp>
        <p:nvSpPr>
          <p:cNvPr name="TextBox 36" id="36"/>
          <p:cNvSpPr txBox="true"/>
          <p:nvPr/>
        </p:nvSpPr>
        <p:spPr>
          <a:xfrm rot="0">
            <a:off x="13116930" y="4200158"/>
            <a:ext cx="4002511"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Bold"/>
              </a:rPr>
              <a:t>MEJOR CASO</a:t>
            </a:r>
          </a:p>
        </p:txBody>
      </p:sp>
      <p:sp>
        <p:nvSpPr>
          <p:cNvPr name="TextBox 37" id="37"/>
          <p:cNvSpPr txBox="true"/>
          <p:nvPr/>
        </p:nvSpPr>
        <p:spPr>
          <a:xfrm rot="0">
            <a:off x="7639894" y="5028736"/>
            <a:ext cx="3008211" cy="5719444"/>
          </a:xfrm>
          <a:prstGeom prst="rect">
            <a:avLst/>
          </a:prstGeom>
        </p:spPr>
        <p:txBody>
          <a:bodyPr anchor="t" rtlCol="false" tIns="0" lIns="0" bIns="0" rIns="0">
            <a:spAutoFit/>
          </a:bodyPr>
          <a:lstStyle/>
          <a:p>
            <a:pPr algn="just">
              <a:lnSpc>
                <a:spcPts val="4235"/>
              </a:lnSpc>
            </a:pPr>
            <a:r>
              <a:rPr lang="en-US" sz="3025">
                <a:solidFill>
                  <a:srgbClr val="000000"/>
                </a:solidFill>
                <a:latin typeface="Nunito Bold"/>
              </a:rPr>
              <a:t>La complejidad depende de la secuencia elegida para la ordenación. </a:t>
            </a:r>
          </a:p>
          <a:p>
            <a:pPr algn="ctr">
              <a:lnSpc>
                <a:spcPts val="3675"/>
              </a:lnSpc>
            </a:pPr>
          </a:p>
          <a:p>
            <a:pPr algn="ctr">
              <a:lnSpc>
                <a:spcPts val="5775"/>
              </a:lnSpc>
            </a:pPr>
            <a:r>
              <a:rPr lang="en-US" sz="4125">
                <a:solidFill>
                  <a:srgbClr val="000000"/>
                </a:solidFill>
                <a:latin typeface="Nunito Bold"/>
              </a:rPr>
              <a:t>O(n log n)</a:t>
            </a:r>
          </a:p>
          <a:p>
            <a:pPr algn="ctr">
              <a:lnSpc>
                <a:spcPts val="3675"/>
              </a:lnSpc>
            </a:pPr>
          </a:p>
          <a:p>
            <a:pPr algn="ctr">
              <a:lnSpc>
                <a:spcPts val="3675"/>
              </a:lnSpc>
            </a:pPr>
          </a:p>
          <a:p>
            <a:pPr algn="ctr">
              <a:lnSpc>
                <a:spcPts val="3675"/>
              </a:lnSpc>
            </a:pPr>
          </a:p>
          <a:p>
            <a:pPr algn="ctr">
              <a:lnSpc>
                <a:spcPts val="3675"/>
              </a:lnSpc>
            </a:pPr>
          </a:p>
        </p:txBody>
      </p:sp>
      <p:sp>
        <p:nvSpPr>
          <p:cNvPr name="TextBox 38" id="38"/>
          <p:cNvSpPr txBox="true"/>
          <p:nvPr/>
        </p:nvSpPr>
        <p:spPr>
          <a:xfrm rot="0">
            <a:off x="13533826" y="5028736"/>
            <a:ext cx="3163708" cy="6283325"/>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El mejor caso ocurre cuando el arreglo ya está casi ordenado</a:t>
            </a:r>
          </a:p>
          <a:p>
            <a:pPr algn="ctr">
              <a:lnSpc>
                <a:spcPts val="4899"/>
              </a:lnSpc>
            </a:pPr>
          </a:p>
          <a:p>
            <a:pPr algn="ctr">
              <a:lnSpc>
                <a:spcPts val="5879"/>
              </a:lnSpc>
            </a:pPr>
            <a:r>
              <a:rPr lang="en-US" sz="4199">
                <a:solidFill>
                  <a:srgbClr val="000000"/>
                </a:solidFill>
                <a:latin typeface="Nunito Bold"/>
              </a:rPr>
              <a:t>O(n log n)</a:t>
            </a:r>
          </a:p>
          <a:p>
            <a:pPr algn="ctr">
              <a:lnSpc>
                <a:spcPts val="4899"/>
              </a:lnSpc>
            </a:pPr>
            <a:r>
              <a:rPr lang="en-US" sz="3499">
                <a:solidFill>
                  <a:srgbClr val="000000"/>
                </a:solidFill>
                <a:latin typeface="Nunito Bold"/>
              </a:rPr>
              <a:t> </a:t>
            </a:r>
          </a:p>
          <a:p>
            <a:pPr algn="ctr">
              <a:lnSpc>
                <a:spcPts val="4899"/>
              </a:lnSpc>
            </a:pPr>
          </a:p>
          <a:p>
            <a:pPr algn="ctr">
              <a:lnSpc>
                <a:spcPts val="489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5260714" cy="4123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3269473" y="4142133"/>
            <a:ext cx="11749054"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One Bold"/>
              </a:rPr>
              <a:t>CONCLUSION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967554" y="1028700"/>
            <a:ext cx="10296548" cy="8229600"/>
            <a:chOff x="0" y="0"/>
            <a:chExt cx="2711848" cy="2167467"/>
          </a:xfrm>
        </p:grpSpPr>
        <p:sp>
          <p:nvSpPr>
            <p:cNvPr name="Freeform 6" id="6"/>
            <p:cNvSpPr/>
            <p:nvPr/>
          </p:nvSpPr>
          <p:spPr>
            <a:xfrm flipH="false" flipV="false" rot="0">
              <a:off x="0" y="0"/>
              <a:ext cx="2711848" cy="2167467"/>
            </a:xfrm>
            <a:custGeom>
              <a:avLst/>
              <a:gdLst/>
              <a:ahLst/>
              <a:cxnLst/>
              <a:rect r="r" b="b" t="t" l="l"/>
              <a:pathLst>
                <a:path h="2167467" w="2711848">
                  <a:moveTo>
                    <a:pt x="0" y="0"/>
                  </a:moveTo>
                  <a:lnTo>
                    <a:pt x="2711848" y="0"/>
                  </a:lnTo>
                  <a:lnTo>
                    <a:pt x="2711848" y="2167467"/>
                  </a:lnTo>
                  <a:lnTo>
                    <a:pt x="0" y="2167467"/>
                  </a:lnTo>
                  <a:close/>
                </a:path>
              </a:pathLst>
            </a:custGeom>
            <a:solidFill>
              <a:srgbClr val="F1F2F2"/>
            </a:solidFill>
          </p:spPr>
        </p:sp>
        <p:sp>
          <p:nvSpPr>
            <p:cNvPr name="TextBox 7" id="7"/>
            <p:cNvSpPr txBox="true"/>
            <p:nvPr/>
          </p:nvSpPr>
          <p:spPr>
            <a:xfrm>
              <a:off x="0" y="-38100"/>
              <a:ext cx="2711848"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28700" y="4448089"/>
            <a:ext cx="5302849" cy="1390822"/>
            <a:chOff x="0" y="0"/>
            <a:chExt cx="1396635" cy="366307"/>
          </a:xfrm>
        </p:grpSpPr>
        <p:sp>
          <p:nvSpPr>
            <p:cNvPr name="Freeform 9" id="9"/>
            <p:cNvSpPr/>
            <p:nvPr/>
          </p:nvSpPr>
          <p:spPr>
            <a:xfrm flipH="false" flipV="false" rot="0">
              <a:off x="0" y="0"/>
              <a:ext cx="1396635" cy="366307"/>
            </a:xfrm>
            <a:custGeom>
              <a:avLst/>
              <a:gdLst/>
              <a:ahLst/>
              <a:cxnLst/>
              <a:rect r="r" b="b" t="t" l="l"/>
              <a:pathLst>
                <a:path h="366307" w="1396635">
                  <a:moveTo>
                    <a:pt x="0" y="0"/>
                  </a:moveTo>
                  <a:lnTo>
                    <a:pt x="1396635" y="0"/>
                  </a:lnTo>
                  <a:lnTo>
                    <a:pt x="1396635" y="366307"/>
                  </a:lnTo>
                  <a:lnTo>
                    <a:pt x="0" y="366307"/>
                  </a:lnTo>
                  <a:close/>
                </a:path>
              </a:pathLst>
            </a:custGeom>
            <a:solidFill>
              <a:srgbClr val="737373"/>
            </a:solidFill>
            <a:ln w="38100" cap="sq">
              <a:solidFill>
                <a:srgbClr val="F1F2F2"/>
              </a:solidFill>
              <a:prstDash val="solid"/>
              <a:miter/>
            </a:ln>
          </p:spPr>
        </p:sp>
        <p:sp>
          <p:nvSpPr>
            <p:cNvPr name="TextBox 10" id="10"/>
            <p:cNvSpPr txBox="true"/>
            <p:nvPr/>
          </p:nvSpPr>
          <p:spPr>
            <a:xfrm>
              <a:off x="0" y="-38100"/>
              <a:ext cx="1396635" cy="404407"/>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7743318" y="1620743"/>
            <a:ext cx="8745019" cy="6828664"/>
          </a:xfrm>
          <a:prstGeom prst="rect">
            <a:avLst/>
          </a:prstGeom>
        </p:spPr>
        <p:txBody>
          <a:bodyPr anchor="t" rtlCol="false" tIns="0" lIns="0" bIns="0" rIns="0">
            <a:spAutoFit/>
          </a:bodyPr>
          <a:lstStyle/>
          <a:p>
            <a:pPr marL="820417" indent="-410209" lvl="1">
              <a:lnSpc>
                <a:spcPts val="7865"/>
              </a:lnSpc>
              <a:buFont typeface="Arial"/>
              <a:buChar char="•"/>
            </a:pPr>
            <a:r>
              <a:rPr lang="en-US" sz="3799">
                <a:solidFill>
                  <a:srgbClr val="000000"/>
                </a:solidFill>
                <a:latin typeface="Nunito Bold"/>
              </a:rPr>
              <a:t>Método de ordenamiento, ¿Qué es?</a:t>
            </a:r>
          </a:p>
          <a:p>
            <a:pPr marL="820417" indent="-410209" lvl="1">
              <a:lnSpc>
                <a:spcPts val="7865"/>
              </a:lnSpc>
              <a:buFont typeface="Arial"/>
              <a:buChar char="•"/>
            </a:pPr>
            <a:r>
              <a:rPr lang="en-US" sz="3799">
                <a:solidFill>
                  <a:srgbClr val="000000"/>
                </a:solidFill>
                <a:latin typeface="Nunito Bold"/>
              </a:rPr>
              <a:t>Shell sort</a:t>
            </a:r>
          </a:p>
          <a:p>
            <a:pPr marL="820417" indent="-410209" lvl="1">
              <a:lnSpc>
                <a:spcPts val="7865"/>
              </a:lnSpc>
              <a:buFont typeface="Arial"/>
              <a:buChar char="•"/>
            </a:pPr>
            <a:r>
              <a:rPr lang="en-US" sz="3799">
                <a:solidFill>
                  <a:srgbClr val="000000"/>
                </a:solidFill>
                <a:latin typeface="Nunito Bold"/>
              </a:rPr>
              <a:t>¿Qué es la notación O grande?</a:t>
            </a:r>
          </a:p>
          <a:p>
            <a:pPr marL="820417" indent="-410209" lvl="1">
              <a:lnSpc>
                <a:spcPts val="7865"/>
              </a:lnSpc>
              <a:buFont typeface="Arial"/>
              <a:buChar char="•"/>
            </a:pPr>
            <a:r>
              <a:rPr lang="en-US" sz="3799">
                <a:solidFill>
                  <a:srgbClr val="000000"/>
                </a:solidFill>
                <a:latin typeface="Nunito Bold"/>
              </a:rPr>
              <a:t>Casos del Shell sort</a:t>
            </a:r>
          </a:p>
          <a:p>
            <a:pPr marL="820417" indent="-410209" lvl="1">
              <a:lnSpc>
                <a:spcPts val="7865"/>
              </a:lnSpc>
              <a:buFont typeface="Arial"/>
              <a:buChar char="•"/>
            </a:pPr>
            <a:r>
              <a:rPr lang="en-US" sz="3799">
                <a:solidFill>
                  <a:srgbClr val="000000"/>
                </a:solidFill>
                <a:latin typeface="Nunito Bold"/>
              </a:rPr>
              <a:t>Diagrama de flujo</a:t>
            </a:r>
          </a:p>
          <a:p>
            <a:pPr marL="820417" indent="-410209" lvl="1">
              <a:lnSpc>
                <a:spcPts val="7865"/>
              </a:lnSpc>
              <a:buFont typeface="Arial"/>
              <a:buChar char="•"/>
            </a:pPr>
            <a:r>
              <a:rPr lang="en-US" sz="3799">
                <a:solidFill>
                  <a:srgbClr val="000000"/>
                </a:solidFill>
                <a:latin typeface="Nunito Bold"/>
              </a:rPr>
              <a:t>Prueba de escritorio</a:t>
            </a:r>
          </a:p>
          <a:p>
            <a:pPr marL="820417" indent="-410209" lvl="1">
              <a:lnSpc>
                <a:spcPts val="7865"/>
              </a:lnSpc>
              <a:buFont typeface="Arial"/>
              <a:buChar char="•"/>
            </a:pPr>
            <a:r>
              <a:rPr lang="en-US" sz="3799">
                <a:solidFill>
                  <a:srgbClr val="000000"/>
                </a:solidFill>
                <a:latin typeface="Nunito Bold"/>
              </a:rPr>
              <a:t>Programa</a:t>
            </a:r>
          </a:p>
        </p:txBody>
      </p:sp>
      <p:sp>
        <p:nvSpPr>
          <p:cNvPr name="Freeform 12" id="12"/>
          <p:cNvSpPr/>
          <p:nvPr/>
        </p:nvSpPr>
        <p:spPr>
          <a:xfrm flipH="false" flipV="false" rot="0">
            <a:off x="15797330" y="5605898"/>
            <a:ext cx="2923941" cy="2923941"/>
          </a:xfrm>
          <a:custGeom>
            <a:avLst/>
            <a:gdLst/>
            <a:ahLst/>
            <a:cxnLst/>
            <a:rect r="r" b="b" t="t" l="l"/>
            <a:pathLst>
              <a:path h="2923941" w="2923941">
                <a:moveTo>
                  <a:pt x="0" y="0"/>
                </a:moveTo>
                <a:lnTo>
                  <a:pt x="2923940" y="0"/>
                </a:lnTo>
                <a:lnTo>
                  <a:pt x="2923940" y="2923940"/>
                </a:lnTo>
                <a:lnTo>
                  <a:pt x="0" y="29239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14105" y="1353555"/>
            <a:ext cx="3762726" cy="1163024"/>
          </a:xfrm>
          <a:custGeom>
            <a:avLst/>
            <a:gdLst/>
            <a:ahLst/>
            <a:cxnLst/>
            <a:rect r="r" b="b" t="t" l="l"/>
            <a:pathLst>
              <a:path h="1163024" w="3762726">
                <a:moveTo>
                  <a:pt x="0" y="0"/>
                </a:moveTo>
                <a:lnTo>
                  <a:pt x="3762726" y="0"/>
                </a:lnTo>
                <a:lnTo>
                  <a:pt x="3762726" y="1163025"/>
                </a:lnTo>
                <a:lnTo>
                  <a:pt x="0" y="11630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576611" y="9927265"/>
            <a:ext cx="19974273" cy="359735"/>
            <a:chOff x="0" y="0"/>
            <a:chExt cx="5260714" cy="94745"/>
          </a:xfrm>
        </p:grpSpPr>
        <p:sp>
          <p:nvSpPr>
            <p:cNvPr name="Freeform 15" id="15"/>
            <p:cNvSpPr/>
            <p:nvPr/>
          </p:nvSpPr>
          <p:spPr>
            <a:xfrm flipH="false" flipV="false" rot="0">
              <a:off x="0" y="0"/>
              <a:ext cx="5260714" cy="94745"/>
            </a:xfrm>
            <a:custGeom>
              <a:avLst/>
              <a:gdLst/>
              <a:ahLst/>
              <a:cxnLst/>
              <a:rect r="r" b="b" t="t" l="l"/>
              <a:pathLst>
                <a:path h="94745" w="5260714">
                  <a:moveTo>
                    <a:pt x="0" y="0"/>
                  </a:moveTo>
                  <a:lnTo>
                    <a:pt x="5260714" y="0"/>
                  </a:lnTo>
                  <a:lnTo>
                    <a:pt x="5260714" y="94745"/>
                  </a:lnTo>
                  <a:lnTo>
                    <a:pt x="0" y="94745"/>
                  </a:lnTo>
                  <a:close/>
                </a:path>
              </a:pathLst>
            </a:custGeom>
            <a:solidFill>
              <a:srgbClr val="545454"/>
            </a:solidFill>
          </p:spPr>
        </p:sp>
        <p:sp>
          <p:nvSpPr>
            <p:cNvPr name="TextBox 16" id="16"/>
            <p:cNvSpPr txBox="true"/>
            <p:nvPr/>
          </p:nvSpPr>
          <p:spPr>
            <a:xfrm>
              <a:off x="0" y="-38100"/>
              <a:ext cx="5260714" cy="132845"/>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028700" y="4813259"/>
            <a:ext cx="5302849" cy="949452"/>
          </a:xfrm>
          <a:prstGeom prst="rect">
            <a:avLst/>
          </a:prstGeom>
        </p:spPr>
        <p:txBody>
          <a:bodyPr anchor="t" rtlCol="false" tIns="0" lIns="0" bIns="0" rIns="0">
            <a:spAutoFit/>
          </a:bodyPr>
          <a:lstStyle/>
          <a:p>
            <a:pPr algn="ctr">
              <a:lnSpc>
                <a:spcPts val="7433"/>
              </a:lnSpc>
            </a:pPr>
            <a:r>
              <a:rPr lang="en-US" sz="6299" spc="151">
                <a:solidFill>
                  <a:srgbClr val="FFFFFF"/>
                </a:solidFill>
                <a:latin typeface="Hussar Bold"/>
              </a:rPr>
              <a:t>TEMAS</a:t>
            </a:r>
          </a:p>
        </p:txBody>
      </p:sp>
      <p:sp>
        <p:nvSpPr>
          <p:cNvPr name="TextBox 18" id="18"/>
          <p:cNvSpPr txBox="true"/>
          <p:nvPr/>
        </p:nvSpPr>
        <p:spPr>
          <a:xfrm rot="0">
            <a:off x="2198179" y="5443973"/>
            <a:ext cx="4769375" cy="1320756"/>
          </a:xfrm>
          <a:prstGeom prst="rect">
            <a:avLst/>
          </a:prstGeom>
        </p:spPr>
        <p:txBody>
          <a:bodyPr anchor="t" rtlCol="false" tIns="0" lIns="0" bIns="0" rIns="0">
            <a:spAutoFit/>
          </a:bodyPr>
          <a:lstStyle/>
          <a:p>
            <a:pPr algn="ctr">
              <a:lnSpc>
                <a:spcPts val="10677"/>
              </a:lnSpc>
            </a:pPr>
            <a:r>
              <a:rPr lang="en-US" sz="7626">
                <a:solidFill>
                  <a:srgbClr val="000000"/>
                </a:solidFill>
                <a:latin typeface="Playlist Script"/>
              </a:rPr>
              <a:t>a tratar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4720374"/>
            <a:chOff x="0" y="0"/>
            <a:chExt cx="4274726" cy="1243226"/>
          </a:xfrm>
        </p:grpSpPr>
        <p:sp>
          <p:nvSpPr>
            <p:cNvPr name="Freeform 6" id="6"/>
            <p:cNvSpPr/>
            <p:nvPr/>
          </p:nvSpPr>
          <p:spPr>
            <a:xfrm flipH="false" flipV="false" rot="0">
              <a:off x="0" y="0"/>
              <a:ext cx="4274726" cy="1243226"/>
            </a:xfrm>
            <a:custGeom>
              <a:avLst/>
              <a:gdLst/>
              <a:ahLst/>
              <a:cxnLst/>
              <a:rect r="r" b="b" t="t" l="l"/>
              <a:pathLst>
                <a:path h="1243226" w="4274726">
                  <a:moveTo>
                    <a:pt x="0" y="0"/>
                  </a:moveTo>
                  <a:lnTo>
                    <a:pt x="4274726" y="0"/>
                  </a:lnTo>
                  <a:lnTo>
                    <a:pt x="4274726" y="1243226"/>
                  </a:lnTo>
                  <a:lnTo>
                    <a:pt x="0" y="1243226"/>
                  </a:lnTo>
                  <a:close/>
                </a:path>
              </a:pathLst>
            </a:custGeom>
            <a:solidFill>
              <a:srgbClr val="F1F2F2"/>
            </a:solidFill>
          </p:spPr>
        </p:sp>
        <p:sp>
          <p:nvSpPr>
            <p:cNvPr name="TextBox 7" id="7"/>
            <p:cNvSpPr txBox="true"/>
            <p:nvPr/>
          </p:nvSpPr>
          <p:spPr>
            <a:xfrm>
              <a:off x="0" y="-38100"/>
              <a:ext cx="4274726" cy="1281326"/>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713426" y="687305"/>
            <a:ext cx="13012748" cy="1405373"/>
            <a:chOff x="0" y="0"/>
            <a:chExt cx="3427226" cy="370139"/>
          </a:xfrm>
        </p:grpSpPr>
        <p:sp>
          <p:nvSpPr>
            <p:cNvPr name="Freeform 9" id="9"/>
            <p:cNvSpPr/>
            <p:nvPr/>
          </p:nvSpPr>
          <p:spPr>
            <a:xfrm flipH="false" flipV="false" rot="0">
              <a:off x="0" y="0"/>
              <a:ext cx="3427226" cy="370139"/>
            </a:xfrm>
            <a:custGeom>
              <a:avLst/>
              <a:gdLst/>
              <a:ahLst/>
              <a:cxnLst/>
              <a:rect r="r" b="b" t="t" l="l"/>
              <a:pathLst>
                <a:path h="370139" w="3427226">
                  <a:moveTo>
                    <a:pt x="0" y="0"/>
                  </a:moveTo>
                  <a:lnTo>
                    <a:pt x="3427226" y="0"/>
                  </a:lnTo>
                  <a:lnTo>
                    <a:pt x="3427226" y="370139"/>
                  </a:lnTo>
                  <a:lnTo>
                    <a:pt x="0" y="370139"/>
                  </a:lnTo>
                  <a:close/>
                </a:path>
              </a:pathLst>
            </a:custGeom>
            <a:solidFill>
              <a:srgbClr val="737373"/>
            </a:solidFill>
            <a:ln w="38100" cap="sq">
              <a:solidFill>
                <a:srgbClr val="F1F2F2"/>
              </a:solidFill>
              <a:prstDash val="solid"/>
              <a:miter/>
            </a:ln>
          </p:spPr>
        </p:sp>
        <p:sp>
          <p:nvSpPr>
            <p:cNvPr name="TextBox 10" id="10"/>
            <p:cNvSpPr txBox="true"/>
            <p:nvPr/>
          </p:nvSpPr>
          <p:spPr>
            <a:xfrm>
              <a:off x="0" y="-38100"/>
              <a:ext cx="3427226" cy="408239"/>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927265"/>
            <a:ext cx="19974273" cy="359735"/>
            <a:chOff x="0" y="0"/>
            <a:chExt cx="5260714" cy="94745"/>
          </a:xfrm>
        </p:grpSpPr>
        <p:sp>
          <p:nvSpPr>
            <p:cNvPr name="Freeform 12" id="12"/>
            <p:cNvSpPr/>
            <p:nvPr/>
          </p:nvSpPr>
          <p:spPr>
            <a:xfrm flipH="false" flipV="false" rot="0">
              <a:off x="0" y="0"/>
              <a:ext cx="5260714" cy="94745"/>
            </a:xfrm>
            <a:custGeom>
              <a:avLst/>
              <a:gdLst/>
              <a:ahLst/>
              <a:cxnLst/>
              <a:rect r="r" b="b" t="t" l="l"/>
              <a:pathLst>
                <a:path h="94745" w="5260714">
                  <a:moveTo>
                    <a:pt x="0" y="0"/>
                  </a:moveTo>
                  <a:lnTo>
                    <a:pt x="5260714" y="0"/>
                  </a:lnTo>
                  <a:lnTo>
                    <a:pt x="5260714" y="94745"/>
                  </a:lnTo>
                  <a:lnTo>
                    <a:pt x="0" y="94745"/>
                  </a:lnTo>
                  <a:close/>
                </a:path>
              </a:pathLst>
            </a:custGeom>
            <a:solidFill>
              <a:srgbClr val="545454"/>
            </a:solidFill>
          </p:spPr>
        </p:sp>
        <p:sp>
          <p:nvSpPr>
            <p:cNvPr name="TextBox 13" id="13"/>
            <p:cNvSpPr txBox="true"/>
            <p:nvPr/>
          </p:nvSpPr>
          <p:spPr>
            <a:xfrm>
              <a:off x="0" y="-38100"/>
              <a:ext cx="5260714" cy="13284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pic>
        <p:nvPicPr>
          <p:cNvPr name="Picture 16" id="16">
            <a:hlinkClick action="ppaction://media"/>
          </p:cNvPr>
          <p:cNvPicPr>
            <a:picLocks noChangeAspect="true"/>
          </p:cNvPicPr>
          <p:nvPr>
            <a:videoFile r:link="rId9"/>
            <p:extLst>
              <p:ext uri="{DAA4B4D4-6D71-4841-9C94-3DE7FCFB9230}">
                <p14:media xmlns:p14="http://schemas.microsoft.com/office/powerpoint/2010/main" r:embed="rId10"/>
              </p:ext>
            </p:extLst>
          </p:nvPr>
        </p:nvPicPr>
        <p:blipFill>
          <a:blip r:embed="rId8"/>
          <a:srcRect l="9624" t="31405" r="7969" b="33421"/>
          <a:stretch>
            <a:fillRect/>
          </a:stretch>
        </p:blipFill>
        <p:spPr>
          <a:xfrm flipH="false" flipV="false" rot="0">
            <a:off x="3210036" y="6629488"/>
            <a:ext cx="11867929" cy="2894606"/>
          </a:xfrm>
          <a:prstGeom prst="rect">
            <a:avLst/>
          </a:prstGeom>
        </p:spPr>
      </p:pic>
      <p:sp>
        <p:nvSpPr>
          <p:cNvPr name="TextBox 17" id="17"/>
          <p:cNvSpPr txBox="true"/>
          <p:nvPr/>
        </p:nvSpPr>
        <p:spPr>
          <a:xfrm rot="0">
            <a:off x="1971822" y="3086514"/>
            <a:ext cx="14344356" cy="2444750"/>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Son algoritmos que realizan la operación de arreglar los registros de una tabla en algún orden secuencial de acuerdo a un criterio de ordenamiento. El objetivo principal es facilitar la búsqueda y recuperación eficiente de datos. </a:t>
            </a:r>
          </a:p>
        </p:txBody>
      </p:sp>
      <p:sp>
        <p:nvSpPr>
          <p:cNvPr name="TextBox 18" id="18"/>
          <p:cNvSpPr txBox="true"/>
          <p:nvPr/>
        </p:nvSpPr>
        <p:spPr>
          <a:xfrm rot="0">
            <a:off x="1269449" y="1089256"/>
            <a:ext cx="15900702" cy="842899"/>
          </a:xfrm>
          <a:prstGeom prst="rect">
            <a:avLst/>
          </a:prstGeom>
        </p:spPr>
        <p:txBody>
          <a:bodyPr anchor="t" rtlCol="false" tIns="0" lIns="0" bIns="0" rIns="0">
            <a:spAutoFit/>
          </a:bodyPr>
          <a:lstStyle/>
          <a:p>
            <a:pPr algn="ctr">
              <a:lnSpc>
                <a:spcPts val="6608"/>
              </a:lnSpc>
            </a:pPr>
            <a:r>
              <a:rPr lang="en-US" sz="5600" spc="134">
                <a:solidFill>
                  <a:srgbClr val="FFFFFF"/>
                </a:solidFill>
                <a:latin typeface="Hussar Bold"/>
              </a:rPr>
              <a:t>METODO DE ORDENAMIENTO</a:t>
            </a:r>
          </a:p>
        </p:txBody>
      </p:sp>
      <p:grpSp>
        <p:nvGrpSpPr>
          <p:cNvPr name="Group 19" id="19"/>
          <p:cNvGrpSpPr/>
          <p:nvPr/>
        </p:nvGrpSpPr>
        <p:grpSpPr>
          <a:xfrm rot="-241800">
            <a:off x="8718941" y="1621146"/>
            <a:ext cx="10469648" cy="1374704"/>
            <a:chOff x="0" y="0"/>
            <a:chExt cx="13959531" cy="1832938"/>
          </a:xfrm>
        </p:grpSpPr>
        <p:sp>
          <p:nvSpPr>
            <p:cNvPr name="TextBox 20" id="20"/>
            <p:cNvSpPr txBox="true"/>
            <p:nvPr/>
          </p:nvSpPr>
          <p:spPr>
            <a:xfrm rot="0">
              <a:off x="0" y="-135174"/>
              <a:ext cx="13959531" cy="1968112"/>
            </a:xfrm>
            <a:prstGeom prst="rect">
              <a:avLst/>
            </a:prstGeom>
          </p:spPr>
          <p:txBody>
            <a:bodyPr anchor="t" rtlCol="false" tIns="0" lIns="0" bIns="0" rIns="0">
              <a:spAutoFit/>
            </a:bodyPr>
            <a:lstStyle/>
            <a:p>
              <a:pPr algn="ctr">
                <a:lnSpc>
                  <a:spcPts val="12364"/>
                </a:lnSpc>
              </a:pPr>
              <a:r>
                <a:rPr lang="en-US" sz="8831">
                  <a:solidFill>
                    <a:srgbClr val="000000"/>
                  </a:solidFill>
                  <a:latin typeface="Playlist Script"/>
                </a:rPr>
                <a:t>Qué es?</a:t>
              </a:r>
            </a:p>
          </p:txBody>
        </p:sp>
        <p:sp>
          <p:nvSpPr>
            <p:cNvPr name="TextBox 21" id="21"/>
            <p:cNvSpPr txBox="true"/>
            <p:nvPr/>
          </p:nvSpPr>
          <p:spPr>
            <a:xfrm rot="-10800000">
              <a:off x="3985777" y="0"/>
              <a:ext cx="1820345" cy="1968112"/>
            </a:xfrm>
            <a:prstGeom prst="rect">
              <a:avLst/>
            </a:prstGeom>
          </p:spPr>
          <p:txBody>
            <a:bodyPr anchor="t" rtlCol="false" tIns="0" lIns="0" bIns="0" rIns="0">
              <a:spAutoFit/>
            </a:bodyPr>
            <a:lstStyle/>
            <a:p>
              <a:pPr algn="ctr">
                <a:lnSpc>
                  <a:spcPts val="12364"/>
                </a:lnSpc>
              </a:pPr>
              <a:r>
                <a:rPr lang="en-US" sz="8831">
                  <a:solidFill>
                    <a:srgbClr val="000000"/>
                  </a:solidFill>
                  <a:latin typeface="Playlist Script"/>
                </a:rPr>
                <a:t>?</a:t>
              </a:r>
            </a:p>
          </p:txBody>
        </p:sp>
      </p:grpSp>
    </p:spTree>
  </p:cSld>
  <p:clrMapOvr>
    <a:masterClrMapping/>
  </p:clrMapOvr>
  <p:timing>
    <p:tnLst>
      <p:par>
        <p:cTn dur="indefinite" restart="never" nodeType="tmRoot">
          <p:childTnLst>
            <p:video>
              <p:cMediaNode vol="0">
                <p:cTn fill="hold" display="false">
                  <p:stCondLst>
                    <p:cond delay="indefinite"/>
                  </p:stCondLst>
                </p:cTn>
                <p:tgtEl>
                  <p:spTgt spid="16"/>
                </p:tgtEl>
              </p:cMediaNode>
            </p:video>
          </p:childTnLst>
        </p:cTn>
      </p:par>
    </p:tnLst>
  </p:timing>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8381826" cy="7752357"/>
            <a:chOff x="0" y="0"/>
            <a:chExt cx="2207559" cy="2041773"/>
          </a:xfrm>
        </p:grpSpPr>
        <p:sp>
          <p:nvSpPr>
            <p:cNvPr name="Freeform 6" id="6"/>
            <p:cNvSpPr/>
            <p:nvPr/>
          </p:nvSpPr>
          <p:spPr>
            <a:xfrm flipH="false" flipV="false" rot="0">
              <a:off x="0" y="0"/>
              <a:ext cx="2207559" cy="2041773"/>
            </a:xfrm>
            <a:custGeom>
              <a:avLst/>
              <a:gdLst/>
              <a:ahLst/>
              <a:cxnLst/>
              <a:rect r="r" b="b" t="t" l="l"/>
              <a:pathLst>
                <a:path h="2041773" w="2207559">
                  <a:moveTo>
                    <a:pt x="0" y="0"/>
                  </a:moveTo>
                  <a:lnTo>
                    <a:pt x="2207559" y="0"/>
                  </a:lnTo>
                  <a:lnTo>
                    <a:pt x="2207559" y="2041773"/>
                  </a:lnTo>
                  <a:lnTo>
                    <a:pt x="0" y="2041773"/>
                  </a:lnTo>
                  <a:close/>
                </a:path>
              </a:pathLst>
            </a:custGeom>
            <a:solidFill>
              <a:srgbClr val="F1F2F2"/>
            </a:solidFill>
          </p:spPr>
        </p:sp>
        <p:sp>
          <p:nvSpPr>
            <p:cNvPr name="TextBox 7" id="7"/>
            <p:cNvSpPr txBox="true"/>
            <p:nvPr/>
          </p:nvSpPr>
          <p:spPr>
            <a:xfrm>
              <a:off x="0" y="-38100"/>
              <a:ext cx="2207559" cy="207987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063212" y="858003"/>
            <a:ext cx="8009976" cy="1390822"/>
            <a:chOff x="0" y="0"/>
            <a:chExt cx="2109623" cy="366307"/>
          </a:xfrm>
        </p:grpSpPr>
        <p:sp>
          <p:nvSpPr>
            <p:cNvPr name="Freeform 9" id="9"/>
            <p:cNvSpPr/>
            <p:nvPr/>
          </p:nvSpPr>
          <p:spPr>
            <a:xfrm flipH="false" flipV="false" rot="0">
              <a:off x="0" y="0"/>
              <a:ext cx="2109623" cy="366307"/>
            </a:xfrm>
            <a:custGeom>
              <a:avLst/>
              <a:gdLst/>
              <a:ahLst/>
              <a:cxnLst/>
              <a:rect r="r" b="b" t="t" l="l"/>
              <a:pathLst>
                <a:path h="366307" w="2109623">
                  <a:moveTo>
                    <a:pt x="0" y="0"/>
                  </a:moveTo>
                  <a:lnTo>
                    <a:pt x="2109623" y="0"/>
                  </a:lnTo>
                  <a:lnTo>
                    <a:pt x="2109623" y="366307"/>
                  </a:lnTo>
                  <a:lnTo>
                    <a:pt x="0" y="366307"/>
                  </a:lnTo>
                  <a:close/>
                </a:path>
              </a:pathLst>
            </a:custGeom>
            <a:solidFill>
              <a:srgbClr val="737373"/>
            </a:solidFill>
            <a:ln w="38100" cap="sq">
              <a:solidFill>
                <a:srgbClr val="F1F2F2"/>
              </a:solidFill>
              <a:prstDash val="solid"/>
              <a:miter/>
            </a:ln>
          </p:spPr>
        </p:sp>
        <p:sp>
          <p:nvSpPr>
            <p:cNvPr name="TextBox 10" id="10"/>
            <p:cNvSpPr txBox="true"/>
            <p:nvPr/>
          </p:nvSpPr>
          <p:spPr>
            <a:xfrm>
              <a:off x="0" y="-38100"/>
              <a:ext cx="2109623" cy="404407"/>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122462" y="2942193"/>
            <a:ext cx="6194302" cy="5540375"/>
          </a:xfrm>
          <a:prstGeom prst="rect">
            <a:avLst/>
          </a:prstGeom>
        </p:spPr>
        <p:txBody>
          <a:bodyPr anchor="t" rtlCol="false" tIns="0" lIns="0" bIns="0" rIns="0">
            <a:spAutoFit/>
          </a:bodyPr>
          <a:lstStyle/>
          <a:p>
            <a:pPr algn="ctr">
              <a:lnSpc>
                <a:spcPts val="4899"/>
              </a:lnSpc>
            </a:pPr>
            <a:r>
              <a:rPr lang="en-US" sz="3499">
                <a:solidFill>
                  <a:srgbClr val="000000"/>
                </a:solidFill>
                <a:latin typeface="Nunito Bold"/>
              </a:rPr>
              <a:t>El algoritmo Shell sort mejora el ordenamiento por inserción comparando elementos separados por un espacio de varias posiciones. </a:t>
            </a:r>
          </a:p>
          <a:p>
            <a:pPr algn="ctr">
              <a:lnSpc>
                <a:spcPts val="4899"/>
              </a:lnSpc>
            </a:pPr>
          </a:p>
          <a:p>
            <a:pPr algn="ctr">
              <a:lnSpc>
                <a:spcPts val="4899"/>
              </a:lnSpc>
            </a:pPr>
            <a:r>
              <a:rPr lang="en-US" sz="3499">
                <a:solidFill>
                  <a:srgbClr val="000000"/>
                </a:solidFill>
                <a:latin typeface="Nunito Bold"/>
              </a:rPr>
              <a:t>Esto permite que un elemento haga </a:t>
            </a:r>
            <a:r>
              <a:rPr lang="en-US" sz="3499">
                <a:solidFill>
                  <a:srgbClr val="000000"/>
                </a:solidFill>
                <a:latin typeface="Nunito Bold Italics"/>
              </a:rPr>
              <a:t>"Pasos más grandes"</a:t>
            </a:r>
            <a:r>
              <a:rPr lang="en-US" sz="3499">
                <a:solidFill>
                  <a:srgbClr val="000000"/>
                </a:solidFill>
                <a:latin typeface="Nunito Bold"/>
              </a:rPr>
              <a:t> hacia su posición esperada. </a:t>
            </a:r>
          </a:p>
        </p:txBody>
      </p:sp>
      <p:sp>
        <p:nvSpPr>
          <p:cNvPr name="Freeform 12" id="12"/>
          <p:cNvSpPr/>
          <p:nvPr/>
        </p:nvSpPr>
        <p:spPr>
          <a:xfrm flipH="false" flipV="false" rot="0">
            <a:off x="15632381" y="1028700"/>
            <a:ext cx="2923941" cy="2923941"/>
          </a:xfrm>
          <a:custGeom>
            <a:avLst/>
            <a:gdLst/>
            <a:ahLst/>
            <a:cxnLst/>
            <a:rect r="r" b="b" t="t" l="l"/>
            <a:pathLst>
              <a:path h="2923941" w="2923941">
                <a:moveTo>
                  <a:pt x="0" y="0"/>
                </a:moveTo>
                <a:lnTo>
                  <a:pt x="2923940" y="0"/>
                </a:lnTo>
                <a:lnTo>
                  <a:pt x="2923940" y="2923941"/>
                </a:lnTo>
                <a:lnTo>
                  <a:pt x="0" y="29239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576611" y="9927265"/>
            <a:ext cx="19974273" cy="359735"/>
            <a:chOff x="0" y="0"/>
            <a:chExt cx="5260714" cy="94745"/>
          </a:xfrm>
        </p:grpSpPr>
        <p:sp>
          <p:nvSpPr>
            <p:cNvPr name="Freeform 15" id="15"/>
            <p:cNvSpPr/>
            <p:nvPr/>
          </p:nvSpPr>
          <p:spPr>
            <a:xfrm flipH="false" flipV="false" rot="0">
              <a:off x="0" y="0"/>
              <a:ext cx="5260714" cy="94745"/>
            </a:xfrm>
            <a:custGeom>
              <a:avLst/>
              <a:gdLst/>
              <a:ahLst/>
              <a:cxnLst/>
              <a:rect r="r" b="b" t="t" l="l"/>
              <a:pathLst>
                <a:path h="94745" w="5260714">
                  <a:moveTo>
                    <a:pt x="0" y="0"/>
                  </a:moveTo>
                  <a:lnTo>
                    <a:pt x="5260714" y="0"/>
                  </a:lnTo>
                  <a:lnTo>
                    <a:pt x="5260714" y="94745"/>
                  </a:lnTo>
                  <a:lnTo>
                    <a:pt x="0" y="94745"/>
                  </a:lnTo>
                  <a:close/>
                </a:path>
              </a:pathLst>
            </a:custGeom>
            <a:solidFill>
              <a:srgbClr val="545454"/>
            </a:solidFill>
          </p:spPr>
        </p:sp>
        <p:sp>
          <p:nvSpPr>
            <p:cNvPr name="TextBox 16" id="16"/>
            <p:cNvSpPr txBox="true"/>
            <p:nvPr/>
          </p:nvSpPr>
          <p:spPr>
            <a:xfrm>
              <a:off x="0" y="-38100"/>
              <a:ext cx="5260714" cy="132845"/>
            </a:xfrm>
            <a:prstGeom prst="rect">
              <a:avLst/>
            </a:prstGeom>
          </p:spPr>
          <p:txBody>
            <a:bodyPr anchor="ctr" rtlCol="false" tIns="50800" lIns="50800" bIns="50800" rIns="50800"/>
            <a:lstStyle/>
            <a:p>
              <a:pPr algn="ctr">
                <a:lnSpc>
                  <a:spcPts val="2659"/>
                </a:lnSpc>
                <a:spcBef>
                  <a:spcPct val="0"/>
                </a:spcBef>
              </a:pPr>
            </a:p>
          </p:txBody>
        </p:sp>
      </p:grpSp>
      <p:pic>
        <p:nvPicPr>
          <p:cNvPr name="Picture 17" id="17">
            <a:hlinkClick action="ppaction://media"/>
          </p:cNvPr>
          <p:cNvPicPr>
            <a:picLocks noChangeAspect="true"/>
          </p:cNvPicPr>
          <p:nvPr>
            <a:videoFile r:link="rId9"/>
            <p:extLst>
              <p:ext uri="{DAA4B4D4-6D71-4841-9C94-3DE7FCFB9230}">
                <p14:media xmlns:p14="http://schemas.microsoft.com/office/powerpoint/2010/main" r:embed="rId10"/>
              </p:ext>
            </p:extLst>
          </p:nvPr>
        </p:nvPicPr>
        <p:blipFill>
          <a:blip r:embed="rId8"/>
          <a:srcRect l="0" t="0" r="0" b="0"/>
          <a:stretch>
            <a:fillRect/>
          </a:stretch>
        </p:blipFill>
        <p:spPr>
          <a:xfrm flipH="false" flipV="false" rot="0">
            <a:off x="10348315" y="2999343"/>
            <a:ext cx="6746036" cy="6258957"/>
          </a:xfrm>
          <a:prstGeom prst="rect">
            <a:avLst/>
          </a:prstGeom>
        </p:spPr>
      </p:pic>
      <p:sp>
        <p:nvSpPr>
          <p:cNvPr name="TextBox 18" id="18"/>
          <p:cNvSpPr txBox="true"/>
          <p:nvPr/>
        </p:nvSpPr>
        <p:spPr>
          <a:xfrm rot="0">
            <a:off x="1193649" y="1223172"/>
            <a:ext cx="15900702" cy="949452"/>
          </a:xfrm>
          <a:prstGeom prst="rect">
            <a:avLst/>
          </a:prstGeom>
        </p:spPr>
        <p:txBody>
          <a:bodyPr anchor="t" rtlCol="false" tIns="0" lIns="0" bIns="0" rIns="0">
            <a:spAutoFit/>
          </a:bodyPr>
          <a:lstStyle/>
          <a:p>
            <a:pPr algn="ctr">
              <a:lnSpc>
                <a:spcPts val="7433"/>
              </a:lnSpc>
            </a:pPr>
            <a:r>
              <a:rPr lang="en-US" sz="6299" spc="151">
                <a:solidFill>
                  <a:srgbClr val="FFFFFF"/>
                </a:solidFill>
                <a:latin typeface="Hussar Bold"/>
              </a:rPr>
              <a:t>SHELL SORT</a:t>
            </a:r>
          </a:p>
        </p:txBody>
      </p:sp>
    </p:spTree>
  </p:cSld>
  <p:clrMapOvr>
    <a:masterClrMapping/>
  </p:clrMapOvr>
  <p:timing>
    <p:tnLst>
      <p:par>
        <p:cTn dur="indefinite" restart="never" nodeType="tmRoot">
          <p:childTnLst>
            <p:video>
              <p:cMediaNode vol="0">
                <p:cTn fill="hold" display="false">
                  <p:stCondLst>
                    <p:cond delay="indefinite"/>
                  </p:stCondLst>
                </p:cTn>
                <p:tgtEl>
                  <p:spTgt spid="17"/>
                </p:tgtEl>
              </p:cMediaNode>
            </p:video>
          </p:childTnLst>
        </p:cTn>
      </p:par>
    </p:tnLst>
  </p:timing>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572412" y="3407052"/>
            <a:ext cx="4927677" cy="1532060"/>
          </a:xfrm>
          <a:custGeom>
            <a:avLst/>
            <a:gdLst/>
            <a:ahLst/>
            <a:cxnLst/>
            <a:rect r="r" b="b" t="t" l="l"/>
            <a:pathLst>
              <a:path h="1532060" w="4927677">
                <a:moveTo>
                  <a:pt x="0" y="0"/>
                </a:moveTo>
                <a:lnTo>
                  <a:pt x="4927676" y="0"/>
                </a:lnTo>
                <a:lnTo>
                  <a:pt x="4927676"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0"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805070" y="3357317"/>
            <a:ext cx="7821038" cy="5068331"/>
            <a:chOff x="0" y="0"/>
            <a:chExt cx="2059862" cy="1334869"/>
          </a:xfrm>
        </p:grpSpPr>
        <p:sp>
          <p:nvSpPr>
            <p:cNvPr name="Freeform 8" id="8"/>
            <p:cNvSpPr/>
            <p:nvPr/>
          </p:nvSpPr>
          <p:spPr>
            <a:xfrm flipH="false" flipV="false" rot="0">
              <a:off x="0" y="0"/>
              <a:ext cx="2059862" cy="1334869"/>
            </a:xfrm>
            <a:custGeom>
              <a:avLst/>
              <a:gdLst/>
              <a:ahLst/>
              <a:cxnLst/>
              <a:rect r="r" b="b" t="t" l="l"/>
              <a:pathLst>
                <a:path h="1334869" w="2059862">
                  <a:moveTo>
                    <a:pt x="0" y="0"/>
                  </a:moveTo>
                  <a:lnTo>
                    <a:pt x="2059862" y="0"/>
                  </a:lnTo>
                  <a:lnTo>
                    <a:pt x="2059862" y="1334869"/>
                  </a:lnTo>
                  <a:lnTo>
                    <a:pt x="0" y="1334869"/>
                  </a:lnTo>
                  <a:close/>
                </a:path>
              </a:pathLst>
            </a:custGeom>
            <a:solidFill>
              <a:srgbClr val="F1F2F2"/>
            </a:solidFill>
          </p:spPr>
        </p:sp>
        <p:sp>
          <p:nvSpPr>
            <p:cNvPr name="TextBox 9" id="9"/>
            <p:cNvSpPr txBox="true"/>
            <p:nvPr/>
          </p:nvSpPr>
          <p:spPr>
            <a:xfrm>
              <a:off x="0" y="-38100"/>
              <a:ext cx="2059862" cy="1372969"/>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979113" y="687305"/>
            <a:ext cx="12329775" cy="1730229"/>
            <a:chOff x="0" y="0"/>
            <a:chExt cx="3247348" cy="455698"/>
          </a:xfrm>
        </p:grpSpPr>
        <p:sp>
          <p:nvSpPr>
            <p:cNvPr name="Freeform 11" id="11"/>
            <p:cNvSpPr/>
            <p:nvPr/>
          </p:nvSpPr>
          <p:spPr>
            <a:xfrm flipH="false" flipV="false" rot="0">
              <a:off x="0" y="0"/>
              <a:ext cx="3247348" cy="455698"/>
            </a:xfrm>
            <a:custGeom>
              <a:avLst/>
              <a:gdLst/>
              <a:ahLst/>
              <a:cxnLst/>
              <a:rect r="r" b="b" t="t" l="l"/>
              <a:pathLst>
                <a:path h="455698" w="3247348">
                  <a:moveTo>
                    <a:pt x="0" y="0"/>
                  </a:moveTo>
                  <a:lnTo>
                    <a:pt x="3247348" y="0"/>
                  </a:lnTo>
                  <a:lnTo>
                    <a:pt x="3247348" y="455698"/>
                  </a:lnTo>
                  <a:lnTo>
                    <a:pt x="0" y="455698"/>
                  </a:lnTo>
                  <a:close/>
                </a:path>
              </a:pathLst>
            </a:custGeom>
            <a:solidFill>
              <a:srgbClr val="737373"/>
            </a:solidFill>
            <a:ln w="38100" cap="sq">
              <a:solidFill>
                <a:srgbClr val="F1F2F2"/>
              </a:solidFill>
              <a:prstDash val="solid"/>
              <a:miter/>
            </a:ln>
          </p:spPr>
        </p:sp>
        <p:sp>
          <p:nvSpPr>
            <p:cNvPr name="TextBox 12" id="12"/>
            <p:cNvSpPr txBox="true"/>
            <p:nvPr/>
          </p:nvSpPr>
          <p:spPr>
            <a:xfrm>
              <a:off x="0" y="-38100"/>
              <a:ext cx="3247348"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576611" y="9892497"/>
            <a:ext cx="19974273" cy="769898"/>
            <a:chOff x="0" y="0"/>
            <a:chExt cx="5260714" cy="202771"/>
          </a:xfrm>
        </p:grpSpPr>
        <p:sp>
          <p:nvSpPr>
            <p:cNvPr name="Freeform 14" id="14"/>
            <p:cNvSpPr/>
            <p:nvPr/>
          </p:nvSpPr>
          <p:spPr>
            <a:xfrm flipH="false" flipV="false" rot="0">
              <a:off x="0" y="0"/>
              <a:ext cx="5260714" cy="202771"/>
            </a:xfrm>
            <a:custGeom>
              <a:avLst/>
              <a:gdLst/>
              <a:ahLst/>
              <a:cxnLst/>
              <a:rect r="r" b="b" t="t" l="l"/>
              <a:pathLst>
                <a:path h="202771" w="5260714">
                  <a:moveTo>
                    <a:pt x="0" y="0"/>
                  </a:moveTo>
                  <a:lnTo>
                    <a:pt x="5260714" y="0"/>
                  </a:lnTo>
                  <a:lnTo>
                    <a:pt x="5260714" y="202771"/>
                  </a:lnTo>
                  <a:lnTo>
                    <a:pt x="0" y="202771"/>
                  </a:lnTo>
                  <a:close/>
                </a:path>
              </a:pathLst>
            </a:custGeom>
            <a:solidFill>
              <a:srgbClr val="000000"/>
            </a:solidFill>
          </p:spPr>
        </p:sp>
        <p:sp>
          <p:nvSpPr>
            <p:cNvPr name="TextBox 15" id="15"/>
            <p:cNvSpPr txBox="true"/>
            <p:nvPr/>
          </p:nvSpPr>
          <p:spPr>
            <a:xfrm>
              <a:off x="0" y="-38100"/>
              <a:ext cx="5260714" cy="240871"/>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501392" y="3357317"/>
            <a:ext cx="8142039" cy="5068331"/>
            <a:chOff x="0" y="0"/>
            <a:chExt cx="2144405" cy="1334869"/>
          </a:xfrm>
        </p:grpSpPr>
        <p:sp>
          <p:nvSpPr>
            <p:cNvPr name="Freeform 17" id="17"/>
            <p:cNvSpPr/>
            <p:nvPr/>
          </p:nvSpPr>
          <p:spPr>
            <a:xfrm flipH="false" flipV="false" rot="0">
              <a:off x="0" y="0"/>
              <a:ext cx="2144405" cy="1334869"/>
            </a:xfrm>
            <a:custGeom>
              <a:avLst/>
              <a:gdLst/>
              <a:ahLst/>
              <a:cxnLst/>
              <a:rect r="r" b="b" t="t" l="l"/>
              <a:pathLst>
                <a:path h="1334869" w="2144405">
                  <a:moveTo>
                    <a:pt x="0" y="0"/>
                  </a:moveTo>
                  <a:lnTo>
                    <a:pt x="2144405" y="0"/>
                  </a:lnTo>
                  <a:lnTo>
                    <a:pt x="2144405" y="1334869"/>
                  </a:lnTo>
                  <a:lnTo>
                    <a:pt x="0" y="1334869"/>
                  </a:lnTo>
                  <a:close/>
                </a:path>
              </a:pathLst>
            </a:custGeom>
            <a:solidFill>
              <a:srgbClr val="F1F2F2"/>
            </a:solidFill>
          </p:spPr>
        </p:sp>
        <p:sp>
          <p:nvSpPr>
            <p:cNvPr name="TextBox 18" id="18"/>
            <p:cNvSpPr txBox="true"/>
            <p:nvPr/>
          </p:nvSpPr>
          <p:spPr>
            <a:xfrm>
              <a:off x="0" y="-38100"/>
              <a:ext cx="2144405" cy="1372969"/>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4285782"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2517916" y="904875"/>
            <a:ext cx="13252168" cy="1127571"/>
          </a:xfrm>
          <a:prstGeom prst="rect">
            <a:avLst/>
          </a:prstGeom>
        </p:spPr>
        <p:txBody>
          <a:bodyPr anchor="t" rtlCol="false" tIns="0" lIns="0" bIns="0" rIns="0">
            <a:spAutoFit/>
          </a:bodyPr>
          <a:lstStyle/>
          <a:p>
            <a:pPr algn="ctr">
              <a:lnSpc>
                <a:spcPts val="9250"/>
              </a:lnSpc>
            </a:pPr>
            <a:r>
              <a:rPr lang="en-US" sz="6607">
                <a:solidFill>
                  <a:srgbClr val="FFFFFF"/>
                </a:solidFill>
                <a:latin typeface="Hussar Bold"/>
              </a:rPr>
              <a:t>SHELL SORT</a:t>
            </a:r>
          </a:p>
        </p:txBody>
      </p:sp>
      <p:sp>
        <p:nvSpPr>
          <p:cNvPr name="TextBox 21" id="21"/>
          <p:cNvSpPr txBox="true"/>
          <p:nvPr/>
        </p:nvSpPr>
        <p:spPr>
          <a:xfrm rot="0">
            <a:off x="1180639" y="4782047"/>
            <a:ext cx="7069899" cy="3063875"/>
          </a:xfrm>
          <a:prstGeom prst="rect">
            <a:avLst/>
          </a:prstGeom>
        </p:spPr>
        <p:txBody>
          <a:bodyPr anchor="t" rtlCol="false" tIns="0" lIns="0" bIns="0" rIns="0">
            <a:spAutoFit/>
          </a:bodyPr>
          <a:lstStyle/>
          <a:p>
            <a:pPr algn="ctr" marL="755649" indent="-377824" lvl="1">
              <a:lnSpc>
                <a:spcPts val="4899"/>
              </a:lnSpc>
              <a:buFont typeface="Arial"/>
              <a:buChar char="•"/>
            </a:pPr>
            <a:r>
              <a:rPr lang="en-US" sz="3499">
                <a:solidFill>
                  <a:srgbClr val="000000"/>
                </a:solidFill>
                <a:latin typeface="Nunito Bold"/>
              </a:rPr>
              <a:t>Rápido para ordenar</a:t>
            </a:r>
          </a:p>
          <a:p>
            <a:pPr algn="ctr" marL="755649" indent="-377824" lvl="1">
              <a:lnSpc>
                <a:spcPts val="4899"/>
              </a:lnSpc>
              <a:buFont typeface="Arial"/>
              <a:buChar char="•"/>
            </a:pPr>
            <a:r>
              <a:rPr lang="en-US" sz="3499">
                <a:solidFill>
                  <a:srgbClr val="000000"/>
                </a:solidFill>
                <a:latin typeface="Nunito Bold"/>
              </a:rPr>
              <a:t>No requiere almacenamiento extra</a:t>
            </a:r>
          </a:p>
          <a:p>
            <a:pPr algn="ctr" marL="755649" indent="-377824" lvl="1">
              <a:lnSpc>
                <a:spcPts val="4899"/>
              </a:lnSpc>
              <a:buFont typeface="Arial"/>
              <a:buChar char="•"/>
            </a:pPr>
            <a:r>
              <a:rPr lang="en-US" sz="3499">
                <a:solidFill>
                  <a:srgbClr val="000000"/>
                </a:solidFill>
                <a:latin typeface="Nunito Bold"/>
              </a:rPr>
              <a:t>Fácil de implementar</a:t>
            </a:r>
          </a:p>
          <a:p>
            <a:pPr algn="ctr">
              <a:lnSpc>
                <a:spcPts val="4899"/>
              </a:lnSpc>
            </a:pPr>
          </a:p>
        </p:txBody>
      </p:sp>
      <p:sp>
        <p:nvSpPr>
          <p:cNvPr name="TextBox 22" id="22"/>
          <p:cNvSpPr txBox="true"/>
          <p:nvPr/>
        </p:nvSpPr>
        <p:spPr>
          <a:xfrm rot="0">
            <a:off x="9410526" y="4782047"/>
            <a:ext cx="8142039" cy="3063875"/>
          </a:xfrm>
          <a:prstGeom prst="rect">
            <a:avLst/>
          </a:prstGeom>
        </p:spPr>
        <p:txBody>
          <a:bodyPr anchor="t" rtlCol="false" tIns="0" lIns="0" bIns="0" rIns="0">
            <a:spAutoFit/>
          </a:bodyPr>
          <a:lstStyle/>
          <a:p>
            <a:pPr algn="ctr" marL="755649" indent="-377824" lvl="1">
              <a:lnSpc>
                <a:spcPts val="4899"/>
              </a:lnSpc>
              <a:buFont typeface="Arial"/>
              <a:buChar char="•"/>
            </a:pPr>
            <a:r>
              <a:rPr lang="en-US" sz="3499">
                <a:solidFill>
                  <a:srgbClr val="000000"/>
                </a:solidFill>
                <a:latin typeface="Nunito Bold"/>
              </a:rPr>
              <a:t>Poco estable</a:t>
            </a:r>
          </a:p>
          <a:p>
            <a:pPr algn="ctr" marL="755649" indent="-377824" lvl="1">
              <a:lnSpc>
                <a:spcPts val="4899"/>
              </a:lnSpc>
              <a:buFont typeface="Arial"/>
              <a:buChar char="•"/>
            </a:pPr>
            <a:r>
              <a:rPr lang="en-US" sz="3499">
                <a:solidFill>
                  <a:srgbClr val="000000"/>
                </a:solidFill>
                <a:latin typeface="Nunito Bold"/>
              </a:rPr>
              <a:t>Gran cantidad de comparaciones e intercambios</a:t>
            </a:r>
          </a:p>
          <a:p>
            <a:pPr algn="ctr" marL="755649" indent="-377824" lvl="1">
              <a:lnSpc>
                <a:spcPts val="4899"/>
              </a:lnSpc>
              <a:buFont typeface="Arial"/>
              <a:buChar char="•"/>
            </a:pPr>
            <a:r>
              <a:rPr lang="en-US" sz="3499">
                <a:solidFill>
                  <a:srgbClr val="000000"/>
                </a:solidFill>
                <a:latin typeface="Nunito Bold"/>
              </a:rPr>
              <a:t>Menos eficiente que otros métodos</a:t>
            </a:r>
          </a:p>
          <a:p>
            <a:pPr algn="ctr">
              <a:lnSpc>
                <a:spcPts val="4899"/>
              </a:lnSpc>
            </a:pPr>
          </a:p>
        </p:txBody>
      </p:sp>
      <p:sp>
        <p:nvSpPr>
          <p:cNvPr name="TextBox 23" id="23"/>
          <p:cNvSpPr txBox="true"/>
          <p:nvPr/>
        </p:nvSpPr>
        <p:spPr>
          <a:xfrm rot="0">
            <a:off x="2517916" y="3811767"/>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Bold"/>
              </a:rPr>
              <a:t>VENTAJAS</a:t>
            </a:r>
          </a:p>
        </p:txBody>
      </p:sp>
      <p:sp>
        <p:nvSpPr>
          <p:cNvPr name="TextBox 24" id="24"/>
          <p:cNvSpPr txBox="true"/>
          <p:nvPr/>
        </p:nvSpPr>
        <p:spPr>
          <a:xfrm rot="0">
            <a:off x="11494285" y="3811767"/>
            <a:ext cx="4156254" cy="646430"/>
          </a:xfrm>
          <a:prstGeom prst="rect">
            <a:avLst/>
          </a:prstGeom>
        </p:spPr>
        <p:txBody>
          <a:bodyPr anchor="t" rtlCol="false" tIns="0" lIns="0" bIns="0" rIns="0">
            <a:spAutoFit/>
          </a:bodyPr>
          <a:lstStyle/>
          <a:p>
            <a:pPr algn="ctr">
              <a:lnSpc>
                <a:spcPts val="5320"/>
              </a:lnSpc>
            </a:pPr>
            <a:r>
              <a:rPr lang="en-US" sz="3800">
                <a:solidFill>
                  <a:srgbClr val="000000"/>
                </a:solidFill>
                <a:latin typeface="Fredoka One"/>
              </a:rPr>
              <a:t>DESVENTAJAS</a:t>
            </a:r>
          </a:p>
        </p:txBody>
      </p:sp>
      <p:sp>
        <p:nvSpPr>
          <p:cNvPr name="Freeform 25" id="25"/>
          <p:cNvSpPr/>
          <p:nvPr/>
        </p:nvSpPr>
        <p:spPr>
          <a:xfrm flipH="false" flipV="false" rot="0">
            <a:off x="13142605" y="2417534"/>
            <a:ext cx="859614" cy="1291769"/>
          </a:xfrm>
          <a:custGeom>
            <a:avLst/>
            <a:gdLst/>
            <a:ahLst/>
            <a:cxnLst/>
            <a:rect r="r" b="b" t="t" l="l"/>
            <a:pathLst>
              <a:path h="1291769" w="859614">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320091" y="687305"/>
            <a:ext cx="9722362" cy="1730229"/>
            <a:chOff x="0" y="0"/>
            <a:chExt cx="2560622" cy="455698"/>
          </a:xfrm>
        </p:grpSpPr>
        <p:sp>
          <p:nvSpPr>
            <p:cNvPr name="Freeform 9" id="9"/>
            <p:cNvSpPr/>
            <p:nvPr/>
          </p:nvSpPr>
          <p:spPr>
            <a:xfrm flipH="false" flipV="false" rot="0">
              <a:off x="0" y="0"/>
              <a:ext cx="2560622" cy="455698"/>
            </a:xfrm>
            <a:custGeom>
              <a:avLst/>
              <a:gdLst/>
              <a:ahLst/>
              <a:cxnLst/>
              <a:rect r="r" b="b" t="t" l="l"/>
              <a:pathLst>
                <a:path h="455698" w="2560622">
                  <a:moveTo>
                    <a:pt x="0" y="0"/>
                  </a:moveTo>
                  <a:lnTo>
                    <a:pt x="2560622" y="0"/>
                  </a:lnTo>
                  <a:lnTo>
                    <a:pt x="2560622"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560622"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a:grpSpLocks noChangeAspect="true"/>
          </p:cNvGrpSpPr>
          <p:nvPr/>
        </p:nvGrpSpPr>
        <p:grpSpPr>
          <a:xfrm rot="0">
            <a:off x="1697602" y="3293323"/>
            <a:ext cx="5960851" cy="3689844"/>
            <a:chOff x="0" y="0"/>
            <a:chExt cx="6973570" cy="4316730"/>
          </a:xfrm>
        </p:grpSpPr>
        <p:sp>
          <p:nvSpPr>
            <p:cNvPr name="Freeform 15" id="15"/>
            <p:cNvSpPr/>
            <p:nvPr/>
          </p:nvSpPr>
          <p:spPr>
            <a:xfrm flipH="false" flipV="false" rot="0">
              <a:off x="0" y="0"/>
              <a:ext cx="6973570" cy="4316730"/>
            </a:xfrm>
            <a:custGeom>
              <a:avLst/>
              <a:gdLst/>
              <a:ahLst/>
              <a:cxnLst/>
              <a:rect r="r" b="b" t="t" l="l"/>
              <a:pathLst>
                <a:path h="4316730" w="6973570">
                  <a:moveTo>
                    <a:pt x="6228080" y="0"/>
                  </a:moveTo>
                  <a:lnTo>
                    <a:pt x="0" y="0"/>
                  </a:lnTo>
                  <a:lnTo>
                    <a:pt x="0" y="4316730"/>
                  </a:lnTo>
                  <a:lnTo>
                    <a:pt x="6973570" y="4316730"/>
                  </a:lnTo>
                  <a:lnTo>
                    <a:pt x="6973570" y="745490"/>
                  </a:lnTo>
                  <a:close/>
                </a:path>
              </a:pathLst>
            </a:custGeom>
            <a:blipFill>
              <a:blip r:embed="rId4"/>
              <a:stretch>
                <a:fillRect l="0" t="-3512" r="0" b="-3512"/>
              </a:stretch>
            </a:blipFill>
          </p:spPr>
        </p:sp>
        <p:sp>
          <p:nvSpPr>
            <p:cNvPr name="Freeform 16" id="16"/>
            <p:cNvSpPr/>
            <p:nvPr/>
          </p:nvSpPr>
          <p:spPr>
            <a:xfrm flipH="false" flipV="false" rot="0">
              <a:off x="6228080" y="0"/>
              <a:ext cx="745490" cy="745490"/>
            </a:xfrm>
            <a:custGeom>
              <a:avLst/>
              <a:gdLst/>
              <a:ahLst/>
              <a:cxnLst/>
              <a:rect r="r" b="b" t="t" l="l"/>
              <a:pathLst>
                <a:path h="745490" w="745490">
                  <a:moveTo>
                    <a:pt x="0" y="0"/>
                  </a:moveTo>
                  <a:lnTo>
                    <a:pt x="0" y="745490"/>
                  </a:lnTo>
                  <a:lnTo>
                    <a:pt x="745490" y="745490"/>
                  </a:lnTo>
                  <a:close/>
                </a:path>
              </a:pathLst>
            </a:custGeom>
            <a:solidFill>
              <a:srgbClr val="DDDEDE"/>
            </a:solidFill>
          </p:spPr>
        </p:sp>
      </p:grpSp>
      <p:sp>
        <p:nvSpPr>
          <p:cNvPr name="Freeform 17" id="17"/>
          <p:cNvSpPr/>
          <p:nvPr/>
        </p:nvSpPr>
        <p:spPr>
          <a:xfrm flipH="true" flipV="false" rot="0">
            <a:off x="16761007" y="6983167"/>
            <a:ext cx="1593101" cy="1442480"/>
          </a:xfrm>
          <a:custGeom>
            <a:avLst/>
            <a:gdLst/>
            <a:ahLst/>
            <a:cxnLst/>
            <a:rect r="r" b="b" t="t" l="l"/>
            <a:pathLst>
              <a:path h="1442480" w="1593101">
                <a:moveTo>
                  <a:pt x="1593101" y="0"/>
                </a:moveTo>
                <a:lnTo>
                  <a:pt x="0" y="0"/>
                </a:lnTo>
                <a:lnTo>
                  <a:pt x="0" y="1442480"/>
                </a:lnTo>
                <a:lnTo>
                  <a:pt x="1593101" y="1442480"/>
                </a:lnTo>
                <a:lnTo>
                  <a:pt x="159310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NOTACION O GRANDE </a:t>
            </a:r>
          </a:p>
        </p:txBody>
      </p:sp>
      <p:sp>
        <p:nvSpPr>
          <p:cNvPr name="TextBox 20" id="20"/>
          <p:cNvSpPr txBox="true"/>
          <p:nvPr/>
        </p:nvSpPr>
        <p:spPr>
          <a:xfrm rot="0">
            <a:off x="8432733" y="2810554"/>
            <a:ext cx="8009976" cy="5540375"/>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Para analizar el rendimiento de un algoritmo de un modo sencillo, se usa la notación Big O, lo cual es una forma matemática básica de expresar cuánto tarda un algoritmo en ejecutarse atendiendo sólo a grandes rasgos su eficiencia y así poder compararlo con otros.</a:t>
            </a:r>
          </a:p>
          <a:p>
            <a:pPr algn="just">
              <a:lnSpc>
                <a:spcPts val="489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27381" y="687305"/>
            <a:ext cx="6833238" cy="1730229"/>
            <a:chOff x="0" y="0"/>
            <a:chExt cx="1799700" cy="455698"/>
          </a:xfrm>
        </p:grpSpPr>
        <p:sp>
          <p:nvSpPr>
            <p:cNvPr name="Freeform 6" id="6"/>
            <p:cNvSpPr/>
            <p:nvPr/>
          </p:nvSpPr>
          <p:spPr>
            <a:xfrm flipH="false" flipV="false" rot="0">
              <a:off x="0" y="0"/>
              <a:ext cx="1799700" cy="455698"/>
            </a:xfrm>
            <a:custGeom>
              <a:avLst/>
              <a:gdLst/>
              <a:ahLst/>
              <a:cxnLst/>
              <a:rect r="r" b="b" t="t" l="l"/>
              <a:pathLst>
                <a:path h="455698" w="1799700">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01100"/>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5910979" y="904875"/>
            <a:ext cx="6466041"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RESULTADOS </a:t>
            </a:r>
          </a:p>
        </p:txBody>
      </p:sp>
      <p:sp>
        <p:nvSpPr>
          <p:cNvPr name="TextBox 12" id="12"/>
          <p:cNvSpPr txBox="true"/>
          <p:nvPr/>
        </p:nvSpPr>
        <p:spPr>
          <a:xfrm rot="0">
            <a:off x="1028700" y="3281117"/>
            <a:ext cx="9389087" cy="4315242"/>
          </a:xfrm>
          <a:prstGeom prst="rect">
            <a:avLst/>
          </a:prstGeom>
        </p:spPr>
        <p:txBody>
          <a:bodyPr anchor="t" rtlCol="false" tIns="0" lIns="0" bIns="0" rIns="0">
            <a:spAutoFit/>
          </a:bodyPr>
          <a:lstStyle/>
          <a:p>
            <a:pPr algn="just">
              <a:lnSpc>
                <a:spcPts val="5752"/>
              </a:lnSpc>
            </a:pPr>
            <a:r>
              <a:rPr lang="en-US" sz="4108">
                <a:solidFill>
                  <a:srgbClr val="000000"/>
                </a:solidFill>
                <a:latin typeface="Nunito Bold"/>
              </a:rPr>
              <a:t>A grandes rasgos, es útil para evaluar cómo es la curva de crecimiento de su tiempo de ejecución conforme aumentan el tamaño del input de entrada. </a:t>
            </a:r>
          </a:p>
          <a:p>
            <a:pPr algn="just">
              <a:lnSpc>
                <a:spcPts val="5752"/>
              </a:lnSpc>
            </a:pPr>
          </a:p>
        </p:txBody>
      </p:sp>
      <p:sp>
        <p:nvSpPr>
          <p:cNvPr name="Freeform 13" id="13"/>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pic>
        <p:nvPicPr>
          <p:cNvPr name="Picture 15" id="15"/>
          <p:cNvPicPr>
            <a:picLocks noChangeAspect="true"/>
          </p:cNvPicPr>
          <p:nvPr/>
        </p:nvPicPr>
        <p:blipFill>
          <a:blip r:embed="rId8"/>
          <a:stretch>
            <a:fillRect/>
          </a:stretch>
        </p:blipFill>
        <p:spPr>
          <a:xfrm rot="0">
            <a:off x="10984534" y="2570459"/>
            <a:ext cx="6115487" cy="6039184"/>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52123" y="2955560"/>
            <a:ext cx="15383753" cy="2637935"/>
            <a:chOff x="0" y="0"/>
            <a:chExt cx="4051688" cy="694765"/>
          </a:xfrm>
        </p:grpSpPr>
        <p:sp>
          <p:nvSpPr>
            <p:cNvPr name="Freeform 6" id="6"/>
            <p:cNvSpPr/>
            <p:nvPr/>
          </p:nvSpPr>
          <p:spPr>
            <a:xfrm flipH="false" flipV="false" rot="0">
              <a:off x="0" y="0"/>
              <a:ext cx="4051688" cy="694765"/>
            </a:xfrm>
            <a:custGeom>
              <a:avLst/>
              <a:gdLst/>
              <a:ahLst/>
              <a:cxnLst/>
              <a:rect r="r" b="b" t="t" l="l"/>
              <a:pathLst>
                <a:path h="694765" w="4051688">
                  <a:moveTo>
                    <a:pt x="0" y="0"/>
                  </a:moveTo>
                  <a:lnTo>
                    <a:pt x="4051688" y="0"/>
                  </a:lnTo>
                  <a:lnTo>
                    <a:pt x="4051688" y="694765"/>
                  </a:lnTo>
                  <a:lnTo>
                    <a:pt x="0" y="694765"/>
                  </a:lnTo>
                  <a:close/>
                </a:path>
              </a:pathLst>
            </a:custGeom>
            <a:solidFill>
              <a:srgbClr val="F1F2F2"/>
            </a:solidFill>
          </p:spPr>
        </p:sp>
        <p:sp>
          <p:nvSpPr>
            <p:cNvPr name="TextBox 7" id="7"/>
            <p:cNvSpPr txBox="true"/>
            <p:nvPr/>
          </p:nvSpPr>
          <p:spPr>
            <a:xfrm>
              <a:off x="0" y="-38100"/>
              <a:ext cx="4051688" cy="73286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045552" y="939581"/>
            <a:ext cx="12729948" cy="1730229"/>
            <a:chOff x="0" y="0"/>
            <a:chExt cx="3352744" cy="455698"/>
          </a:xfrm>
        </p:grpSpPr>
        <p:sp>
          <p:nvSpPr>
            <p:cNvPr name="Freeform 9" id="9"/>
            <p:cNvSpPr/>
            <p:nvPr/>
          </p:nvSpPr>
          <p:spPr>
            <a:xfrm flipH="false" flipV="false" rot="0">
              <a:off x="0" y="0"/>
              <a:ext cx="3352743" cy="455698"/>
            </a:xfrm>
            <a:custGeom>
              <a:avLst/>
              <a:gdLst/>
              <a:ahLst/>
              <a:cxnLst/>
              <a:rect r="r" b="b" t="t" l="l"/>
              <a:pathLst>
                <a:path h="455698" w="3352743">
                  <a:moveTo>
                    <a:pt x="0" y="0"/>
                  </a:moveTo>
                  <a:lnTo>
                    <a:pt x="3352743" y="0"/>
                  </a:lnTo>
                  <a:lnTo>
                    <a:pt x="335274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352744"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355380"/>
            <a:ext cx="19974273" cy="1307015"/>
            <a:chOff x="0" y="0"/>
            <a:chExt cx="5260714" cy="344234"/>
          </a:xfrm>
        </p:grpSpPr>
        <p:sp>
          <p:nvSpPr>
            <p:cNvPr name="Freeform 12" id="12"/>
            <p:cNvSpPr/>
            <p:nvPr/>
          </p:nvSpPr>
          <p:spPr>
            <a:xfrm flipH="false" flipV="false" rot="0">
              <a:off x="0" y="0"/>
              <a:ext cx="5260714" cy="344234"/>
            </a:xfrm>
            <a:custGeom>
              <a:avLst/>
              <a:gdLst/>
              <a:ahLst/>
              <a:cxnLst/>
              <a:rect r="r" b="b" t="t" l="l"/>
              <a:pathLst>
                <a:path h="344234" w="5260714">
                  <a:moveTo>
                    <a:pt x="0" y="0"/>
                  </a:moveTo>
                  <a:lnTo>
                    <a:pt x="5260714" y="0"/>
                  </a:lnTo>
                  <a:lnTo>
                    <a:pt x="5260714" y="344234"/>
                  </a:lnTo>
                  <a:lnTo>
                    <a:pt x="0" y="344234"/>
                  </a:lnTo>
                  <a:close/>
                </a:path>
              </a:pathLst>
            </a:custGeom>
            <a:solidFill>
              <a:srgbClr val="F1F2F2"/>
            </a:solidFill>
          </p:spPr>
        </p:sp>
        <p:sp>
          <p:nvSpPr>
            <p:cNvPr name="TextBox 13" id="13"/>
            <p:cNvSpPr txBox="true"/>
            <p:nvPr/>
          </p:nvSpPr>
          <p:spPr>
            <a:xfrm>
              <a:off x="0" y="-38100"/>
              <a:ext cx="5260714" cy="382334"/>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2190352" y="1115403"/>
            <a:ext cx="14440348"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NOTACION-O MAS COMUNES </a:t>
            </a:r>
          </a:p>
        </p:txBody>
      </p:sp>
      <p:grpSp>
        <p:nvGrpSpPr>
          <p:cNvPr name="Group 16" id="16"/>
          <p:cNvGrpSpPr/>
          <p:nvPr/>
        </p:nvGrpSpPr>
        <p:grpSpPr>
          <a:xfrm rot="0">
            <a:off x="1452123" y="5879245"/>
            <a:ext cx="15383753" cy="2637935"/>
            <a:chOff x="0" y="0"/>
            <a:chExt cx="4051688" cy="694765"/>
          </a:xfrm>
        </p:grpSpPr>
        <p:sp>
          <p:nvSpPr>
            <p:cNvPr name="Freeform 17" id="17"/>
            <p:cNvSpPr/>
            <p:nvPr/>
          </p:nvSpPr>
          <p:spPr>
            <a:xfrm flipH="false" flipV="false" rot="0">
              <a:off x="0" y="0"/>
              <a:ext cx="4051688" cy="694765"/>
            </a:xfrm>
            <a:custGeom>
              <a:avLst/>
              <a:gdLst/>
              <a:ahLst/>
              <a:cxnLst/>
              <a:rect r="r" b="b" t="t" l="l"/>
              <a:pathLst>
                <a:path h="694765" w="4051688">
                  <a:moveTo>
                    <a:pt x="0" y="0"/>
                  </a:moveTo>
                  <a:lnTo>
                    <a:pt x="4051688" y="0"/>
                  </a:lnTo>
                  <a:lnTo>
                    <a:pt x="4051688" y="694765"/>
                  </a:lnTo>
                  <a:lnTo>
                    <a:pt x="0" y="694765"/>
                  </a:lnTo>
                  <a:close/>
                </a:path>
              </a:pathLst>
            </a:custGeom>
            <a:solidFill>
              <a:srgbClr val="F1F2F2"/>
            </a:solidFill>
          </p:spPr>
        </p:sp>
        <p:sp>
          <p:nvSpPr>
            <p:cNvPr name="TextBox 18" id="18"/>
            <p:cNvSpPr txBox="true"/>
            <p:nvPr/>
          </p:nvSpPr>
          <p:spPr>
            <a:xfrm>
              <a:off x="0" y="-38100"/>
              <a:ext cx="4051688" cy="732865"/>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2059652" y="3581668"/>
            <a:ext cx="4156254" cy="1313180"/>
          </a:xfrm>
          <a:prstGeom prst="rect">
            <a:avLst/>
          </a:prstGeom>
        </p:spPr>
        <p:txBody>
          <a:bodyPr anchor="t" rtlCol="false" tIns="0" lIns="0" bIns="0" rIns="0">
            <a:spAutoFit/>
          </a:bodyPr>
          <a:lstStyle/>
          <a:p>
            <a:pPr>
              <a:lnSpc>
                <a:spcPts val="5320"/>
              </a:lnSpc>
            </a:pPr>
            <a:r>
              <a:rPr lang="en-US" sz="3800">
                <a:solidFill>
                  <a:srgbClr val="000000"/>
                </a:solidFill>
                <a:latin typeface="Fredoka One Bold"/>
              </a:rPr>
              <a:t>O(1): TIEMPO CONSTANTE</a:t>
            </a:r>
          </a:p>
        </p:txBody>
      </p:sp>
      <p:sp>
        <p:nvSpPr>
          <p:cNvPr name="TextBox 20" id="20"/>
          <p:cNvSpPr txBox="true"/>
          <p:nvPr/>
        </p:nvSpPr>
        <p:spPr>
          <a:xfrm rot="0">
            <a:off x="2059652" y="6503523"/>
            <a:ext cx="4156254" cy="1313180"/>
          </a:xfrm>
          <a:prstGeom prst="rect">
            <a:avLst/>
          </a:prstGeom>
        </p:spPr>
        <p:txBody>
          <a:bodyPr anchor="t" rtlCol="false" tIns="0" lIns="0" bIns="0" rIns="0">
            <a:spAutoFit/>
          </a:bodyPr>
          <a:lstStyle/>
          <a:p>
            <a:pPr>
              <a:lnSpc>
                <a:spcPts val="5320"/>
              </a:lnSpc>
            </a:pPr>
            <a:r>
              <a:rPr lang="en-US" sz="3800">
                <a:solidFill>
                  <a:srgbClr val="000000"/>
                </a:solidFill>
                <a:latin typeface="Fredoka One Bold"/>
              </a:rPr>
              <a:t>O(N): TIEMPO LINEAL</a:t>
            </a:r>
          </a:p>
        </p:txBody>
      </p:sp>
      <p:sp>
        <p:nvSpPr>
          <p:cNvPr name="TextBox 21" id="21"/>
          <p:cNvSpPr txBox="true"/>
          <p:nvPr/>
        </p:nvSpPr>
        <p:spPr>
          <a:xfrm rot="0">
            <a:off x="7301054" y="5946347"/>
            <a:ext cx="9104784" cy="2444750"/>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El crecimiento es lineal en tanto el tiempo de ejecución es cada vez mayor de modo proporcional a cómo se incrementa el tamaño de la entrada.</a:t>
            </a:r>
          </a:p>
        </p:txBody>
      </p:sp>
      <p:sp>
        <p:nvSpPr>
          <p:cNvPr name="AutoShape 22" id="22"/>
          <p:cNvSpPr/>
          <p:nvPr/>
        </p:nvSpPr>
        <p:spPr>
          <a:xfrm flipV="true">
            <a:off x="6748607" y="3211964"/>
            <a:ext cx="19050" cy="2128788"/>
          </a:xfrm>
          <a:prstGeom prst="line">
            <a:avLst/>
          </a:prstGeom>
          <a:ln cap="flat" w="133350">
            <a:solidFill>
              <a:srgbClr val="DDDEDE"/>
            </a:solidFill>
            <a:prstDash val="solid"/>
            <a:headEnd type="none" len="sm" w="sm"/>
            <a:tailEnd type="none" len="sm" w="sm"/>
          </a:ln>
        </p:spPr>
      </p:sp>
      <p:sp>
        <p:nvSpPr>
          <p:cNvPr name="AutoShape 23" id="23"/>
          <p:cNvSpPr/>
          <p:nvPr/>
        </p:nvSpPr>
        <p:spPr>
          <a:xfrm rot="-5369237">
            <a:off x="5617498" y="7131538"/>
            <a:ext cx="2128873" cy="0"/>
          </a:xfrm>
          <a:prstGeom prst="line">
            <a:avLst/>
          </a:prstGeom>
          <a:ln cap="flat" w="133350">
            <a:solidFill>
              <a:srgbClr val="DDDEDE"/>
            </a:solidFill>
            <a:prstDash val="solid"/>
            <a:headEnd type="none" len="sm" w="sm"/>
            <a:tailEnd type="none" len="sm" w="sm"/>
          </a:ln>
        </p:spPr>
      </p:sp>
      <p:sp>
        <p:nvSpPr>
          <p:cNvPr name="Freeform 24" id="24"/>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5" id="25"/>
          <p:cNvSpPr txBox="true"/>
          <p:nvPr/>
        </p:nvSpPr>
        <p:spPr>
          <a:xfrm rot="0">
            <a:off x="7301054" y="3339245"/>
            <a:ext cx="9104784" cy="1825625"/>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Es el mejor resultado y la respuesta siempre tarda lo mismo sin importar la magnitud de la entrada.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52123" y="2957390"/>
            <a:ext cx="15383753" cy="2637935"/>
            <a:chOff x="0" y="0"/>
            <a:chExt cx="4051688" cy="694765"/>
          </a:xfrm>
        </p:grpSpPr>
        <p:sp>
          <p:nvSpPr>
            <p:cNvPr name="Freeform 6" id="6"/>
            <p:cNvSpPr/>
            <p:nvPr/>
          </p:nvSpPr>
          <p:spPr>
            <a:xfrm flipH="false" flipV="false" rot="0">
              <a:off x="0" y="0"/>
              <a:ext cx="4051688" cy="694765"/>
            </a:xfrm>
            <a:custGeom>
              <a:avLst/>
              <a:gdLst/>
              <a:ahLst/>
              <a:cxnLst/>
              <a:rect r="r" b="b" t="t" l="l"/>
              <a:pathLst>
                <a:path h="694765" w="4051688">
                  <a:moveTo>
                    <a:pt x="0" y="0"/>
                  </a:moveTo>
                  <a:lnTo>
                    <a:pt x="4051688" y="0"/>
                  </a:lnTo>
                  <a:lnTo>
                    <a:pt x="4051688" y="694765"/>
                  </a:lnTo>
                  <a:lnTo>
                    <a:pt x="0" y="694765"/>
                  </a:lnTo>
                  <a:close/>
                </a:path>
              </a:pathLst>
            </a:custGeom>
            <a:solidFill>
              <a:srgbClr val="F1F2F2"/>
            </a:solidFill>
          </p:spPr>
        </p:sp>
        <p:sp>
          <p:nvSpPr>
            <p:cNvPr name="TextBox 7" id="7"/>
            <p:cNvSpPr txBox="true"/>
            <p:nvPr/>
          </p:nvSpPr>
          <p:spPr>
            <a:xfrm>
              <a:off x="0" y="-38100"/>
              <a:ext cx="4051688" cy="73286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105158" y="912836"/>
            <a:ext cx="12610736" cy="1730229"/>
            <a:chOff x="0" y="0"/>
            <a:chExt cx="3321346" cy="455698"/>
          </a:xfrm>
        </p:grpSpPr>
        <p:sp>
          <p:nvSpPr>
            <p:cNvPr name="Freeform 9" id="9"/>
            <p:cNvSpPr/>
            <p:nvPr/>
          </p:nvSpPr>
          <p:spPr>
            <a:xfrm flipH="false" flipV="false" rot="0">
              <a:off x="0" y="0"/>
              <a:ext cx="3321346" cy="455698"/>
            </a:xfrm>
            <a:custGeom>
              <a:avLst/>
              <a:gdLst/>
              <a:ahLst/>
              <a:cxnLst/>
              <a:rect r="r" b="b" t="t" l="l"/>
              <a:pathLst>
                <a:path h="455698" w="3321346">
                  <a:moveTo>
                    <a:pt x="0" y="0"/>
                  </a:moveTo>
                  <a:lnTo>
                    <a:pt x="3321346" y="0"/>
                  </a:lnTo>
                  <a:lnTo>
                    <a:pt x="3321346"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3321346"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9234975"/>
            <a:ext cx="19974273" cy="1427420"/>
            <a:chOff x="0" y="0"/>
            <a:chExt cx="5260714" cy="375946"/>
          </a:xfrm>
        </p:grpSpPr>
        <p:sp>
          <p:nvSpPr>
            <p:cNvPr name="Freeform 12" id="12"/>
            <p:cNvSpPr/>
            <p:nvPr/>
          </p:nvSpPr>
          <p:spPr>
            <a:xfrm flipH="false" flipV="false" rot="0">
              <a:off x="0" y="0"/>
              <a:ext cx="5260714" cy="375946"/>
            </a:xfrm>
            <a:custGeom>
              <a:avLst/>
              <a:gdLst/>
              <a:ahLst/>
              <a:cxnLst/>
              <a:rect r="r" b="b" t="t" l="l"/>
              <a:pathLst>
                <a:path h="375946" w="5260714">
                  <a:moveTo>
                    <a:pt x="0" y="0"/>
                  </a:moveTo>
                  <a:lnTo>
                    <a:pt x="5260714" y="0"/>
                  </a:lnTo>
                  <a:lnTo>
                    <a:pt x="5260714" y="375946"/>
                  </a:lnTo>
                  <a:lnTo>
                    <a:pt x="0" y="375946"/>
                  </a:lnTo>
                  <a:close/>
                </a:path>
              </a:pathLst>
            </a:custGeom>
            <a:solidFill>
              <a:srgbClr val="F1F2F2"/>
            </a:solidFill>
          </p:spPr>
        </p:sp>
        <p:sp>
          <p:nvSpPr>
            <p:cNvPr name="TextBox 13" id="13"/>
            <p:cNvSpPr txBox="true"/>
            <p:nvPr/>
          </p:nvSpPr>
          <p:spPr>
            <a:xfrm>
              <a:off x="0" y="-38100"/>
              <a:ext cx="5260714" cy="414046"/>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2084537" y="1117234"/>
            <a:ext cx="1465197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NOTACION-O MAS COMUNES</a:t>
            </a:r>
          </a:p>
        </p:txBody>
      </p:sp>
      <p:sp>
        <p:nvSpPr>
          <p:cNvPr name="TextBox 16" id="16"/>
          <p:cNvSpPr txBox="true"/>
          <p:nvPr/>
        </p:nvSpPr>
        <p:spPr>
          <a:xfrm rot="0">
            <a:off x="7389944" y="3334970"/>
            <a:ext cx="9104784" cy="2444750"/>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Una forma de crecimiento que crece al inicio pero tiende a estabilizarse conforme aumentan el tamaño de entrada.</a:t>
            </a:r>
          </a:p>
          <a:p>
            <a:pPr>
              <a:lnSpc>
                <a:spcPts val="4899"/>
              </a:lnSpc>
            </a:pPr>
          </a:p>
        </p:txBody>
      </p:sp>
      <p:grpSp>
        <p:nvGrpSpPr>
          <p:cNvPr name="Group 17" id="17"/>
          <p:cNvGrpSpPr/>
          <p:nvPr/>
        </p:nvGrpSpPr>
        <p:grpSpPr>
          <a:xfrm rot="0">
            <a:off x="1452123" y="5879245"/>
            <a:ext cx="15383753" cy="2637935"/>
            <a:chOff x="0" y="0"/>
            <a:chExt cx="4051688" cy="694765"/>
          </a:xfrm>
        </p:grpSpPr>
        <p:sp>
          <p:nvSpPr>
            <p:cNvPr name="Freeform 18" id="18"/>
            <p:cNvSpPr/>
            <p:nvPr/>
          </p:nvSpPr>
          <p:spPr>
            <a:xfrm flipH="false" flipV="false" rot="0">
              <a:off x="0" y="0"/>
              <a:ext cx="4051688" cy="694765"/>
            </a:xfrm>
            <a:custGeom>
              <a:avLst/>
              <a:gdLst/>
              <a:ahLst/>
              <a:cxnLst/>
              <a:rect r="r" b="b" t="t" l="l"/>
              <a:pathLst>
                <a:path h="694765" w="4051688">
                  <a:moveTo>
                    <a:pt x="0" y="0"/>
                  </a:moveTo>
                  <a:lnTo>
                    <a:pt x="4051688" y="0"/>
                  </a:lnTo>
                  <a:lnTo>
                    <a:pt x="4051688" y="694765"/>
                  </a:lnTo>
                  <a:lnTo>
                    <a:pt x="0" y="694765"/>
                  </a:lnTo>
                  <a:close/>
                </a:path>
              </a:pathLst>
            </a:custGeom>
            <a:solidFill>
              <a:srgbClr val="F1F2F2"/>
            </a:solidFill>
          </p:spPr>
        </p:sp>
        <p:sp>
          <p:nvSpPr>
            <p:cNvPr name="TextBox 19" id="19"/>
            <p:cNvSpPr txBox="true"/>
            <p:nvPr/>
          </p:nvSpPr>
          <p:spPr>
            <a:xfrm>
              <a:off x="0" y="-38100"/>
              <a:ext cx="4051688" cy="732865"/>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2059652" y="3581668"/>
            <a:ext cx="4156254" cy="1979930"/>
          </a:xfrm>
          <a:prstGeom prst="rect">
            <a:avLst/>
          </a:prstGeom>
        </p:spPr>
        <p:txBody>
          <a:bodyPr anchor="t" rtlCol="false" tIns="0" lIns="0" bIns="0" rIns="0">
            <a:spAutoFit/>
          </a:bodyPr>
          <a:lstStyle/>
          <a:p>
            <a:pPr>
              <a:lnSpc>
                <a:spcPts val="5320"/>
              </a:lnSpc>
            </a:pPr>
            <a:r>
              <a:rPr lang="en-US" sz="3800">
                <a:solidFill>
                  <a:srgbClr val="000000"/>
                </a:solidFill>
                <a:latin typeface="Fredoka One Bold"/>
              </a:rPr>
              <a:t>O(LOG N): TIEMPO LOGARITMICO</a:t>
            </a:r>
          </a:p>
        </p:txBody>
      </p:sp>
      <p:sp>
        <p:nvSpPr>
          <p:cNvPr name="TextBox 21" id="21"/>
          <p:cNvSpPr txBox="true"/>
          <p:nvPr/>
        </p:nvSpPr>
        <p:spPr>
          <a:xfrm rot="0">
            <a:off x="2059652" y="6503523"/>
            <a:ext cx="4156254" cy="1313180"/>
          </a:xfrm>
          <a:prstGeom prst="rect">
            <a:avLst/>
          </a:prstGeom>
        </p:spPr>
        <p:txBody>
          <a:bodyPr anchor="t" rtlCol="false" tIns="0" lIns="0" bIns="0" rIns="0">
            <a:spAutoFit/>
          </a:bodyPr>
          <a:lstStyle/>
          <a:p>
            <a:pPr>
              <a:lnSpc>
                <a:spcPts val="5320"/>
              </a:lnSpc>
            </a:pPr>
            <a:r>
              <a:rPr lang="en-US" sz="3800">
                <a:solidFill>
                  <a:srgbClr val="000000"/>
                </a:solidFill>
                <a:latin typeface="Fredoka One Bold"/>
              </a:rPr>
              <a:t>O(N^2): CUADRATICA</a:t>
            </a:r>
          </a:p>
        </p:txBody>
      </p:sp>
      <p:sp>
        <p:nvSpPr>
          <p:cNvPr name="TextBox 22" id="22"/>
          <p:cNvSpPr txBox="true"/>
          <p:nvPr/>
        </p:nvSpPr>
        <p:spPr>
          <a:xfrm rot="0">
            <a:off x="7389944" y="5947263"/>
            <a:ext cx="9104784" cy="2444750"/>
          </a:xfrm>
          <a:prstGeom prst="rect">
            <a:avLst/>
          </a:prstGeom>
        </p:spPr>
        <p:txBody>
          <a:bodyPr anchor="t" rtlCol="false" tIns="0" lIns="0" bIns="0" rIns="0">
            <a:spAutoFit/>
          </a:bodyPr>
          <a:lstStyle/>
          <a:p>
            <a:pPr algn="just">
              <a:lnSpc>
                <a:spcPts val="4899"/>
              </a:lnSpc>
            </a:pPr>
            <a:r>
              <a:rPr lang="en-US" sz="3499">
                <a:solidFill>
                  <a:srgbClr val="000000"/>
                </a:solidFill>
                <a:latin typeface="Nunito Bold"/>
              </a:rPr>
              <a:t>La notacion cuadrática indica que el tiempo de ejecución de un algoritmo crece proporcionalmente al cuadrado del tamaño de la entrada.</a:t>
            </a:r>
          </a:p>
        </p:txBody>
      </p:sp>
      <p:sp>
        <p:nvSpPr>
          <p:cNvPr name="AutoShape 23" id="23"/>
          <p:cNvSpPr/>
          <p:nvPr/>
        </p:nvSpPr>
        <p:spPr>
          <a:xfrm rot="-5369237">
            <a:off x="5617498" y="4209683"/>
            <a:ext cx="2128873" cy="0"/>
          </a:xfrm>
          <a:prstGeom prst="line">
            <a:avLst/>
          </a:prstGeom>
          <a:ln cap="flat" w="133350">
            <a:solidFill>
              <a:srgbClr val="DDDEDE"/>
            </a:solidFill>
            <a:prstDash val="solid"/>
            <a:headEnd type="none" len="sm" w="sm"/>
            <a:tailEnd type="none" len="sm" w="sm"/>
          </a:ln>
        </p:spPr>
      </p:sp>
      <p:sp>
        <p:nvSpPr>
          <p:cNvPr name="AutoShape 24" id="24"/>
          <p:cNvSpPr/>
          <p:nvPr/>
        </p:nvSpPr>
        <p:spPr>
          <a:xfrm rot="-5369237">
            <a:off x="5617498" y="7131538"/>
            <a:ext cx="2128873" cy="0"/>
          </a:xfrm>
          <a:prstGeom prst="line">
            <a:avLst/>
          </a:prstGeom>
          <a:ln cap="flat" w="133350">
            <a:solidFill>
              <a:srgbClr val="DDDEDE"/>
            </a:solidFill>
            <a:prstDash val="solid"/>
            <a:headEnd type="none" len="sm" w="sm"/>
            <a:tailEnd type="none" len="sm" w="sm"/>
          </a:ln>
        </p:spPr>
      </p:sp>
      <p:sp>
        <p:nvSpPr>
          <p:cNvPr name="Freeform 25" id="25"/>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5C288EF304554EBC7A0DE6BB38516A" ma:contentTypeVersion="15" ma:contentTypeDescription="Create a new document." ma:contentTypeScope="" ma:versionID="1280c97412a7627d9af74b1a98812d90">
  <xsd:schema xmlns:xsd="http://www.w3.org/2001/XMLSchema" xmlns:xs="http://www.w3.org/2001/XMLSchema" xmlns:p="http://schemas.microsoft.com/office/2006/metadata/properties" xmlns:ns2="c9254fc3-1a98-4ace-8a8e-e9ec23b23ee4" xmlns:ns3="1ed75440-2403-4fcd-8115-8e1263f921d1" targetNamespace="http://schemas.microsoft.com/office/2006/metadata/properties" ma:root="true" ma:fieldsID="25388627eebb5faaa5ad22f1aa1307df" ns2:_="" ns3:_="">
    <xsd:import namespace="c9254fc3-1a98-4ace-8a8e-e9ec23b23ee4"/>
    <xsd:import namespace="1ed75440-2403-4fcd-8115-8e1263f921d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254fc3-1a98-4ace-8a8e-e9ec23b23e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8c71841-f6c0-4e60-bfb4-68ec9f6baf4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d75440-2403-4fcd-8115-8e1263f921d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933c341-d71a-4cbc-9e35-35e22ef36a46}" ma:internalName="TaxCatchAll" ma:showField="CatchAllData" ma:web="1ed75440-2403-4fcd-8115-8e1263f921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ed75440-2403-4fcd-8115-8e1263f921d1" xsi:nil="true"/>
    <lcf76f155ced4ddcb4097134ff3c332f xmlns="c9254fc3-1a98-4ace-8a8e-e9ec23b23ee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29472F3-44A9-453F-A34F-E410F95BB302}"/>
</file>

<file path=customXml/itemProps2.xml><?xml version="1.0" encoding="utf-8"?>
<ds:datastoreItem xmlns:ds="http://schemas.openxmlformats.org/officeDocument/2006/customXml" ds:itemID="{F34F710D-78D4-49B7-8265-165D6AEE0423}"/>
</file>

<file path=customXml/itemProps3.xml><?xml version="1.0" encoding="utf-8"?>
<ds:datastoreItem xmlns:ds="http://schemas.openxmlformats.org/officeDocument/2006/customXml" ds:itemID="{B1A06713-861C-4790-8646-320C4782E23D}"/>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dc:title>
  <cp:revision>1</cp:revision>
  <dcterms:created xsi:type="dcterms:W3CDTF">2006-08-16T00:00:00Z</dcterms:created>
  <dcterms:modified xsi:type="dcterms:W3CDTF">2011-08-01T06:04:30Z</dcterms:modified>
  <dc:identifier>DAF0qm6PxvM</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0x0101001E5C288EF304554EBC7A0DE6BB38516A</vt:lpwstr>
  </property>
</Properties>
</file>