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6" r:id="rId4"/>
    <p:sldId id="421" r:id="rId5"/>
    <p:sldId id="422" r:id="rId6"/>
    <p:sldId id="423" r:id="rId7"/>
    <p:sldId id="427" r:id="rId8"/>
    <p:sldId id="428" r:id="rId9"/>
    <p:sldId id="424" r:id="rId10"/>
    <p:sldId id="425" r:id="rId11"/>
    <p:sldId id="426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0" r:id="rId24"/>
    <p:sldId id="491" r:id="rId25"/>
    <p:sldId id="492" r:id="rId26"/>
    <p:sldId id="493" r:id="rId27"/>
    <p:sldId id="444" r:id="rId28"/>
    <p:sldId id="445" r:id="rId29"/>
    <p:sldId id="449" r:id="rId30"/>
    <p:sldId id="448" r:id="rId31"/>
    <p:sldId id="446" r:id="rId32"/>
    <p:sldId id="447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62" r:id="rId42"/>
    <p:sldId id="461" r:id="rId43"/>
    <p:sldId id="463" r:id="rId44"/>
    <p:sldId id="458" r:id="rId45"/>
    <p:sldId id="464" r:id="rId46"/>
    <p:sldId id="465" r:id="rId47"/>
    <p:sldId id="466" r:id="rId48"/>
    <p:sldId id="468" r:id="rId49"/>
    <p:sldId id="467" r:id="rId50"/>
    <p:sldId id="469" r:id="rId51"/>
    <p:sldId id="471" r:id="rId52"/>
    <p:sldId id="472" r:id="rId53"/>
    <p:sldId id="489" r:id="rId54"/>
    <p:sldId id="473" r:id="rId55"/>
    <p:sldId id="474" r:id="rId56"/>
    <p:sldId id="475" r:id="rId57"/>
    <p:sldId id="470" r:id="rId58"/>
    <p:sldId id="476" r:id="rId59"/>
    <p:sldId id="481" r:id="rId60"/>
    <p:sldId id="483" r:id="rId61"/>
    <p:sldId id="477" r:id="rId62"/>
    <p:sldId id="478" r:id="rId63"/>
    <p:sldId id="479" r:id="rId64"/>
    <p:sldId id="480" r:id="rId65"/>
    <p:sldId id="482" r:id="rId66"/>
    <p:sldId id="460" r:id="rId67"/>
    <p:sldId id="459" r:id="rId68"/>
    <p:sldId id="484" r:id="rId69"/>
    <p:sldId id="485" r:id="rId70"/>
    <p:sldId id="486" r:id="rId71"/>
    <p:sldId id="487" r:id="rId72"/>
    <p:sldId id="494" r:id="rId73"/>
    <p:sldId id="48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1" autoAdjust="0"/>
  </p:normalViewPr>
  <p:slideViewPr>
    <p:cSldViewPr>
      <p:cViewPr varScale="1">
        <p:scale>
          <a:sx n="125" d="100"/>
          <a:sy n="125" d="100"/>
        </p:scale>
        <p:origin x="98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Over the past twenty years,</a:t>
            </a:r>
          </a:p>
          <a:p>
            <a:r>
              <a:rPr lang="en-US" baseline="0" dirty="0"/>
              <a:t>important advanced have been made in inverse theory</a:t>
            </a:r>
          </a:p>
          <a:p>
            <a:r>
              <a:rPr lang="en-US" baseline="0" dirty="0"/>
              <a:t>using tools drawn from functional analysis</a:t>
            </a:r>
          </a:p>
          <a:p>
            <a:r>
              <a:rPr lang="en-US" baseline="0" dirty="0"/>
              <a:t>that are centered about the concept of ‘</a:t>
            </a:r>
            <a:r>
              <a:rPr lang="en-US" baseline="0" dirty="0" err="1"/>
              <a:t>adjoint</a:t>
            </a:r>
            <a:r>
              <a:rPr lang="en-US" baseline="0" dirty="0"/>
              <a:t> operators’.</a:t>
            </a:r>
          </a:p>
          <a:p>
            <a:r>
              <a:rPr lang="en-US" baseline="0" dirty="0"/>
              <a:t>In oceanography and atmospheric science, the are associated with the</a:t>
            </a:r>
          </a:p>
          <a:p>
            <a:r>
              <a:rPr lang="en-US" baseline="0" dirty="0"/>
              <a:t>   lingo ‘data assimilation’.</a:t>
            </a:r>
          </a:p>
          <a:p>
            <a:r>
              <a:rPr lang="en-US" baseline="0" dirty="0"/>
              <a:t>And in seismology, with the waveform tomography.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</a:t>
            </a:r>
            <a:r>
              <a:rPr lang="en-US" baseline="0" dirty="0"/>
              <a:t> can be used to manipulate an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a table of the </a:t>
            </a:r>
            <a:r>
              <a:rPr lang="en-US" dirty="0" err="1"/>
              <a:t>adjoints</a:t>
            </a:r>
            <a:r>
              <a:rPr lang="en-US" baseline="0" dirty="0"/>
              <a:t> we just worked out.</a:t>
            </a:r>
          </a:p>
          <a:p>
            <a:r>
              <a:rPr lang="en-US" baseline="0" dirty="0"/>
              <a:t>We’ll use them later in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</a:t>
            </a:r>
            <a:r>
              <a:rPr lang="en-US" baseline="0" dirty="0"/>
              <a:t> here this word, </a:t>
            </a:r>
            <a:r>
              <a:rPr lang="en-US" baseline="0" dirty="0" err="1"/>
              <a:t>Frechet</a:t>
            </a:r>
            <a:r>
              <a:rPr lang="en-US" baseline="0" dirty="0"/>
              <a:t> derivative, a lot in inverse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recognize that many inverse problems are nonlinear</a:t>
            </a:r>
          </a:p>
          <a:p>
            <a:r>
              <a:rPr lang="en-US" dirty="0"/>
              <a:t>but have been </a:t>
            </a:r>
            <a:r>
              <a:rPr lang="en-US" dirty="0" err="1"/>
              <a:t>linearized</a:t>
            </a:r>
            <a:r>
              <a:rPr lang="en-US" baseline="0" dirty="0"/>
              <a:t> using Taylor’s Theorem or some related method.</a:t>
            </a:r>
          </a:p>
          <a:p>
            <a:r>
              <a:rPr lang="en-US" baseline="0" dirty="0"/>
              <a:t>In these cases, the data kernel is approximate and really only relates</a:t>
            </a:r>
          </a:p>
          <a:p>
            <a:r>
              <a:rPr lang="en-US" baseline="0" dirty="0"/>
              <a:t>  small changes in the model to small changes in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this form of the data kernel</a:t>
            </a:r>
            <a:r>
              <a:rPr lang="en-US" baseline="0" dirty="0"/>
              <a:t> is very similar to</a:t>
            </a:r>
          </a:p>
          <a:p>
            <a:r>
              <a:rPr lang="en-US" baseline="0" dirty="0"/>
              <a:t>the first term of Taylors Theorem</a:t>
            </a:r>
          </a:p>
          <a:p>
            <a:r>
              <a:rPr lang="en-US" baseline="0" dirty="0"/>
              <a:t>relating a perturbation Delta-m in a discrete model parameter m</a:t>
            </a:r>
          </a:p>
          <a:p>
            <a:r>
              <a:rPr lang="en-US" baseline="0" dirty="0"/>
              <a:t>to a corresponding perturbation Delta-d in the data d.</a:t>
            </a:r>
          </a:p>
          <a:p>
            <a:r>
              <a:rPr lang="en-US" baseline="0" dirty="0"/>
              <a:t>Thus the data kernel is some sort of derivative.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identify</a:t>
            </a:r>
            <a:r>
              <a:rPr lang="en-US" baseline="0" dirty="0"/>
              <a:t> the data kernel as a new kind of derivative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Frechet</a:t>
            </a:r>
            <a:r>
              <a:rPr lang="en-US" baseline="0" dirty="0"/>
              <a:t> derivative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derivative relates delta-m</a:t>
            </a:r>
            <a:r>
              <a:rPr lang="en-US" baseline="0" dirty="0"/>
              <a:t> to delta-d via an inner product.</a:t>
            </a:r>
          </a:p>
          <a:p>
            <a:r>
              <a:rPr lang="en-US" baseline="0" dirty="0"/>
              <a:t>Keep in mind that delta-m is a function;</a:t>
            </a:r>
          </a:p>
          <a:p>
            <a:r>
              <a:rPr lang="en-US" baseline="0" dirty="0"/>
              <a:t>it is defines for all x,</a:t>
            </a:r>
          </a:p>
          <a:p>
            <a:r>
              <a:rPr lang="en-US" baseline="0" dirty="0"/>
              <a:t>hence computing its effect on the data requires an integral over all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</a:t>
            </a:r>
            <a:r>
              <a:rPr lang="en-US" baseline="0" dirty="0"/>
              <a:t> we compute that derivative of Error with respect to the model.</a:t>
            </a:r>
          </a:p>
          <a:p>
            <a:r>
              <a:rPr lang="en-US" baseline="0" dirty="0"/>
              <a:t>This allows us to use a gradient method to solve an inverse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standard definition of error,</a:t>
            </a:r>
            <a:endParaRPr lang="en-US" baseline="0" dirty="0"/>
          </a:p>
          <a:p>
            <a:r>
              <a:rPr lang="en-US" baseline="0" dirty="0"/>
              <a:t>but for a function d(x).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is to say that the data is equal to a</a:t>
            </a:r>
            <a:r>
              <a:rPr lang="en-US" baseline="0" dirty="0"/>
              <a:t> linear operator acting on the model function.</a:t>
            </a:r>
          </a:p>
          <a:p>
            <a:r>
              <a:rPr lang="en-US" baseline="0" dirty="0"/>
              <a:t>Thus could be a data kernel integral, but could be something else,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applies</a:t>
            </a:r>
            <a:r>
              <a:rPr lang="en-US" baseline="0" dirty="0"/>
              <a:t> the mathematical techniques that we developed</a:t>
            </a:r>
          </a:p>
          <a:p>
            <a:r>
              <a:rPr lang="en-US" baseline="0" dirty="0"/>
              <a:t>during the last lecture to derive data kernels.  Keep in mind that knowing</a:t>
            </a:r>
          </a:p>
          <a:p>
            <a:r>
              <a:rPr lang="en-US" baseline="0" dirty="0"/>
              <a:t>the data kernel is just the first step.  You then have to solve the inverse</a:t>
            </a:r>
          </a:p>
          <a:p>
            <a:r>
              <a:rPr lang="en-US" baseline="0" dirty="0"/>
              <a:t>problem.  But we have already built up a </a:t>
            </a:r>
            <a:r>
              <a:rPr lang="en-US" baseline="0" dirty="0" err="1"/>
              <a:t>repertoir</a:t>
            </a:r>
            <a:r>
              <a:rPr lang="en-US" baseline="0" dirty="0"/>
              <a:t> of techniques for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Frechet</a:t>
            </a:r>
            <a:r>
              <a:rPr lang="en-US" dirty="0"/>
              <a:t> derivative relates a perturbation</a:t>
            </a:r>
            <a:r>
              <a:rPr lang="en-US" baseline="0" dirty="0"/>
              <a:t> in m to a perturbation in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a guess m(0) that gives data d(0) with error E(0).</a:t>
            </a:r>
          </a:p>
          <a:p>
            <a:r>
              <a:rPr lang="en-US" baseline="0" dirty="0"/>
              <a:t>Now </a:t>
            </a:r>
            <a:r>
              <a:rPr lang="en-US" baseline="0" dirty="0" err="1"/>
              <a:t>linearize</a:t>
            </a:r>
            <a:r>
              <a:rPr lang="en-US" baseline="0" dirty="0"/>
              <a:t> around this guess to get a formula for delta-E.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steps are just algebraic manipulation.</a:t>
            </a:r>
          </a:p>
          <a:p>
            <a:r>
              <a:rPr lang="en-US" dirty="0"/>
              <a:t>Note</a:t>
            </a:r>
            <a:r>
              <a:rPr lang="en-US" baseline="0" dirty="0"/>
              <a:t> in last step we ignore a 2</a:t>
            </a:r>
            <a:r>
              <a:rPr lang="en-US" baseline="30000" dirty="0"/>
              <a:t>nd</a:t>
            </a:r>
            <a:r>
              <a:rPr lang="en-US" baseline="0" dirty="0"/>
              <a:t> order term involving the square of a perturbation.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employ</a:t>
            </a:r>
            <a:r>
              <a:rPr lang="en-US" baseline="0" dirty="0"/>
              <a:t> the relationship between model and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</a:t>
            </a:r>
            <a:r>
              <a:rPr lang="en-US" baseline="0" dirty="0"/>
              <a:t> we employ the </a:t>
            </a:r>
            <a:r>
              <a:rPr lang="en-US" baseline="0" dirty="0" err="1"/>
              <a:t>adjoint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This is the critical step, because now the formula for delta-E is the same</a:t>
            </a:r>
          </a:p>
          <a:p>
            <a:r>
              <a:rPr lang="en-US" baseline="0" dirty="0"/>
              <a:t>form as a </a:t>
            </a:r>
            <a:r>
              <a:rPr lang="en-US" baseline="0" dirty="0" err="1"/>
              <a:t>Frechet</a:t>
            </a:r>
            <a:r>
              <a:rPr lang="en-US" baseline="0" dirty="0"/>
              <a:t> derivative.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</a:t>
            </a:r>
            <a:r>
              <a:rPr lang="en-US" baseline="0" dirty="0"/>
              <a:t> we just read the </a:t>
            </a:r>
            <a:r>
              <a:rPr lang="en-US" baseline="0" dirty="0" err="1"/>
              <a:t>Frechet</a:t>
            </a:r>
            <a:r>
              <a:rPr lang="en-US" baseline="0" dirty="0"/>
              <a:t> derivative out of the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derivative</a:t>
            </a:r>
            <a:r>
              <a:rPr lang="en-US" baseline="0" dirty="0"/>
              <a:t> of E can now be used in a gradient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 baseline="0" dirty="0"/>
              <a:t> of a moderately complicated linear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operator relates model function m(x) to data d(x)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its </a:t>
            </a:r>
            <a:r>
              <a:rPr lang="en-US" dirty="0" err="1"/>
              <a:t>adjoint</a:t>
            </a:r>
            <a:r>
              <a:rPr lang="en-US" dirty="0"/>
              <a:t>.</a:t>
            </a:r>
          </a:p>
          <a:p>
            <a:r>
              <a:rPr lang="en-US" dirty="0"/>
              <a:t>Recall</a:t>
            </a:r>
            <a:r>
              <a:rPr lang="en-US" baseline="0" dirty="0"/>
              <a:t> that the </a:t>
            </a:r>
            <a:r>
              <a:rPr lang="en-US" baseline="0" dirty="0" err="1"/>
              <a:t>adjoint</a:t>
            </a:r>
            <a:r>
              <a:rPr lang="en-US" baseline="0" dirty="0"/>
              <a:t> of d/</a:t>
            </a:r>
            <a:r>
              <a:rPr lang="en-US" baseline="0" dirty="0" err="1"/>
              <a:t>dx</a:t>
            </a:r>
            <a:r>
              <a:rPr lang="en-US" baseline="0" dirty="0"/>
              <a:t> is –d/</a:t>
            </a:r>
            <a:r>
              <a:rPr lang="en-US" baseline="0" dirty="0" err="1"/>
              <a:t>dx</a:t>
            </a:r>
            <a:endParaRPr lang="en-US" baseline="0" dirty="0"/>
          </a:p>
          <a:p>
            <a:r>
              <a:rPr lang="en-US" baseline="0" dirty="0"/>
              <a:t>and the </a:t>
            </a:r>
            <a:r>
              <a:rPr lang="en-US" baseline="0" dirty="0" err="1"/>
              <a:t>adjoint</a:t>
            </a:r>
            <a:r>
              <a:rPr lang="en-US" baseline="0" dirty="0"/>
              <a:t> of the integral from minus infinity to x</a:t>
            </a:r>
          </a:p>
          <a:p>
            <a:r>
              <a:rPr lang="en-US" baseline="0" dirty="0"/>
              <a:t>is the integral from x to infinity.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</a:t>
            </a:r>
            <a:r>
              <a:rPr lang="en-US" baseline="0" dirty="0"/>
              <a:t> we review the results of last lecture.</a:t>
            </a:r>
          </a:p>
          <a:p>
            <a:r>
              <a:rPr lang="en-US" baseline="0" dirty="0"/>
              <a:t>Again, we proceed by analogy with the discrete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here’s the </a:t>
            </a:r>
            <a:r>
              <a:rPr lang="en-US" dirty="0" err="1"/>
              <a:t>Frechet</a:t>
            </a:r>
            <a:r>
              <a:rPr lang="en-US" baseline="0" dirty="0"/>
              <a:t> derivative of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black curve in A is the true model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red curve in B is the true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dotted curve in A is the initial guess for the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solid curve in A is the final model, which is very close to the true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black curve in E is the error for the first 100 steps.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final result took 15000 iterations of the gradient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But it recovered the model very well.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Fig. 11.5. Example of the solution of a continuous inverse problem using a gradient method to minimize the error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where an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method is used to compute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∇E</a:t>
            </a:r>
            <a:r>
              <a:rPr lang="en-US" sz="1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(A) A test function,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(x)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(black), trial function (dotted green) reconstructed function after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40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iterations (dashed green) and final reconstructed function after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15,890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iterations (green)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.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(B) The data, 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d(t)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satisfies 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d(t)=</a:t>
            </a:r>
            <a:r>
              <a:rPr lang="en-US" sz="1200" i="1" dirty="0" err="1">
                <a:latin typeface="Cambria Math"/>
                <a:ea typeface="Cambria Math"/>
                <a:cs typeface="Times New Roman" pitchFamily="18" charset="0"/>
              </a:rPr>
              <a:t>ℒm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(t), 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where 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ℒ is the linear operator discussed in the text.  (C) Error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 as a function of iteration number, for the first 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100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iterations.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script gda11_03.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approximate way</a:t>
            </a:r>
            <a:r>
              <a:rPr lang="en-US" baseline="0" dirty="0"/>
              <a:t> of solving inverse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if</a:t>
            </a:r>
            <a:r>
              <a:rPr lang="en-US" baseline="0" dirty="0"/>
              <a:t> we set the </a:t>
            </a:r>
            <a:r>
              <a:rPr lang="en-US" baseline="0" dirty="0" err="1"/>
              <a:t>Frechet</a:t>
            </a:r>
            <a:r>
              <a:rPr lang="en-US" baseline="0" dirty="0"/>
              <a:t> derivative of error to zero, we get a formula that is</a:t>
            </a:r>
          </a:p>
          <a:p>
            <a:r>
              <a:rPr lang="en-US" baseline="0" dirty="0"/>
              <a:t>very reminiscent of least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</a:t>
            </a:r>
            <a:r>
              <a:rPr lang="en-US" baseline="0" dirty="0"/>
              <a:t> here’s a trick.</a:t>
            </a:r>
          </a:p>
          <a:p>
            <a:r>
              <a:rPr lang="en-US" baseline="0" dirty="0"/>
              <a:t>First define an ‘identity operator”, curly-I, that acts link an identity matrix.</a:t>
            </a:r>
          </a:p>
          <a:p>
            <a:r>
              <a:rPr lang="en-US" baseline="0" dirty="0"/>
              <a:t>Now add and subtract it from the equation, and manipulate.</a:t>
            </a:r>
          </a:p>
          <a:p>
            <a:r>
              <a:rPr lang="en-US" baseline="0" dirty="0"/>
              <a:t>What you get is true, but pretty useless.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view it as a recursion.</a:t>
            </a:r>
          </a:p>
          <a:p>
            <a:r>
              <a:rPr lang="en-US" dirty="0"/>
              <a:t>The</a:t>
            </a:r>
            <a:r>
              <a:rPr lang="en-US" baseline="0" dirty="0"/>
              <a:t> first iteration, with m(0) set to zero,</a:t>
            </a:r>
          </a:p>
          <a:p>
            <a:r>
              <a:rPr lang="en-US" baseline="0" dirty="0"/>
              <a:t>gives a simple formula for m(1),</a:t>
            </a:r>
          </a:p>
          <a:p>
            <a:r>
              <a:rPr lang="en-US" baseline="0" dirty="0"/>
              <a:t>in which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</a:t>
            </a:r>
            <a:r>
              <a:rPr lang="en-US" baseline="0" dirty="0"/>
              <a:t> in which the </a:t>
            </a:r>
            <a:r>
              <a:rPr lang="en-US" baseline="0" dirty="0" err="1"/>
              <a:t>adjoint</a:t>
            </a:r>
            <a:r>
              <a:rPr lang="en-US" baseline="0" dirty="0"/>
              <a:t> acts like an inverse.</a:t>
            </a:r>
          </a:p>
          <a:p>
            <a:r>
              <a:rPr lang="en-US" baseline="0" dirty="0"/>
              <a:t>This approximation is called ‘</a:t>
            </a:r>
            <a:r>
              <a:rPr lang="en-US" baseline="0" dirty="0" err="1"/>
              <a:t>backprojection</a:t>
            </a:r>
            <a:r>
              <a:rPr lang="en-US" baseline="0" dirty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an example.</a:t>
            </a:r>
          </a:p>
          <a:p>
            <a:r>
              <a:rPr lang="en-US" dirty="0"/>
              <a:t>Curly-L is the indefinite</a:t>
            </a:r>
            <a:r>
              <a:rPr lang="en-US" baseline="0" dirty="0"/>
              <a:t> integral.</a:t>
            </a:r>
          </a:p>
          <a:p>
            <a:r>
              <a:rPr lang="en-US" baseline="0" dirty="0"/>
              <a:t>So the exact inverse is the first derivative.</a:t>
            </a:r>
          </a:p>
          <a:p>
            <a:r>
              <a:rPr lang="en-US" baseline="0" dirty="0"/>
              <a:t>But the </a:t>
            </a:r>
            <a:r>
              <a:rPr lang="en-US" baseline="0" dirty="0" err="1"/>
              <a:t>backprojection</a:t>
            </a:r>
            <a:r>
              <a:rPr lang="en-US" baseline="0" dirty="0"/>
              <a:t>, based on the </a:t>
            </a:r>
            <a:r>
              <a:rPr lang="en-US" baseline="0" dirty="0" err="1"/>
              <a:t>adjoint</a:t>
            </a:r>
            <a:r>
              <a:rPr lang="en-US" baseline="0" dirty="0"/>
              <a:t>, is another integral.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Crazy!</a:t>
            </a:r>
          </a:p>
          <a:p>
            <a:r>
              <a:rPr lang="en-US" dirty="0"/>
              <a:t>It</a:t>
            </a:r>
            <a:r>
              <a:rPr lang="en-US" baseline="0" dirty="0"/>
              <a:t> couldn’t possibly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... or could it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(C) is the back projection.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It isn’t perfect, but its surprisingly good.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Fig. 11.6. (A) True one-dimensional model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 The data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satisfty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ℒ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200" i="1" dirty="0"/>
              <a:t>,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1200" i="1" dirty="0"/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i="1" dirty="0"/>
              <a:t>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is the indefinite integral. (B) Estimated model, using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</a:rPr>
              <a:t>est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ℒ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--1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where</a:t>
            </a:r>
            <a:r>
              <a:rPr lang="en-US" sz="1200" i="1" dirty="0"/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i="1" dirty="0"/>
              <a:t>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is the first derivative. Note that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(C)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Backprojected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/>
              <a:t>ℒ</a:t>
            </a:r>
            <a:r>
              <a:rPr lang="en-US" sz="1200" baseline="30000" dirty="0"/>
              <a:t>†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, where </a:t>
            </a:r>
            <a:r>
              <a:rPr lang="en-US" sz="1200" dirty="0"/>
              <a:t>ℒ</a:t>
            </a:r>
            <a:r>
              <a:rPr lang="en-US" sz="1200" baseline="30000" dirty="0"/>
              <a:t>†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ℒ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Note that, up to an overall multiplicative factor,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≈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script gda11_04.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analogous to a vector.</a:t>
            </a:r>
          </a:p>
          <a:p>
            <a:r>
              <a:rPr lang="en-US" dirty="0"/>
              <a:t>We’ve used this many times in the class,</a:t>
            </a:r>
          </a:p>
          <a:p>
            <a:r>
              <a:rPr lang="en-US" dirty="0"/>
              <a:t>approximating a function as a vector of discrete values, with some</a:t>
            </a:r>
            <a:r>
              <a:rPr lang="en-US" baseline="0" dirty="0"/>
              <a:t> sampling delta-x.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indefinite integral could be interpreted as an </a:t>
            </a:r>
            <a:r>
              <a:rPr lang="en-US" baseline="0" dirty="0" err="1"/>
              <a:t>ultrasimplified</a:t>
            </a:r>
            <a:r>
              <a:rPr lang="en-US" baseline="0" dirty="0"/>
              <a:t> tomography problem.</a:t>
            </a:r>
          </a:p>
          <a:p>
            <a:r>
              <a:rPr lang="en-US" dirty="0"/>
              <a:t>The</a:t>
            </a:r>
            <a:r>
              <a:rPr lang="en-US" baseline="0" dirty="0"/>
              <a:t> function m(x) is the acoustic slowness (reciprocal velocity)</a:t>
            </a:r>
          </a:p>
          <a:p>
            <a:r>
              <a:rPr lang="en-US" baseline="0" dirty="0"/>
              <a:t>The function d(x) is the travel time along rays from minus infinity to x.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backprojection</a:t>
            </a:r>
            <a:r>
              <a:rPr lang="en-US" baseline="0" dirty="0"/>
              <a:t> has the following interpretation:</a:t>
            </a:r>
          </a:p>
          <a:p>
            <a:r>
              <a:rPr lang="en-US" baseline="0" dirty="0"/>
              <a:t>to get m(x),</a:t>
            </a:r>
          </a:p>
          <a:p>
            <a:r>
              <a:rPr lang="en-US" baseline="0" dirty="0"/>
              <a:t>integrate (add together) </a:t>
            </a:r>
            <a:r>
              <a:rPr lang="en-US" baseline="0" dirty="0" err="1"/>
              <a:t>traveltimes</a:t>
            </a:r>
            <a:r>
              <a:rPr lang="en-US" baseline="0" dirty="0"/>
              <a:t> associated with only the rays that pass thru the point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this work?</a:t>
            </a:r>
          </a:p>
          <a:p>
            <a:r>
              <a:rPr lang="en-US" dirty="0"/>
              <a:t>We’ll</a:t>
            </a:r>
            <a:r>
              <a:rPr lang="en-US" baseline="0" dirty="0"/>
              <a:t>, it works best when all the singular values have approximately the same size.</a:t>
            </a:r>
          </a:p>
          <a:p>
            <a:r>
              <a:rPr lang="en-US" baseline="0" dirty="0"/>
              <a:t>Then the inverse is close to the transpose.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also suggest that we perform scaling</a:t>
            </a:r>
            <a:r>
              <a:rPr lang="en-US" baseline="0" dirty="0"/>
              <a:t> to try to make all the singular values about equal.</a:t>
            </a:r>
          </a:p>
          <a:p>
            <a:r>
              <a:rPr lang="en-US" baseline="0" dirty="0"/>
              <a:t>In tomography, a reasonable scaling is by the reciprocal of the length of each ray.</a:t>
            </a:r>
          </a:p>
          <a:p>
            <a:r>
              <a:rPr lang="en-US" baseline="0" dirty="0"/>
              <a:t>Then the data are the average slowness along the ray.</a:t>
            </a:r>
          </a:p>
          <a:p>
            <a:r>
              <a:rPr lang="en-US" baseline="0" dirty="0"/>
              <a:t>And back projection sums the average slowness of all rays that intersect a given point.</a:t>
            </a:r>
          </a:p>
          <a:p>
            <a:r>
              <a:rPr lang="en-US" baseline="0" dirty="0"/>
              <a:t>Sensible, but it’s still </a:t>
            </a:r>
            <a:r>
              <a:rPr lang="en-US" baseline="0" dirty="0" err="1"/>
              <a:t>suprising</a:t>
            </a:r>
            <a:r>
              <a:rPr lang="en-US" baseline="0" dirty="0"/>
              <a:t> that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Here’s an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example in (C).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It doesn’t work perfectly, but recovered some of the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For it to work best, the ray coverage should be uniform.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Here, we have too many rays around the edges of the box.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Fig. 11.7. Example of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backprojection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 (A) True two-dimensional model, for which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traveltimes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associated with a dense and well-distributed set of  rays is measured. (B) Estimated model, using damped least squares. (C) Estimated model, using back projection.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script gda11_05.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is the most important part of the lecture,</a:t>
            </a:r>
          </a:p>
          <a:p>
            <a:r>
              <a:rPr lang="en-US" baseline="0" dirty="0"/>
              <a:t>the part that it heavily utilized in seismology and oceanography/atmospheric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</a:t>
            </a:r>
            <a:r>
              <a:rPr lang="en-US" baseline="0" dirty="0"/>
              <a:t> these fields solve differential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</a:t>
            </a:r>
            <a:r>
              <a:rPr lang="en-US" baseline="0" dirty="0"/>
              <a:t> is that the model function is the “forcing m(x)” term of a differential equation.</a:t>
            </a:r>
          </a:p>
          <a:p>
            <a:r>
              <a:rPr lang="en-US" baseline="0" dirty="0"/>
              <a:t>But the data are computed from the “field u(x)” part of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everything in terms of perturbations,</a:t>
            </a:r>
          </a:p>
          <a:p>
            <a:r>
              <a:rPr lang="en-US" dirty="0"/>
              <a:t>to allow for the possibility that the problem is </a:t>
            </a:r>
            <a:r>
              <a:rPr lang="en-US" dirty="0" err="1"/>
              <a:t>linearized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</a:t>
            </a:r>
            <a:r>
              <a:rPr lang="en-US" baseline="0" dirty="0"/>
              <a:t> is the data kernel G.</a:t>
            </a:r>
          </a:p>
          <a:p>
            <a:r>
              <a:rPr lang="en-US" baseline="0" dirty="0"/>
              <a:t>Or if you prefer, the </a:t>
            </a:r>
            <a:r>
              <a:rPr lang="en-US" baseline="0" dirty="0" err="1"/>
              <a:t>Frechet</a:t>
            </a:r>
            <a:r>
              <a:rPr lang="en-US" baseline="0" dirty="0"/>
              <a:t> derivative.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Derivation</a:t>
            </a:r>
            <a:r>
              <a:rPr lang="en-US" baseline="0" dirty="0"/>
              <a:t> is very straightforward.</a:t>
            </a:r>
          </a:p>
          <a:p>
            <a:r>
              <a:rPr lang="en-US" baseline="0" dirty="0"/>
              <a:t>Start with the data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linear operator – a linear combination of derivatives</a:t>
            </a:r>
            <a:r>
              <a:rPr lang="en-US" baseline="0" dirty="0"/>
              <a:t> and integrals - </a:t>
            </a:r>
            <a:r>
              <a:rPr lang="en-US" dirty="0"/>
              <a:t> is analogous to a matrix.</a:t>
            </a:r>
          </a:p>
          <a:p>
            <a:r>
              <a:rPr lang="en-US" dirty="0"/>
              <a:t>We’ve</a:t>
            </a:r>
            <a:r>
              <a:rPr lang="en-US" baseline="0" dirty="0"/>
              <a:t> used this approximation</a:t>
            </a:r>
            <a:r>
              <a:rPr lang="en-US" dirty="0"/>
              <a:t> in the class,</a:t>
            </a:r>
          </a:p>
          <a:p>
            <a:r>
              <a:rPr lang="en-US" dirty="0"/>
              <a:t>when we approximated</a:t>
            </a:r>
            <a:r>
              <a:rPr lang="en-US" baseline="0" dirty="0"/>
              <a:t> the second derivative so as to be able to quantify roughness.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</a:t>
            </a:r>
            <a:r>
              <a:rPr lang="en-US" baseline="0" dirty="0"/>
              <a:t> the solution of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the operator to the other side of the inner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rule that the inverse of the </a:t>
            </a:r>
            <a:r>
              <a:rPr lang="en-US" dirty="0" err="1"/>
              <a:t>adjoint</a:t>
            </a:r>
            <a:endParaRPr lang="en-US" dirty="0"/>
          </a:p>
          <a:p>
            <a:r>
              <a:rPr lang="en-US" dirty="0"/>
              <a:t>is</a:t>
            </a:r>
            <a:r>
              <a:rPr lang="en-US" baseline="0" dirty="0"/>
              <a:t> the </a:t>
            </a:r>
            <a:r>
              <a:rPr lang="en-US" baseline="0" dirty="0" err="1"/>
              <a:t>adjoint</a:t>
            </a:r>
            <a:r>
              <a:rPr lang="en-US" baseline="0" dirty="0"/>
              <a:t> of the inverse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left function in the inner</a:t>
            </a:r>
            <a:r>
              <a:rPr lang="en-US" baseline="0" dirty="0"/>
              <a:t> product as the data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rewrite</a:t>
            </a:r>
            <a:r>
              <a:rPr lang="en-US" baseline="0" dirty="0"/>
              <a:t> result as a differential equation for the data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rewrite</a:t>
            </a:r>
            <a:r>
              <a:rPr lang="en-US" baseline="0" dirty="0"/>
              <a:t> as a differential equation?</a:t>
            </a:r>
          </a:p>
          <a:p>
            <a:r>
              <a:rPr lang="en-US" baseline="0" dirty="0"/>
              <a:t>In most cases, you need to solve the original equation numerically.</a:t>
            </a:r>
          </a:p>
          <a:p>
            <a:r>
              <a:rPr lang="en-US" baseline="0" dirty="0"/>
              <a:t>So the computational tools are already in place to solve the adjunct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can do one numerical</a:t>
            </a:r>
            <a:r>
              <a:rPr lang="en-US" baseline="0" dirty="0"/>
              <a:t> solution, you can do more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We’ll use time instead of space.</a:t>
            </a:r>
          </a:p>
          <a:p>
            <a:r>
              <a:rPr lang="en-US" dirty="0"/>
              <a:t>Differential</a:t>
            </a:r>
            <a:r>
              <a:rPr lang="en-US" baseline="0" dirty="0"/>
              <a:t> equation, simple cooling of a hot object as a function of time.</a:t>
            </a:r>
          </a:p>
          <a:p>
            <a:r>
              <a:rPr lang="en-US" baseline="0" dirty="0"/>
              <a:t>u(t) is temperature</a:t>
            </a:r>
          </a:p>
          <a:p>
            <a:r>
              <a:rPr lang="en-US" baseline="0" dirty="0"/>
              <a:t>m(t) is heat source function (e.g. flame)</a:t>
            </a:r>
          </a:p>
          <a:p>
            <a:r>
              <a:rPr lang="en-US" baseline="0" dirty="0"/>
              <a:t>Data</a:t>
            </a:r>
          </a:p>
          <a:p>
            <a:r>
              <a:rPr lang="en-US" baseline="0" dirty="0"/>
              <a:t>suppose a chemical reaction occurs as a rate proportional to temperature.</a:t>
            </a:r>
          </a:p>
          <a:p>
            <a:r>
              <a:rPr lang="en-US" baseline="0" dirty="0"/>
              <a:t>The data are the amount of the chemical at time 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this implies</a:t>
            </a:r>
            <a:r>
              <a:rPr lang="en-US" baseline="0" dirty="0"/>
              <a:t> a specific formula for h</a:t>
            </a:r>
            <a:r>
              <a:rPr lang="en-US" baseline="-25000" dirty="0"/>
              <a:t>i</a:t>
            </a:r>
            <a:r>
              <a:rPr lang="en-US" baseline="0" dirty="0"/>
              <a:t>,</a:t>
            </a:r>
          </a:p>
          <a:p>
            <a:r>
              <a:rPr lang="en-US" baseline="0" dirty="0"/>
              <a:t>involving a step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 we chose such a simple</a:t>
            </a:r>
            <a:r>
              <a:rPr lang="en-US" baseline="0" dirty="0"/>
              <a:t> differential equation is that</a:t>
            </a:r>
          </a:p>
          <a:p>
            <a:r>
              <a:rPr lang="en-US" baseline="0" dirty="0"/>
              <a:t>we can do most everything numerically.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inverse</a:t>
            </a:r>
            <a:r>
              <a:rPr lang="en-US" baseline="0" dirty="0"/>
              <a:t> operator undoes the effect of the operator,</a:t>
            </a:r>
          </a:p>
          <a:p>
            <a:r>
              <a:rPr lang="en-US" baseline="0" dirty="0"/>
              <a:t>just as a multiplication by the inverse matrix undoes the effect</a:t>
            </a:r>
          </a:p>
          <a:p>
            <a:r>
              <a:rPr lang="en-US" baseline="0" dirty="0"/>
              <a:t> of multiplying by the original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</a:t>
            </a:r>
            <a:r>
              <a:rPr lang="en-US" baseline="0" dirty="0"/>
              <a:t> e</a:t>
            </a:r>
            <a:r>
              <a:rPr lang="en-US" dirty="0"/>
              <a:t>quation and its green function.</a:t>
            </a:r>
          </a:p>
          <a:p>
            <a:r>
              <a:rPr lang="en-US" dirty="0"/>
              <a:t>Take my word for it being correct.</a:t>
            </a:r>
          </a:p>
          <a:p>
            <a:r>
              <a:rPr lang="en-US" dirty="0"/>
              <a:t>The</a:t>
            </a:r>
            <a:r>
              <a:rPr lang="en-US" baseline="0" dirty="0"/>
              <a:t> temperature is zero before the heat is applied at time tau</a:t>
            </a:r>
          </a:p>
          <a:p>
            <a:r>
              <a:rPr lang="en-US" baseline="0" dirty="0"/>
              <a:t>and then jumps up to a maximum</a:t>
            </a:r>
          </a:p>
          <a:p>
            <a:r>
              <a:rPr lang="en-US" baseline="0" dirty="0"/>
              <a:t>and immediately cools exponentially.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Adjunct equation.  Recall adjunct</a:t>
            </a:r>
            <a:r>
              <a:rPr lang="en-US" baseline="0" dirty="0"/>
              <a:t> of d/</a:t>
            </a:r>
            <a:r>
              <a:rPr lang="en-US" baseline="0" dirty="0" err="1"/>
              <a:t>dt</a:t>
            </a:r>
            <a:r>
              <a:rPr lang="en-US" baseline="0" dirty="0"/>
              <a:t> is –d/d/</a:t>
            </a:r>
          </a:p>
          <a:p>
            <a:r>
              <a:rPr lang="en-US" baseline="0" dirty="0"/>
              <a:t>and adjunct of constant is itself.</a:t>
            </a:r>
          </a:p>
          <a:p>
            <a:r>
              <a:rPr lang="en-US" baseline="0" dirty="0"/>
              <a:t>Again, take my word on the green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two green function differ</a:t>
            </a:r>
            <a:r>
              <a:rPr lang="en-US" baseline="0" dirty="0"/>
              <a:t> only in the sense of time.</a:t>
            </a:r>
          </a:p>
          <a:p>
            <a:r>
              <a:rPr lang="en-US" baseline="0" dirty="0"/>
              <a:t>That’s a common behavior we’ll explore in a homework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compute the data kernel</a:t>
            </a:r>
            <a:r>
              <a:rPr lang="en-US" baseline="0" dirty="0"/>
              <a:t>.</a:t>
            </a:r>
          </a:p>
          <a:p>
            <a:r>
              <a:rPr lang="en-US" baseline="0" dirty="0"/>
              <a:t>It is the solution to the adjunct differential equation.</a:t>
            </a:r>
          </a:p>
          <a:p>
            <a:r>
              <a:rPr lang="en-US" baseline="0" dirty="0"/>
              <a:t>We know the green function for that equation,</a:t>
            </a:r>
          </a:p>
          <a:p>
            <a:r>
              <a:rPr lang="en-US" baseline="0" dirty="0"/>
              <a:t>so we just need to do the green function integral.</a:t>
            </a:r>
          </a:p>
          <a:p>
            <a:r>
              <a:rPr lang="en-US" baseline="0" dirty="0"/>
              <a:t>Note that the two step functions change the limits of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</a:t>
            </a:r>
            <a:r>
              <a:rPr lang="en-US" baseline="0" dirty="0"/>
              <a:t> result is as shown.</a:t>
            </a:r>
          </a:p>
          <a:p>
            <a:r>
              <a:rPr lang="en-US" baseline="0" dirty="0"/>
              <a:t>Note that the data kernel is zero for times t &gt; </a:t>
            </a:r>
            <a:r>
              <a:rPr lang="en-US" baseline="0" dirty="0" err="1"/>
              <a:t>ti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Ti represents the time of the data.</a:t>
            </a:r>
          </a:p>
          <a:p>
            <a:r>
              <a:rPr lang="en-US" baseline="0" dirty="0"/>
              <a:t>A perturbation in heating after </a:t>
            </a:r>
            <a:r>
              <a:rPr lang="en-US" baseline="0" dirty="0" err="1"/>
              <a:t>ti</a:t>
            </a:r>
            <a:r>
              <a:rPr lang="en-US" baseline="0" dirty="0"/>
              <a:t> can have no effect on the temperature at </a:t>
            </a:r>
            <a:r>
              <a:rPr lang="en-US" baseline="0" dirty="0" err="1"/>
              <a:t>ti</a:t>
            </a:r>
            <a:r>
              <a:rPr lang="en-US" baseline="0" dirty="0"/>
              <a:t>.</a:t>
            </a:r>
          </a:p>
          <a:p>
            <a:r>
              <a:rPr lang="en-US" baseline="0" dirty="0"/>
              <a:t>Hence the zero in this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Here’s a depiction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of the data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Fig. 11.9. Data kernel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(t)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for the continuous inverse problem involving a differential equation. See text for further discussion.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script gda11_06.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Here’s an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exampe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typical green function of the original differential equation.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(B) (Black) True heating (model function)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(C) True temperature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(D) True amount of chemical (the data)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(B) Red, estimated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heating (model function)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Apart from the high-frequency noise, its not bad.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The noise is due to the fact that the data don’t contain any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sharp features.  They hide high-frequency fluctuation in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flame.  Thus the solution has </a:t>
            </a:r>
            <a:r>
              <a:rPr lang="en-US" sz="1200" baseline="0" dirty="0" err="1">
                <a:latin typeface="Times New Roman" pitchFamily="18" charset="0"/>
                <a:cs typeface="Times New Roman" pitchFamily="18" charset="0"/>
              </a:rPr>
              <a:t>suprious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high frequency noise.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Fig. 11.8. Example of the solution of a continuous inverse problem involving a differential equation. (A)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 Green function 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H(t,</a:t>
            </a:r>
            <a:r>
              <a:rPr lang="el-GR" sz="1200" i="1" dirty="0">
                <a:latin typeface="Cambria Math"/>
                <a:ea typeface="Cambria Math"/>
                <a:cs typeface="Times New Roman" pitchFamily="18" charset="0"/>
              </a:rPr>
              <a:t>τ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)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for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l-GR" sz="1200" i="1" dirty="0">
                <a:latin typeface="Cambria Math"/>
                <a:ea typeface="Cambria Math"/>
                <a:cs typeface="Times New Roman" pitchFamily="18" charset="0"/>
              </a:rPr>
              <a:t>τ</a:t>
            </a:r>
            <a:r>
              <a:rPr lang="en-US" sz="1200" i="1" dirty="0">
                <a:latin typeface="Cambria Math"/>
                <a:ea typeface="Cambria Math"/>
                <a:cs typeface="Times New Roman" pitchFamily="18" charset="0"/>
              </a:rPr>
              <a:t>=30</a:t>
            </a:r>
            <a:r>
              <a:rPr lang="en-US" sz="1200" dirty="0">
                <a:latin typeface="Cambria Math"/>
                <a:ea typeface="Cambria Math"/>
                <a:cs typeface="Times New Roman" pitchFamily="18" charset="0"/>
              </a:rPr>
              <a:t>.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(B) True (black) and estimated (red) heat production function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m(t).  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(C) Temperature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u(t)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, which solves </a:t>
            </a:r>
            <a:r>
              <a:rPr lang="en-US" sz="1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ℒu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=m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. (D) Observed data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d(t)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, which is proportional to the integral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u(t)</a:t>
            </a:r>
            <a:r>
              <a:rPr lang="en-US" sz="1200" dirty="0">
                <a:latin typeface="Times New Roman" pitchFamily="18" charset="0"/>
                <a:ea typeface="Cambria Math"/>
                <a:cs typeface="Times New Roman" pitchFamily="18" charset="0"/>
              </a:rPr>
              <a:t>. 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script gda11_06.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This is especially relevant to seismological imaging,</a:t>
            </a:r>
          </a:p>
          <a:p>
            <a:r>
              <a:rPr lang="en-US" baseline="0" dirty="0"/>
              <a:t>because seismic velocity is a parameter in the differential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lecture is all mathematic.</a:t>
            </a:r>
          </a:p>
          <a:p>
            <a:r>
              <a:rPr lang="en-US" baseline="0" dirty="0"/>
              <a:t>Sorry, but there’s no way around it.</a:t>
            </a:r>
          </a:p>
          <a:p>
            <a:r>
              <a:rPr lang="en-US" baseline="0" dirty="0"/>
              <a:t>We’re going to suppose that you have some familiarity with</a:t>
            </a:r>
          </a:p>
          <a:p>
            <a:r>
              <a:rPr lang="en-US" baseline="0" dirty="0"/>
              <a:t>   differential equations,</a:t>
            </a:r>
          </a:p>
          <a:p>
            <a:r>
              <a:rPr lang="en-US" baseline="0" dirty="0"/>
              <a:t>So here goes.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Previously, assumed</a:t>
            </a:r>
            <a:r>
              <a:rPr lang="en-US" baseline="0" dirty="0"/>
              <a:t> that the unknown was the “forcing” (source term).</a:t>
            </a:r>
          </a:p>
          <a:p>
            <a:r>
              <a:rPr lang="en-US" baseline="0" dirty="0"/>
              <a:t>Now assume it is a parameter in the differential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operators solve differential equations,</a:t>
            </a:r>
          </a:p>
          <a:p>
            <a:r>
              <a:rPr lang="en-US" dirty="0"/>
              <a:t>just as a matrix inverse</a:t>
            </a:r>
            <a:r>
              <a:rPr lang="en-US" baseline="0" dirty="0"/>
              <a:t> solves a matrix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linearize</a:t>
            </a:r>
            <a:r>
              <a:rPr lang="en-US" baseline="0" dirty="0"/>
              <a:t> around a set of parameters for which we can</a:t>
            </a:r>
          </a:p>
          <a:p>
            <a:r>
              <a:rPr lang="en-US" baseline="0" dirty="0"/>
              <a:t>solve the differential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perturbed</a:t>
            </a:r>
            <a:r>
              <a:rPr lang="en-US" baseline="0" dirty="0"/>
              <a:t> equation can be written in terms of</a:t>
            </a:r>
          </a:p>
          <a:p>
            <a:r>
              <a:rPr lang="en-US" baseline="0" dirty="0"/>
              <a:t>unperturbed parameters</a:t>
            </a:r>
          </a:p>
          <a:p>
            <a:r>
              <a:rPr lang="en-US" baseline="0" dirty="0"/>
              <a:t>and</a:t>
            </a:r>
          </a:p>
          <a:p>
            <a:r>
              <a:rPr lang="en-US" baseline="0" dirty="0"/>
              <a:t>perturbations.</a:t>
            </a:r>
          </a:p>
          <a:p>
            <a:r>
              <a:rPr lang="en-US" baseline="0" dirty="0"/>
              <a:t>After a bit of algebra, we obtain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equation in which</a:t>
            </a:r>
            <a:r>
              <a:rPr lang="en-US" baseline="0" dirty="0"/>
              <a:t> relates</a:t>
            </a:r>
          </a:p>
          <a:p>
            <a:r>
              <a:rPr lang="en-US" baseline="0" dirty="0"/>
              <a:t>   the perturbation in the parameter, now in the form of a forcing</a:t>
            </a:r>
          </a:p>
          <a:p>
            <a:r>
              <a:rPr lang="en-US" baseline="0" dirty="0"/>
              <a:t>to the perturbation in the field.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wave theory, this approximation is known as the ‘Born approximation’</a:t>
            </a:r>
          </a:p>
          <a:p>
            <a:r>
              <a:rPr lang="en-US" baseline="0" dirty="0"/>
              <a:t>We can now use the previous methods to work out the data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inner</a:t>
            </a:r>
            <a:r>
              <a:rPr lang="en-US" baseline="0" dirty="0"/>
              <a:t> product, an integral abbreviated (</a:t>
            </a:r>
            <a:r>
              <a:rPr lang="en-US" baseline="0" dirty="0" err="1"/>
              <a:t>a,b</a:t>
            </a:r>
            <a:r>
              <a:rPr lang="en-US" baseline="0" dirty="0"/>
              <a:t>),</a:t>
            </a:r>
          </a:p>
          <a:p>
            <a:r>
              <a:rPr lang="en-US" baseline="0" dirty="0"/>
              <a:t>is </a:t>
            </a:r>
            <a:r>
              <a:rPr lang="en-US" baseline="0" dirty="0" err="1"/>
              <a:t>analagous</a:t>
            </a:r>
            <a:r>
              <a:rPr lang="en-US" baseline="0" dirty="0"/>
              <a:t> to a dot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adjoint</a:t>
            </a:r>
            <a:r>
              <a:rPr lang="en-US" dirty="0"/>
              <a:t> of an operator</a:t>
            </a:r>
          </a:p>
          <a:p>
            <a:r>
              <a:rPr lang="en-US" dirty="0"/>
              <a:t>is</a:t>
            </a:r>
            <a:r>
              <a:rPr lang="en-US" baseline="0" dirty="0"/>
              <a:t> another operator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Lecture 21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Continuous Problems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 err="1">
                <a:latin typeface="Times New Roman"/>
                <a:cs typeface="Times New Roman"/>
              </a:rPr>
              <a:t>é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Derivatives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linear operator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continuous analog of the transpose of a matrix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b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981200"/>
            <a:ext cx="121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sz="4400" i="1" baseline="30000" dirty="0">
                <a:latin typeface="Cambria Math"/>
                <a:ea typeface="Cambria Math"/>
                <a:cs typeface="Times New Roman" pitchFamily="18" charset="0"/>
              </a:rPr>
              <a:t>†</a:t>
            </a:r>
            <a:endParaRPr lang="en-US" sz="44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adjoint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be used to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manipulate an inner product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just as the transpose can be used to manipulate the dot product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La)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b=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981200"/>
            <a:ext cx="708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4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4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ℒa</a:t>
            </a:r>
            <a:r>
              <a:rPr lang="en-US" sz="4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b) =(a, </a:t>
            </a:r>
            <a:r>
              <a:rPr lang="en-US" sz="44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baseline="30000" dirty="0" err="1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4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3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565" y="46482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365" y="4876800"/>
            <a:ext cx="12900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definition of the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derivatives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first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rewrite the standard inverse theory equation in terms of perturbations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529936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0386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038600" y="3200400"/>
            <a:ext cx="76200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486400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small change in the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causes a small change in the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second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compare with the standard formula for a derivative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267200"/>
            <a:ext cx="568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0059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third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identify the data kernel as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kind of derivative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1800" y="2590800"/>
            <a:ext cx="9144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733800"/>
            <a:ext cx="34636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709115" y="3747752"/>
            <a:ext cx="641798" cy="811369"/>
          </a:xfrm>
          <a:custGeom>
            <a:avLst/>
            <a:gdLst>
              <a:gd name="connsiteX0" fmla="*/ 0 w 641798"/>
              <a:gd name="connsiteY0" fmla="*/ 0 h 811369"/>
              <a:gd name="connsiteX1" fmla="*/ 605308 w 641798"/>
              <a:gd name="connsiteY1" fmla="*/ 218941 h 811369"/>
              <a:gd name="connsiteX2" fmla="*/ 218941 w 641798"/>
              <a:gd name="connsiteY2" fmla="*/ 450761 h 811369"/>
              <a:gd name="connsiteX3" fmla="*/ 502277 w 641798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98" h="811369">
                <a:moveTo>
                  <a:pt x="0" y="0"/>
                </a:moveTo>
                <a:cubicBezTo>
                  <a:pt x="284409" y="71907"/>
                  <a:pt x="568818" y="143814"/>
                  <a:pt x="605308" y="218941"/>
                </a:cubicBezTo>
                <a:cubicBezTo>
                  <a:pt x="641798" y="294068"/>
                  <a:pt x="236113" y="352023"/>
                  <a:pt x="218941" y="450761"/>
                </a:cubicBezTo>
                <a:cubicBezTo>
                  <a:pt x="201769" y="549499"/>
                  <a:pt x="502277" y="811369"/>
                  <a:pt x="502277" y="81136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075238"/>
            <a:ext cx="8229600" cy="178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kind of derivative is called a</a:t>
            </a:r>
          </a:p>
          <a:p>
            <a:pPr lvl="0" algn="ctr">
              <a:spcBef>
                <a:spcPct val="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3600" dirty="0" err="1">
                <a:latin typeface="Times New Roman"/>
                <a:cs typeface="Times New Roman"/>
              </a:rPr>
              <a:t>é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derivative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definition of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 err="1">
                <a:latin typeface="Times New Roman"/>
                <a:cs typeface="Times New Roman"/>
              </a:rPr>
              <a:t>é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derivative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419600"/>
            <a:ext cx="8229600" cy="178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is mostly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lingo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though perhaps it adds a little insight about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the data kernel is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09800" y="2362200"/>
            <a:ext cx="4267200" cy="1295400"/>
            <a:chOff x="1371600" y="2362200"/>
            <a:chExt cx="4267200" cy="129540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362200"/>
              <a:ext cx="12954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Double Bracket 11"/>
            <p:cNvSpPr/>
            <p:nvPr/>
          </p:nvSpPr>
          <p:spPr>
            <a:xfrm>
              <a:off x="2895600" y="2438400"/>
              <a:ext cx="2743200" cy="1143000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200" y="2362200"/>
              <a:ext cx="16002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6800" y="2362200"/>
              <a:ext cx="528034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4483995" y="2552163"/>
              <a:ext cx="533400" cy="609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,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 of Error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treat the data as a continuous function </a:t>
            </a:r>
            <a:r>
              <a:rPr lang="en-US" sz="40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then the standard 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4000" b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 norm error is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586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Adjoints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Lecture 21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b="1" dirty="0" err="1">
                <a:latin typeface="Times New Roman"/>
                <a:cs typeface="Times New Roman"/>
              </a:rPr>
              <a:t>é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8382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let the data </a:t>
            </a:r>
            <a:r>
              <a:rPr lang="en-US" sz="40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 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be related to the model</a:t>
            </a:r>
            <a:r>
              <a:rPr lang="en-US" sz="40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m(x)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by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1524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30480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could be the data kernel integral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2672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419600"/>
            <a:ext cx="762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24200" y="4419600"/>
            <a:ext cx="7620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403242"/>
            <a:ext cx="762000" cy="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4800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because integrals are linear operators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341" y="2041301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0" y="1981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to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36576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 perturbation in the model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causes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 perturbation in the error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810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now do a little algebra to relate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133600"/>
            <a:ext cx="838200" cy="6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then ...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then ...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7391400" y="1905000"/>
            <a:ext cx="304800" cy="31242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43800" y="2590800"/>
            <a:ext cx="1600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all this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just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algebra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then ...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962400" y="54864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 =</a:t>
            </a:r>
            <a:r>
              <a:rPr lang="el-GR" sz="32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ℒδ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4191000" y="5562600"/>
            <a:ext cx="270456" cy="291921"/>
          </a:xfrm>
          <a:custGeom>
            <a:avLst/>
            <a:gdLst>
              <a:gd name="connsiteX0" fmla="*/ 0 w 270456"/>
              <a:gd name="connsiteY0" fmla="*/ 8586 h 291921"/>
              <a:gd name="connsiteX1" fmla="*/ 193183 w 270456"/>
              <a:gd name="connsiteY1" fmla="*/ 34344 h 291921"/>
              <a:gd name="connsiteX2" fmla="*/ 180304 w 270456"/>
              <a:gd name="connsiteY2" fmla="*/ 214648 h 291921"/>
              <a:gd name="connsiteX3" fmla="*/ 270456 w 270456"/>
              <a:gd name="connsiteY3" fmla="*/ 291921 h 2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56" h="291921">
                <a:moveTo>
                  <a:pt x="0" y="8586"/>
                </a:moveTo>
                <a:cubicBezTo>
                  <a:pt x="81566" y="4293"/>
                  <a:pt x="163132" y="0"/>
                  <a:pt x="193183" y="34344"/>
                </a:cubicBezTo>
                <a:cubicBezTo>
                  <a:pt x="223234" y="68688"/>
                  <a:pt x="167425" y="171719"/>
                  <a:pt x="180304" y="214648"/>
                </a:cubicBezTo>
                <a:cubicBezTo>
                  <a:pt x="193183" y="257578"/>
                  <a:pt x="231819" y="274749"/>
                  <a:pt x="270456" y="29192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4316" y="5219163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t="-12500"/>
          <a:stretch>
            <a:fillRect/>
          </a:stretch>
        </p:blipFill>
        <p:spPr bwMode="auto">
          <a:xfrm>
            <a:off x="1371600" y="5791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then ...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286000" y="6172200"/>
            <a:ext cx="350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/>
                <a:cs typeface="Times New Roman" pitchFamily="18" charset="0"/>
              </a:rPr>
              <a:t>adjoint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2743200" y="6324600"/>
            <a:ext cx="270456" cy="291921"/>
          </a:xfrm>
          <a:custGeom>
            <a:avLst/>
            <a:gdLst>
              <a:gd name="connsiteX0" fmla="*/ 0 w 270456"/>
              <a:gd name="connsiteY0" fmla="*/ 8586 h 291921"/>
              <a:gd name="connsiteX1" fmla="*/ 193183 w 270456"/>
              <a:gd name="connsiteY1" fmla="*/ 34344 h 291921"/>
              <a:gd name="connsiteX2" fmla="*/ 180304 w 270456"/>
              <a:gd name="connsiteY2" fmla="*/ 214648 h 291921"/>
              <a:gd name="connsiteX3" fmla="*/ 270456 w 270456"/>
              <a:gd name="connsiteY3" fmla="*/ 291921 h 2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56" h="291921">
                <a:moveTo>
                  <a:pt x="0" y="8586"/>
                </a:moveTo>
                <a:cubicBezTo>
                  <a:pt x="81566" y="4293"/>
                  <a:pt x="163132" y="0"/>
                  <a:pt x="193183" y="34344"/>
                </a:cubicBezTo>
                <a:cubicBezTo>
                  <a:pt x="223234" y="68688"/>
                  <a:pt x="167425" y="171719"/>
                  <a:pt x="180304" y="214648"/>
                </a:cubicBezTo>
                <a:cubicBezTo>
                  <a:pt x="193183" y="257578"/>
                  <a:pt x="231819" y="274749"/>
                  <a:pt x="270456" y="29192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9205" y="57912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t="-12500"/>
          <a:stretch>
            <a:fillRect/>
          </a:stretch>
        </p:blipFill>
        <p:spPr bwMode="auto">
          <a:xfrm>
            <a:off x="1371600" y="57912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(0)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then ...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81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 b="-17237"/>
          <a:stretch>
            <a:fillRect/>
          </a:stretch>
        </p:blipFill>
        <p:spPr bwMode="auto">
          <a:xfrm>
            <a:off x="1219200" y="4800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514600"/>
            <a:ext cx="5715000" cy="4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2004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733800"/>
            <a:ext cx="5749344" cy="45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 r="-2085"/>
          <a:stretch>
            <a:fillRect/>
          </a:stretch>
        </p:blipFill>
        <p:spPr bwMode="auto">
          <a:xfrm>
            <a:off x="1447800" y="4343400"/>
            <a:ext cx="3733800" cy="35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 b="-18879"/>
          <a:stretch>
            <a:fillRect/>
          </a:stretch>
        </p:blipFill>
        <p:spPr bwMode="auto">
          <a:xfrm>
            <a:off x="1447800" y="5334000"/>
            <a:ext cx="2780763" cy="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5105400"/>
            <a:ext cx="342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reeform 18"/>
          <p:cNvSpPr/>
          <p:nvPr/>
        </p:nvSpPr>
        <p:spPr>
          <a:xfrm rot="15575349">
            <a:off x="4164385" y="4392087"/>
            <a:ext cx="371810" cy="2610900"/>
          </a:xfrm>
          <a:custGeom>
            <a:avLst/>
            <a:gdLst>
              <a:gd name="connsiteX0" fmla="*/ 167425 w 386366"/>
              <a:gd name="connsiteY0" fmla="*/ 0 h 656823"/>
              <a:gd name="connsiteX1" fmla="*/ 373487 w 386366"/>
              <a:gd name="connsiteY1" fmla="*/ 244699 h 656823"/>
              <a:gd name="connsiteX2" fmla="*/ 90152 w 386366"/>
              <a:gd name="connsiteY2" fmla="*/ 283336 h 656823"/>
              <a:gd name="connsiteX3" fmla="*/ 283335 w 386366"/>
              <a:gd name="connsiteY3" fmla="*/ 515155 h 656823"/>
              <a:gd name="connsiteX4" fmla="*/ 0 w 386366"/>
              <a:gd name="connsiteY4" fmla="*/ 656823 h 656823"/>
              <a:gd name="connsiteX0" fmla="*/ 92298 w 311239"/>
              <a:gd name="connsiteY0" fmla="*/ 0 h 656823"/>
              <a:gd name="connsiteX1" fmla="*/ 298360 w 311239"/>
              <a:gd name="connsiteY1" fmla="*/ 244699 h 656823"/>
              <a:gd name="connsiteX2" fmla="*/ 15025 w 311239"/>
              <a:gd name="connsiteY2" fmla="*/ 283336 h 656823"/>
              <a:gd name="connsiteX3" fmla="*/ 208208 w 311239"/>
              <a:gd name="connsiteY3" fmla="*/ 515155 h 656823"/>
              <a:gd name="connsiteX4" fmla="*/ 112395 w 311239"/>
              <a:gd name="connsiteY4" fmla="*/ 656823 h 656823"/>
              <a:gd name="connsiteX0" fmla="*/ 82052 w 236304"/>
              <a:gd name="connsiteY0" fmla="*/ 0 h 656823"/>
              <a:gd name="connsiteX1" fmla="*/ 169287 w 236304"/>
              <a:gd name="connsiteY1" fmla="*/ 193935 h 656823"/>
              <a:gd name="connsiteX2" fmla="*/ 4779 w 236304"/>
              <a:gd name="connsiteY2" fmla="*/ 283336 h 656823"/>
              <a:gd name="connsiteX3" fmla="*/ 197962 w 236304"/>
              <a:gd name="connsiteY3" fmla="*/ 515155 h 656823"/>
              <a:gd name="connsiteX4" fmla="*/ 102149 w 236304"/>
              <a:gd name="connsiteY4" fmla="*/ 656823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04" h="656823">
                <a:moveTo>
                  <a:pt x="82052" y="0"/>
                </a:moveTo>
                <a:cubicBezTo>
                  <a:pt x="191522" y="98738"/>
                  <a:pt x="182166" y="146712"/>
                  <a:pt x="169287" y="193935"/>
                </a:cubicBezTo>
                <a:cubicBezTo>
                  <a:pt x="156408" y="241158"/>
                  <a:pt x="0" y="229799"/>
                  <a:pt x="4779" y="283336"/>
                </a:cubicBezTo>
                <a:cubicBezTo>
                  <a:pt x="9558" y="336873"/>
                  <a:pt x="181734" y="452907"/>
                  <a:pt x="197962" y="515155"/>
                </a:cubicBezTo>
                <a:cubicBezTo>
                  <a:pt x="214190" y="577403"/>
                  <a:pt x="236304" y="617113"/>
                  <a:pt x="102149" y="65682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86400" y="59436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derivative of Error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can use this derivative to solve and inverse problem using the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gradient method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1000" y="24384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this is the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relationship between model and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6200" y="13716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d(x) =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the Lecture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use </a:t>
            </a:r>
            <a:r>
              <a:rPr lang="en-US" sz="4000" dirty="0" err="1">
                <a:latin typeface="Times New Roman" pitchFamily="18" charset="0"/>
                <a:ea typeface="+mj-ea"/>
                <a:cs typeface="Times New Roman" pitchFamily="18" charset="0"/>
              </a:rPr>
              <a:t>adjoint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 methods to compute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data kernels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7010400" cy="129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own Arrow 3"/>
          <p:cNvSpPr/>
          <p:nvPr/>
        </p:nvSpPr>
        <p:spPr>
          <a:xfrm>
            <a:off x="4038600" y="24384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19600" y="2438400"/>
            <a:ext cx="381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construct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adjoint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539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7010400" cy="129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own Arrow 3"/>
          <p:cNvSpPr/>
          <p:nvPr/>
        </p:nvSpPr>
        <p:spPr>
          <a:xfrm>
            <a:off x="4038600" y="24384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00600" y="4572000"/>
            <a:ext cx="3810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derivative of Error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0"/>
            <a:ext cx="9144000" cy="94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own Arrow 13"/>
          <p:cNvSpPr/>
          <p:nvPr/>
        </p:nvSpPr>
        <p:spPr>
          <a:xfrm>
            <a:off x="4038600" y="4495800"/>
            <a:ext cx="6858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12366" y="817899"/>
            <a:ext cx="8955434" cy="5049501"/>
            <a:chOff x="785789" y="419100"/>
            <a:chExt cx="7462862" cy="420791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1607" t="4286" r="8036" b="10000"/>
            <a:stretch>
              <a:fillRect/>
            </a:stretch>
          </p:blipFill>
          <p:spPr bwMode="auto">
            <a:xfrm>
              <a:off x="1371600" y="838200"/>
              <a:ext cx="6858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546597" y="848792"/>
              <a:ext cx="914401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m(x)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50204" y="2025538"/>
              <a:ext cx="923107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d(x)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8675" y="18669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38675" y="1827711"/>
              <a:ext cx="6858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726" y="4191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7318" y="16891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8340" y="28956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1828" y="3364662"/>
              <a:ext cx="154685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log</a:t>
              </a:r>
              <a:r>
                <a:rPr lang="en-US" sz="2800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E/E</a:t>
              </a:r>
              <a:r>
                <a:rPr lang="en-US" sz="2800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30480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8200" y="2981325"/>
              <a:ext cx="6858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8749" y="4191000"/>
              <a:ext cx="1517651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iteration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85901" y="828676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481122" y="2024061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85869" y="3224193"/>
              <a:ext cx="6762750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Backprojection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continuous analog of least squares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8737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now define the identity operator </a:t>
            </a:r>
            <a:r>
              <a:rPr lang="en-US" dirty="0">
                <a:latin typeface="Cambria Math"/>
                <a:ea typeface="Cambria Math"/>
                <a:cs typeface="Times New Roman" pitchFamily="18" charset="0"/>
              </a:rPr>
              <a:t>ℐ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743200"/>
            <a:ext cx="35269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 = ℐ m(x)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886200"/>
            <a:ext cx="523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05400"/>
            <a:ext cx="686237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view as a recursion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8857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15886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006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962400" y="3276600"/>
            <a:ext cx="457200" cy="16002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9530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view as a recursion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8857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15886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006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962400" y="3276600"/>
            <a:ext cx="457200" cy="160020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953000"/>
            <a:ext cx="3918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419600" y="5105400"/>
            <a:ext cx="838200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93217" y="5975797"/>
            <a:ext cx="1648496" cy="412124"/>
          </a:xfrm>
          <a:custGeom>
            <a:avLst/>
            <a:gdLst>
              <a:gd name="connsiteX0" fmla="*/ 0 w 1648496"/>
              <a:gd name="connsiteY0" fmla="*/ 0 h 412124"/>
              <a:gd name="connsiteX1" fmla="*/ 837127 w 1648496"/>
              <a:gd name="connsiteY1" fmla="*/ 25758 h 412124"/>
              <a:gd name="connsiteX2" fmla="*/ 824248 w 1648496"/>
              <a:gd name="connsiteY2" fmla="*/ 244699 h 412124"/>
              <a:gd name="connsiteX3" fmla="*/ 1648496 w 1648496"/>
              <a:gd name="connsiteY3" fmla="*/ 412124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8496" h="412124">
                <a:moveTo>
                  <a:pt x="0" y="0"/>
                </a:moveTo>
                <a:lnTo>
                  <a:pt x="837127" y="25758"/>
                </a:lnTo>
                <a:cubicBezTo>
                  <a:pt x="974502" y="66541"/>
                  <a:pt x="689020" y="180305"/>
                  <a:pt x="824248" y="244699"/>
                </a:cubicBezTo>
                <a:cubicBezTo>
                  <a:pt x="959476" y="309093"/>
                  <a:pt x="1303986" y="360608"/>
                  <a:pt x="1648496" y="41212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324600" y="4800600"/>
            <a:ext cx="2819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using the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as if it were the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inverse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334000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418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514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exact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3276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/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334000"/>
            <a:ext cx="624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34437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514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3272196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sz="32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 </a:t>
            </a:r>
            <a:r>
              <a:rPr lang="en-US" sz="32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/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56101" y="60788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86600" y="6019800"/>
            <a:ext cx="1600200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crazy!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1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Review of Last Lecture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23238" y="891721"/>
            <a:ext cx="8600721" cy="4747079"/>
            <a:chOff x="1156461" y="389426"/>
            <a:chExt cx="6615939" cy="36516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596" r="7576" b="10302"/>
            <a:stretch>
              <a:fillRect/>
            </a:stretch>
          </p:blipFill>
          <p:spPr bwMode="auto">
            <a:xfrm>
              <a:off x="1524000" y="623888"/>
              <a:ext cx="6248400" cy="3109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746739" y="506657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6739" y="1561734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46739" y="2616811"/>
              <a:ext cx="106787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16764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10100" y="27051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797094" y="748793"/>
              <a:ext cx="1121212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m(x)</a:t>
              </a:r>
              <a:r>
                <a:rPr lang="en-US" sz="2800" i="1" baseline="300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true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883281" y="1956270"/>
              <a:ext cx="957087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30000" dirty="0" err="1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est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(x)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73290" y="3121340"/>
              <a:ext cx="117707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300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(1)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(x)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3900" y="3638550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4375" y="2590800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4375" y="1532751"/>
              <a:ext cx="672436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0668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interpretation as tomography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89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33528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362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noProof="0" dirty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4400" noProof="0" dirty="0">
                <a:latin typeface="Times New Roman" pitchFamily="18" charset="0"/>
                <a:ea typeface="+mj-ea"/>
                <a:cs typeface="Times New Roman" pitchFamily="18" charset="0"/>
              </a:rPr>
              <a:t> is slowness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travel time of a ray from –</a:t>
            </a:r>
            <a:r>
              <a:rPr kumimoji="0" 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kumimoji="0" lang="en-US" sz="4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10668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962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Times New Roman" pitchFamily="18" charset="0"/>
                <a:ea typeface="+mj-ea"/>
                <a:cs typeface="Times New Roman" pitchFamily="18" charset="0"/>
              </a:rPr>
              <a:t>integrate (=add together) the travel times of all rays that pass through the point x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discrete analysis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010400" cy="198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U</a:t>
            </a:r>
            <a:r>
              <a:rPr lang="el-GR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l-GR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    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G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lang="el-GR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</a:p>
          <a:p>
            <a:pPr algn="ctr">
              <a:buNone/>
            </a:pPr>
            <a:endParaRPr lang="en-US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l-GR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40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4000" dirty="0">
                <a:latin typeface="Cambria Math"/>
                <a:ea typeface="Cambria Math"/>
                <a:cs typeface="Times New Roman" pitchFamily="18" charset="0"/>
              </a:rPr>
              <a:t>≈</a:t>
            </a:r>
            <a:r>
              <a:rPr lang="el-GR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Λ</a:t>
            </a:r>
            <a:r>
              <a:rPr lang="en-US" sz="40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000" dirty="0">
                <a:latin typeface="Cambria Math"/>
                <a:ea typeface="Cambria Math"/>
                <a:cs typeface="Times New Roman" pitchFamily="18" charset="0"/>
              </a:rPr>
              <a:t>≈</a:t>
            </a:r>
            <a:r>
              <a:rPr lang="el-GR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en-US" sz="4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>
                <a:latin typeface="Times New Roman" pitchFamily="18" charset="0"/>
                <a:ea typeface="+mj-ea"/>
                <a:cs typeface="Times New Roman" pitchFamily="18" charset="0"/>
              </a:rPr>
              <a:t>backprojection</a:t>
            </a: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 works when the singular values are all roughly the same size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4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suggests scaling</a:t>
            </a:r>
          </a:p>
          <a:p>
            <a:pPr>
              <a:buNone/>
            </a:pP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   </a:t>
            </a:r>
            <a:r>
              <a:rPr lang="en-US" sz="4000" b="1" dirty="0">
                <a:latin typeface="Cambria Math"/>
                <a:ea typeface="Cambria Math"/>
                <a:cs typeface="Times New Roman" pitchFamily="18" charset="0"/>
              </a:rPr>
              <a:t>→ </a:t>
            </a:r>
            <a:r>
              <a:rPr lang="en-US" sz="4000" b="1" dirty="0" err="1">
                <a:latin typeface="Cambria Math"/>
                <a:ea typeface="Cambria Math"/>
                <a:cs typeface="Times New Roman" pitchFamily="18" charset="0"/>
              </a:rPr>
              <a:t>W</a:t>
            </a:r>
            <a:r>
              <a:rPr lang="en-US" sz="4000" b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Wd</a:t>
            </a:r>
          </a:p>
          <a:p>
            <a:pPr>
              <a:buNone/>
            </a:pP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a diagonal matrix chosen to make the singular values more equal in overall size</a:t>
            </a:r>
          </a:p>
          <a:p>
            <a:pPr>
              <a:buNone/>
            </a:pPr>
            <a:endParaRPr lang="en-US" sz="4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Traveltime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tomography:</a:t>
            </a:r>
          </a:p>
          <a:p>
            <a:pPr>
              <a:buNone/>
            </a:pP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	</a:t>
            </a:r>
            <a:r>
              <a:rPr lang="en-US" sz="40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000" i="1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ii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 (length of </a:t>
            </a:r>
            <a:r>
              <a:rPr lang="en-US" sz="4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ith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ray)</a:t>
            </a:r>
            <a:r>
              <a:rPr lang="en-US" sz="40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</a:p>
          <a:p>
            <a:pPr>
              <a:buNone/>
            </a:pPr>
            <a:endParaRPr lang="en-US" sz="4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[</a:t>
            </a:r>
            <a:r>
              <a:rPr lang="en-US" sz="4000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Wd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000" baseline="-25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has interpretation of the average slowness</a:t>
            </a:r>
          </a:p>
          <a:p>
            <a:pPr>
              <a:buNone/>
            </a:pP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		along the ray </a:t>
            </a:r>
            <a:r>
              <a:rPr lang="en-US" sz="4000" i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Backprojection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now adds together the average slowness of all rays that interact with the point </a:t>
            </a:r>
            <a:r>
              <a:rPr lang="en-US" sz="40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0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-152400" y="1143000"/>
            <a:ext cx="9172513" cy="3642563"/>
            <a:chOff x="362439" y="1102822"/>
            <a:chExt cx="8338649" cy="33114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0039" t="5977" r="8586" b="7967"/>
            <a:stretch>
              <a:fillRect/>
            </a:stretch>
          </p:blipFill>
          <p:spPr bwMode="auto">
            <a:xfrm>
              <a:off x="770709" y="1600200"/>
              <a:ext cx="7840440" cy="248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988423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737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3674" y="1102822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050068" y="1528763"/>
              <a:ext cx="2226532" cy="2317567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3976" y="3932055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19292" y="2500697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25908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56223" y="2521129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763600" y="1519238"/>
              <a:ext cx="2222863" cy="2333626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0849" y="3938589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205383" y="2578994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68568" y="1519238"/>
              <a:ext cx="2232520" cy="2333626"/>
            </a:xfrm>
            <a:custGeom>
              <a:avLst/>
              <a:gdLst>
                <a:gd name="connsiteX0" fmla="*/ 4762 w 2090737"/>
                <a:gd name="connsiteY0" fmla="*/ 0 h 2095500"/>
                <a:gd name="connsiteX1" fmla="*/ 0 w 2090737"/>
                <a:gd name="connsiteY1" fmla="*/ 2095500 h 2095500"/>
                <a:gd name="connsiteX2" fmla="*/ 2090737 w 2090737"/>
                <a:gd name="connsiteY2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2095500">
                  <a:moveTo>
                    <a:pt x="4762" y="0"/>
                  </a:moveTo>
                  <a:cubicBezTo>
                    <a:pt x="3175" y="698500"/>
                    <a:pt x="1587" y="1397000"/>
                    <a:pt x="0" y="2095500"/>
                  </a:cubicBezTo>
                  <a:lnTo>
                    <a:pt x="2090737" y="2095500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97239" y="3938589"/>
              <a:ext cx="1067874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940314" y="2567287"/>
              <a:ext cx="361950" cy="47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involving a differential equation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involving a differential equation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51054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seismic wave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Navier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-Stokes equation of fluid 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etc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267200"/>
            <a:ext cx="4114800" cy="1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related to field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via an inner product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field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related to model parameters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via a differential equation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pertrubation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i="1" dirty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related to perturbation </a:t>
            </a:r>
            <a:r>
              <a:rPr lang="el-GR" sz="3600" i="1" dirty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>
                <a:latin typeface="Cambria Math"/>
                <a:ea typeface="Cambria Math"/>
                <a:cs typeface="Times New Roman" pitchFamily="18" charset="0"/>
              </a:rPr>
              <a:t>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via an inner product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762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write in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terms of perturbations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perturbation </a:t>
            </a:r>
            <a:r>
              <a:rPr lang="el-GR" sz="3600" i="1" dirty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related to perturbation </a:t>
            </a:r>
            <a:r>
              <a:rPr lang="el-GR" sz="3600" i="1" dirty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via a differential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7432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257800"/>
            <a:ext cx="312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 the data kernel 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734785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function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m(x) 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continuous analog of a vector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19400" y="1524000"/>
            <a:ext cx="3886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3505200"/>
            <a:ext cx="1447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667000" y="4114800"/>
            <a:ext cx="940158" cy="1081825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352800" y="4267200"/>
            <a:ext cx="182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953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easy using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14478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inner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product with field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2133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satisfies 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u=</a:t>
            </a:r>
            <a:r>
              <a:rPr lang="el-GR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281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0" y="28194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employ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5052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86200" y="34290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of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91400" y="3785316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3505200"/>
            <a:ext cx="1447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4191000"/>
            <a:ext cx="940158" cy="1081825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352800" y="4267200"/>
            <a:ext cx="182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953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60198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reeform 16"/>
          <p:cNvSpPr/>
          <p:nvPr/>
        </p:nvSpPr>
        <p:spPr>
          <a:xfrm rot="10800000">
            <a:off x="3962400" y="5562600"/>
            <a:ext cx="1066800" cy="685800"/>
          </a:xfrm>
          <a:custGeom>
            <a:avLst/>
            <a:gdLst>
              <a:gd name="connsiteX0" fmla="*/ 0 w 940158"/>
              <a:gd name="connsiteY0" fmla="*/ 0 h 1081825"/>
              <a:gd name="connsiteX1" fmla="*/ 515155 w 940158"/>
              <a:gd name="connsiteY1" fmla="*/ 360608 h 1081825"/>
              <a:gd name="connsiteX2" fmla="*/ 476518 w 940158"/>
              <a:gd name="connsiteY2" fmla="*/ 656822 h 1081825"/>
              <a:gd name="connsiteX3" fmla="*/ 940158 w 940158"/>
              <a:gd name="connsiteY3" fmla="*/ 1081825 h 108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158" h="1081825">
                <a:moveTo>
                  <a:pt x="0" y="0"/>
                </a:moveTo>
                <a:cubicBezTo>
                  <a:pt x="217867" y="125569"/>
                  <a:pt x="435735" y="251138"/>
                  <a:pt x="515155" y="360608"/>
                </a:cubicBezTo>
                <a:cubicBezTo>
                  <a:pt x="594575" y="470078"/>
                  <a:pt x="405684" y="536619"/>
                  <a:pt x="476518" y="656822"/>
                </a:cubicBezTo>
                <a:cubicBezTo>
                  <a:pt x="547352" y="777025"/>
                  <a:pt x="743755" y="929425"/>
                  <a:pt x="940158" y="108182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8600" y="5486400"/>
            <a:ext cx="4800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kernel satisfies “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differential equation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57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most problem involving differential equations are solved numerically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so instead of just solving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you must solve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715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7912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0" y="57912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there’s more work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 the same sort of work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instead of position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981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solves a Newtonian-type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heat flow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3200" i="1" baseline="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200" baseline="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temperature and m is heating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concentration of chemical whose production rate is proportional to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4864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  <a:b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time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instead of position </a:t>
            </a:r>
            <a:r>
              <a:rPr lang="en-US" sz="3600" i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981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field solves a Newtonian-type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heat flow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where </a:t>
            </a:r>
            <a:r>
              <a:rPr lang="en-US" sz="3200" i="1" baseline="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200" baseline="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concentration of chemical whose production rate is proportional to temperature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4864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44484" y="5498205"/>
            <a:ext cx="304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bH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-t),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u)</a:t>
            </a:r>
          </a:p>
          <a:p>
            <a:pPr lvl="0" algn="ctr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28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2800" i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bH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-t)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linear operator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Cambria Math"/>
                <a:ea typeface="Cambria Math"/>
                <a:cs typeface="Times New Roman" pitchFamily="18" charset="0"/>
              </a:rPr>
              <a:t>ℒ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continuous analog of a matrix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452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solve this problem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analytically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using Green functions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in more complicated cases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 differential equation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must be solved numerically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Newtonian equation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Green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295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equation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Green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6576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note that the </a:t>
            </a:r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Green function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the original Green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function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50520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backward in time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5650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that’s a fairly common pattern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whose significance will be pursued in a homework problem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must perform a Green function integral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to compute the data kernel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568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685800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762000"/>
            <a:ext cx="419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 noChangeAspect="1"/>
          </p:cNvGrpSpPr>
          <p:nvPr/>
        </p:nvGrpSpPr>
        <p:grpSpPr>
          <a:xfrm>
            <a:off x="1386990" y="304800"/>
            <a:ext cx="6616186" cy="6215014"/>
            <a:chOff x="2753073" y="1820093"/>
            <a:chExt cx="3308093" cy="31075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0000" t="34568" r="27143" b="29630"/>
            <a:stretch>
              <a:fillRect/>
            </a:stretch>
          </p:blipFill>
          <p:spPr bwMode="auto">
            <a:xfrm>
              <a:off x="2895600" y="1981200"/>
              <a:ext cx="3048000" cy="29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3057529" y="2090057"/>
              <a:ext cx="3003637" cy="54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1666876" y="3514723"/>
              <a:ext cx="281940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24611" y="1820093"/>
              <a:ext cx="1067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349941" y="3155039"/>
              <a:ext cx="1067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row, </a:t>
              </a:r>
              <a:r>
                <a:rPr lang="en-US" sz="2800" i="1" dirty="0" err="1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28600" y="0"/>
            <a:ext cx="8225753" cy="6543020"/>
            <a:chOff x="850900" y="142604"/>
            <a:chExt cx="6854794" cy="54525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057" t="4089" r="7965" b="5963"/>
            <a:stretch>
              <a:fillRect/>
            </a:stretch>
          </p:blipFill>
          <p:spPr bwMode="auto">
            <a:xfrm>
              <a:off x="1066800" y="457200"/>
              <a:ext cx="6553200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600200" y="333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6326" y="159099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6326" y="2847201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6326" y="4038600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(D)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16002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43400" y="28194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3997233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0485" y="5257800"/>
              <a:ext cx="381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5900" y="5159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25900" y="39526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8900" y="2746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8900" y="1603104"/>
              <a:ext cx="1067874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time,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6858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3000" y="2057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3200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400" y="4343400"/>
              <a:ext cx="381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33908" y="686595"/>
              <a:ext cx="152400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F(t,</a:t>
              </a:r>
              <a:r>
                <a:rPr lang="el-GR" sz="2800" i="1" dirty="0">
                  <a:latin typeface="Cambria Math"/>
                  <a:ea typeface="Cambria Math"/>
                  <a:cs typeface="Times New Roman" pitchFamily="18" charset="0"/>
                </a:rPr>
                <a:t>τ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=30)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693723" y="1950781"/>
              <a:ext cx="877370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m(t)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788972" y="3252532"/>
              <a:ext cx="686872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u(t)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25473" y="4395532"/>
              <a:ext cx="686872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d(t)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657369" y="533400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62116" y="1752600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66863" y="2976573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666847" y="4214809"/>
              <a:ext cx="6038831" cy="857250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3425">
                  <a:moveTo>
                    <a:pt x="9525" y="0"/>
                  </a:moveTo>
                  <a:lnTo>
                    <a:pt x="0" y="733425"/>
                  </a:lnTo>
                  <a:lnTo>
                    <a:pt x="6762750" y="733425"/>
                  </a:lnTo>
                </a:path>
              </a:pathLst>
            </a:cu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involving a parameter in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differential equation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4000" dirty="0" err="1">
                <a:latin typeface="Times New Roman"/>
                <a:cs typeface="Times New Roman"/>
              </a:rPr>
              <a:t>é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Derivative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involving a parameter in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differential equation</a:t>
            </a: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inverse of a linear operator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baseline="30000" dirty="0">
                <a:latin typeface="Cambria Math"/>
                <a:ea typeface="Cambria Math"/>
                <a:cs typeface="Times New Roman" pitchFamily="18" charset="0"/>
              </a:rPr>
              <a:t>-1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continuous analog of the inverse of a matrix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>
                <a:latin typeface="Cambria Math"/>
                <a:ea typeface="Cambria Math"/>
                <a:cs typeface="Times New Roman" pitchFamily="18" charset="0"/>
              </a:rPr>
              <a:t>-1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previous example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6003701" y="21164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0400" y="1981200"/>
            <a:ext cx="1752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unknown </a:t>
            </a: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 is “forcing”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Times New Roman" pitchFamily="18" charset="0"/>
                <a:ea typeface="+mj-ea"/>
                <a:cs typeface="Times New Roman" pitchFamily="18" charset="0"/>
              </a:rPr>
              <a:t>another possibility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4958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/>
        </p:nvSpPr>
        <p:spPr>
          <a:xfrm>
            <a:off x="6156101" y="5393028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62800" y="5257800"/>
            <a:ext cx="1752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forcing is known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3276600" y="5393028"/>
            <a:ext cx="685801" cy="550572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70716" y="5586210"/>
            <a:ext cx="19812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 is unknown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linearize</a:t>
            </a:r>
            <a:r>
              <a:rPr lang="en-US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around a simpler equation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800600"/>
            <a:ext cx="49040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96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Times New Roman" pitchFamily="18" charset="0"/>
                <a:ea typeface="+mj-ea"/>
                <a:cs typeface="Times New Roman" pitchFamily="18" charset="0"/>
              </a:rPr>
              <a:t>and assume you can solve this equation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4478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4384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perturbed equation 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9067800" cy="16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subtracting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out the unperturbed equation,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Times New Roman" pitchFamily="18" charset="0"/>
                <a:ea typeface="+mj-ea"/>
                <a:cs typeface="Times New Roman" pitchFamily="18" charset="0"/>
              </a:rPr>
              <a:t>ignoring second order terms,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rearranging gives ...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Times New Roman" pitchFamily="18" charset="0"/>
                <a:ea typeface="+mj-ea"/>
                <a:cs typeface="Times New Roman" pitchFamily="18" charset="0"/>
              </a:rPr>
              <a:t>then approximately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410200" y="2438400"/>
            <a:ext cx="978795" cy="476518"/>
          </a:xfrm>
          <a:custGeom>
            <a:avLst/>
            <a:gdLst>
              <a:gd name="connsiteX0" fmla="*/ 0 w 978795"/>
              <a:gd name="connsiteY0" fmla="*/ 0 h 476518"/>
              <a:gd name="connsiteX1" fmla="*/ 425003 w 978795"/>
              <a:gd name="connsiteY1" fmla="*/ 141668 h 476518"/>
              <a:gd name="connsiteX2" fmla="*/ 412124 w 978795"/>
              <a:gd name="connsiteY2" fmla="*/ 296214 h 476518"/>
              <a:gd name="connsiteX3" fmla="*/ 978795 w 978795"/>
              <a:gd name="connsiteY3" fmla="*/ 476518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95" h="476518">
                <a:moveTo>
                  <a:pt x="0" y="0"/>
                </a:moveTo>
                <a:cubicBezTo>
                  <a:pt x="178158" y="46149"/>
                  <a:pt x="356316" y="92299"/>
                  <a:pt x="425003" y="141668"/>
                </a:cubicBezTo>
                <a:cubicBezTo>
                  <a:pt x="493690" y="191037"/>
                  <a:pt x="319825" y="240406"/>
                  <a:pt x="412124" y="296214"/>
                </a:cubicBezTo>
                <a:cubicBezTo>
                  <a:pt x="504423" y="352022"/>
                  <a:pt x="741609" y="414270"/>
                  <a:pt x="978795" y="47651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16898" y="2303172"/>
            <a:ext cx="2422302" cy="15830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pertubation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parameter acts as an unknown forcing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267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so it is back to the form of a 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previous methodology can be applied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inverse of a linear operator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can be used to solve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 differential equation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i="1" dirty="0" err="1">
                <a:latin typeface="Cambria Math"/>
                <a:ea typeface="Cambria Math"/>
                <a:cs typeface="Times New Roman" pitchFamily="18" charset="0"/>
              </a:rPr>
              <a:t>m</a:t>
            </a:r>
            <a:r>
              <a:rPr lang="en-US" i="1" dirty="0">
                <a:latin typeface="Cambria Math"/>
                <a:ea typeface="Cambria Math"/>
                <a:cs typeface="Times New Roman" pitchFamily="18" charset="0"/>
              </a:rPr>
              <a:t>=f</a:t>
            </a:r>
            <a:r>
              <a:rPr lang="en-US" dirty="0">
                <a:latin typeface="Cambria Math"/>
                <a:ea typeface="Cambria Math"/>
                <a:cs typeface="Times New Roman" pitchFamily="18" charset="0"/>
              </a:rPr>
              <a:t>    then  </a:t>
            </a:r>
            <a:r>
              <a:rPr lang="en-US" i="1" dirty="0">
                <a:latin typeface="Cambria Math"/>
                <a:ea typeface="Cambria Math"/>
                <a:cs typeface="Times New Roman" pitchFamily="18" charset="0"/>
              </a:rPr>
              <a:t>m=</a:t>
            </a:r>
            <a:r>
              <a:rPr lang="en-US" dirty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baseline="30000" dirty="0"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i="1" dirty="0">
                <a:latin typeface="Cambria Math"/>
                <a:ea typeface="Cambria Math"/>
                <a:cs typeface="Times New Roman" pitchFamily="18" charset="0"/>
              </a:rPr>
              <a:t>f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just as the inverse of a matrix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can be used to solve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 matrix equation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Lm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then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>
                <a:latin typeface="Cambria Math"/>
                <a:ea typeface="Cambria Math"/>
                <a:cs typeface="Times New Roman" pitchFamily="18" charset="0"/>
              </a:rPr>
              <a:t>-1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inner product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continuous analog of dot product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s= </a:t>
            </a:r>
            <a:r>
              <a:rPr lang="en-US" b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58877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3502</Words>
  <Application>Microsoft Office PowerPoint</Application>
  <PresentationFormat>Bildschirmpräsentation (4:3)</PresentationFormat>
  <Paragraphs>542</Paragraphs>
  <Slides>73</Slides>
  <Notes>72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78" baseType="lpstr">
      <vt:lpstr>Arial</vt:lpstr>
      <vt:lpstr>Calibri</vt:lpstr>
      <vt:lpstr>Cambria Math</vt:lpstr>
      <vt:lpstr>Times New Roman</vt:lpstr>
      <vt:lpstr>Office Theme</vt:lpstr>
      <vt:lpstr>Lecture 21   Continuous Problems   Fréchet Derivatives</vt:lpstr>
      <vt:lpstr>Syllabus</vt:lpstr>
      <vt:lpstr>Purpose of the Lecture</vt:lpstr>
      <vt:lpstr>Part 1</vt:lpstr>
      <vt:lpstr>a function  m(x)    is the continuous analog of a vector   m</vt:lpstr>
      <vt:lpstr>a linear operator  ℒ   is the continuous analog of a matrix   L</vt:lpstr>
      <vt:lpstr>a inverse of a linear operator  ℒ-1   is the continuous analog of the inverse of a matrix   L-1</vt:lpstr>
      <vt:lpstr>a inverse of a linear operator can be used to solve a differential equation  if ℒm=f    then  m=ℒ-1f  just as the inverse of a matrix can be used to solve a matrix equation   if Lm=f    then m=L-1f</vt:lpstr>
      <vt:lpstr>the inner product     is the continuous analog of dot product  s= aTb</vt:lpstr>
      <vt:lpstr>the adjoint of a linear operator     is the continuous analog of the transpose of a matrix   LT </vt:lpstr>
      <vt:lpstr>the adjoint can be used to manipulate an inner product     just as the transpose can be used to manipulate the dot product  (La) Tb= a T(LTb)</vt:lpstr>
      <vt:lpstr>table of adjoints</vt:lpstr>
      <vt:lpstr>Part 2</vt:lpstr>
      <vt:lpstr>first  rewrite the standard inverse theory equation in terms of perturbations</vt:lpstr>
      <vt:lpstr>second  compare with the standard formula for a derivative</vt:lpstr>
      <vt:lpstr>third  identify the data kernel as a kind of derivative</vt:lpstr>
      <vt:lpstr>definition of a Fréchet derivative   </vt:lpstr>
      <vt:lpstr>Part 2</vt:lpstr>
      <vt:lpstr>PowerPoint-Präsentation</vt:lpstr>
      <vt:lpstr>=</vt:lpstr>
      <vt:lpstr>PowerPoint-Präsentation</vt:lpstr>
      <vt:lpstr>if m(0) implies d(0) with error E(0) then ...</vt:lpstr>
      <vt:lpstr>if m(0) implies d(0) with error E(0) then ...</vt:lpstr>
      <vt:lpstr>if m(0) implies d(0) with error E(0) then ...</vt:lpstr>
      <vt:lpstr>if m(0) implies d(0) with error E(0) then ...</vt:lpstr>
      <vt:lpstr>if m(0) implies d(0) with error E(0) then ...</vt:lpstr>
      <vt:lpstr>you can use this derivative to solve and inverse problem using the gradient method</vt:lpstr>
      <vt:lpstr>example</vt:lpstr>
      <vt:lpstr>example</vt:lpstr>
      <vt:lpstr>example</vt:lpstr>
      <vt:lpstr>example</vt:lpstr>
      <vt:lpstr>PowerPoint-Präsentation</vt:lpstr>
      <vt:lpstr>Part 3</vt:lpstr>
      <vt:lpstr>continuous analog of least squares</vt:lpstr>
      <vt:lpstr>now define the identity operator ℐ</vt:lpstr>
      <vt:lpstr>view as a recursion</vt:lpstr>
      <vt:lpstr>view as a recursion</vt:lpstr>
      <vt:lpstr>example</vt:lpstr>
      <vt:lpstr>example</vt:lpstr>
      <vt:lpstr>PowerPoint-Präsentation</vt:lpstr>
      <vt:lpstr>interpretation as tomography</vt:lpstr>
      <vt:lpstr>discrete analysis  Gm=d</vt:lpstr>
      <vt:lpstr>PowerPoint-Präsentation</vt:lpstr>
      <vt:lpstr>PowerPoint-Präsentation</vt:lpstr>
      <vt:lpstr>Part 4</vt:lpstr>
      <vt:lpstr>Part 4</vt:lpstr>
      <vt:lpstr>data d is related to field u via an inner product</vt:lpstr>
      <vt:lpstr>pertrubation δd is related to perturbation δu via an inner product</vt:lpstr>
      <vt:lpstr>what’s the data kernel ?</vt:lpstr>
      <vt:lpstr>easy using adjoints</vt:lpstr>
      <vt:lpstr>easy using adjoints</vt:lpstr>
      <vt:lpstr>easy using adjoints</vt:lpstr>
      <vt:lpstr>easy using adjoints</vt:lpstr>
      <vt:lpstr>easy using adjoints</vt:lpstr>
      <vt:lpstr>easy using adjoints</vt:lpstr>
      <vt:lpstr>most problem involving differential equations are solved numerically  so instead of just solving    you must solve</vt:lpstr>
      <vt:lpstr>so there’s more work  but the same sort of work</vt:lpstr>
      <vt:lpstr>example time t instead of position x</vt:lpstr>
      <vt:lpstr>example time t instead of position x</vt:lpstr>
      <vt:lpstr>we will solve this problem analytically using Green functions  in more complicated cases the differential equation must be solved numerically</vt:lpstr>
      <vt:lpstr>Newtonian equation</vt:lpstr>
      <vt:lpstr>adjoint equation</vt:lpstr>
      <vt:lpstr>note that the adjoint Green function</vt:lpstr>
      <vt:lpstr>we must perform a Green function integral  to compute the data kernel</vt:lpstr>
      <vt:lpstr>PowerPoint-Präsentation</vt:lpstr>
      <vt:lpstr>PowerPoint-Präsentation</vt:lpstr>
      <vt:lpstr>PowerPoint-Präsentation</vt:lpstr>
      <vt:lpstr>Part 4</vt:lpstr>
      <vt:lpstr>Part 4</vt:lpstr>
      <vt:lpstr>previous example</vt:lpstr>
      <vt:lpstr>linearize around a simpler equation</vt:lpstr>
      <vt:lpstr>the perturbed equation is</vt:lpstr>
      <vt:lpstr>PowerPoint-Präsentation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Friedel Hartmann</cp:lastModifiedBy>
  <cp:revision>856</cp:revision>
  <dcterms:created xsi:type="dcterms:W3CDTF">2011-08-18T12:44:59Z</dcterms:created>
  <dcterms:modified xsi:type="dcterms:W3CDTF">2017-07-26T14:27:37Z</dcterms:modified>
</cp:coreProperties>
</file>