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3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02" y="84"/>
      </p:cViewPr>
      <p:guideLst>
        <p:guide orient="horz"/>
        <p:guide pos="53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9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1594625"/>
            <a:ext cx="8512500" cy="196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Capstone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 Multivariate </a:t>
            </a:r>
            <a:r>
              <a:rPr lang="en-GB" dirty="0" smtClean="0"/>
              <a:t>Visualization ( </a:t>
            </a:r>
            <a:r>
              <a:rPr lang="en-GB" sz="2400" dirty="0" smtClean="0"/>
              <a:t>Quantitative-Quantitative</a:t>
            </a:r>
            <a:r>
              <a:rPr lang="en-GB" dirty="0"/>
              <a:t> </a:t>
            </a:r>
            <a:r>
              <a:rPr lang="en-GB" dirty="0" smtClean="0"/>
              <a:t>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146" y="1152474"/>
            <a:ext cx="7543801" cy="386469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Correlation matrix between Quantitative Variables.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1760591"/>
            <a:ext cx="7255042" cy="2823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1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Visualization </a:t>
            </a:r>
            <a:r>
              <a:rPr lang="en-GB" dirty="0" smtClean="0"/>
              <a:t>( </a:t>
            </a:r>
            <a:r>
              <a:rPr lang="en-GB" sz="2400" dirty="0" smtClean="0"/>
              <a:t>Categorical-Categorical </a:t>
            </a:r>
            <a:r>
              <a:rPr lang="en-GB" dirty="0" smtClean="0"/>
              <a:t>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084" y="1152474"/>
            <a:ext cx="7773654" cy="399102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hen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International Plan is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enabled,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the churn rate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is much higher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40" y="1677499"/>
            <a:ext cx="6136332" cy="3155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12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Visualization ( </a:t>
            </a:r>
            <a:r>
              <a:rPr lang="en-GB" sz="2400" dirty="0"/>
              <a:t>Categorical-Categorical </a:t>
            </a:r>
            <a:r>
              <a:rPr lang="en-GB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084" y="1152474"/>
            <a:ext cx="7579895" cy="3991025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The Churn rate is high when the Voice mail Plan is not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enabled. Therefore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it seems that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 customers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wants voice mail feature.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6" y="1935210"/>
            <a:ext cx="5755106" cy="2672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93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Visualization </a:t>
            </a:r>
            <a:r>
              <a:rPr lang="en-GB" dirty="0" smtClean="0"/>
              <a:t>( </a:t>
            </a:r>
            <a:r>
              <a:rPr lang="en-GB" sz="2400" dirty="0" smtClean="0"/>
              <a:t>Numerical-Categorical </a:t>
            </a:r>
            <a:r>
              <a:rPr lang="en-GB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148" y="1152475"/>
            <a:ext cx="7543800" cy="384664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The churn rate increases significantly after 2-3 calls to the customer service calls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64" y="1807914"/>
            <a:ext cx="6268139" cy="2782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69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Visualization </a:t>
            </a:r>
            <a:r>
              <a:rPr lang="en-GB" dirty="0" smtClean="0"/>
              <a:t>(</a:t>
            </a:r>
            <a:r>
              <a:rPr lang="en-GB" sz="2400" dirty="0"/>
              <a:t>Quantitative - </a:t>
            </a:r>
            <a:r>
              <a:rPr lang="en-GB" sz="2400" dirty="0" smtClean="0"/>
              <a:t>Categorical</a:t>
            </a:r>
            <a:r>
              <a:rPr lang="en-GB" dirty="0" smtClean="0"/>
              <a:t>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116" y="1152475"/>
            <a:ext cx="7567863" cy="3685900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It seems on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average, customers that discontinue their contracts are more active users of c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ommunication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services in day as compare to other instance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40" y="2018507"/>
            <a:ext cx="7176836" cy="2372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7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Visualization </a:t>
            </a:r>
            <a:r>
              <a:rPr lang="en-GB" dirty="0" smtClean="0"/>
              <a:t>(</a:t>
            </a:r>
            <a:r>
              <a:rPr lang="en-GB" sz="2400" dirty="0" smtClean="0"/>
              <a:t>Quantitative-Categorical</a:t>
            </a:r>
            <a:r>
              <a:rPr lang="en-GB" dirty="0" smtClean="0"/>
              <a:t>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116" y="1152474"/>
            <a:ext cx="7761622" cy="3882741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The states NJ(New Jersey) and CA(California) have highest churn rate of grater then 26% and HI(Hawaii) have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lowest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churn rate of less the 6%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09" y="1938296"/>
            <a:ext cx="7194885" cy="2657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53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Conclusion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116" y="1296860"/>
            <a:ext cx="7761622" cy="3416400"/>
          </a:xfrm>
        </p:spPr>
        <p:txBody>
          <a:bodyPr/>
          <a:lstStyle/>
          <a:p>
            <a:pPr marL="360363" indent="-246063">
              <a:lnSpc>
                <a:spcPct val="100000"/>
              </a:lnSpc>
              <a:buNone/>
            </a:pP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 Most of the Customers who disconnect their connections are very active user of </a:t>
            </a: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communication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 service</a:t>
            </a: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endParaRPr lang="en-GB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60363" indent="-246063">
              <a:lnSpc>
                <a:spcPct val="100000"/>
              </a:lnSpc>
              <a:buNone/>
            </a:pP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2. The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 rate of Churn more in those customers that enable </a:t>
            </a: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International Plan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 as compare to those customers that doesn’t enable the International plan</a:t>
            </a: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endParaRPr lang="en-GB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 It seems that the rate of churn in those customers that doesn’t enable </a:t>
            </a: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any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     Voice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 mail plan are more</a:t>
            </a: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endParaRPr lang="en-GB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60363" indent="-246063">
              <a:lnSpc>
                <a:spcPct val="100000"/>
              </a:lnSpc>
              <a:buNone/>
            </a:pPr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4. Most of the customers problems are solved in 2-3 calls but after 2-3 calls the customers that still having any problem they seems to unsubscribe their plans.</a:t>
            </a:r>
          </a:p>
          <a:p>
            <a:pPr marL="114300" indent="0">
              <a:buNone/>
            </a:pP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147" y="1152475"/>
            <a:ext cx="7531770" cy="3416400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1.Since most of the customer churn come up by a communication service, So I </a:t>
            </a:r>
          </a:p>
          <a:p>
            <a:pPr marL="180975" indent="0">
              <a:buNone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think company will need to undertake additional economic analysis to find out</a:t>
            </a:r>
          </a:p>
          <a:p>
            <a:pPr marL="180975" indent="0">
              <a:buNone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whether such measures would be beneficial. </a:t>
            </a:r>
          </a:p>
          <a:p>
            <a:pPr marL="0" indent="0">
              <a:buNone/>
            </a:pPr>
            <a:endParaRPr lang="en-GB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2. There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 is also required some Improvement in international service and </a:t>
            </a:r>
            <a:endParaRPr lang="en-GB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265113">
              <a:buNone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also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 require some new low budget Voice mail and International </a:t>
            </a: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plans.</a:t>
            </a:r>
          </a:p>
          <a:p>
            <a:pPr marL="0" indent="0">
              <a:buNone/>
            </a:pPr>
            <a:endParaRPr lang="en-GB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65113" indent="-265113">
              <a:buNone/>
            </a:pP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3. It Seems that the some of the customer’s queries are not solved even after 4 customer service calls. So, highly recommend you to improve your customer service calls.</a:t>
            </a:r>
          </a:p>
          <a:p>
            <a:pPr marL="0" indent="0" defTabSz="901700"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2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8484"/>
            <a:ext cx="9144000" cy="818147"/>
          </a:xfrm>
        </p:spPr>
        <p:txBody>
          <a:bodyPr/>
          <a:lstStyle/>
          <a:p>
            <a:pPr algn="ctr"/>
            <a:r>
              <a:rPr lang="en-GB" sz="3600" b="1" dirty="0" smtClean="0"/>
              <a:t>Thank you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0918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Steps Involve in Telecom Churn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116" y="1152475"/>
            <a:ext cx="7543800" cy="3416400"/>
          </a:xfrm>
        </p:spPr>
        <p:txBody>
          <a:bodyPr/>
          <a:lstStyle/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1. Defining Problem Statement</a:t>
            </a:r>
          </a:p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2. Data Summary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3. Dependent Variables</a:t>
            </a:r>
          </a:p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4.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Preparing Data for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EDA</a:t>
            </a:r>
          </a:p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5.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Univariate Visualization</a:t>
            </a:r>
          </a:p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6.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Multivariate Visualization</a:t>
            </a:r>
          </a:p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7. Conclusion</a:t>
            </a:r>
          </a:p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8. Recommendation</a:t>
            </a:r>
          </a:p>
          <a:p>
            <a:pPr marL="114300" indent="0">
              <a:buNone/>
            </a:pP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99436"/>
            <a:ext cx="3777916" cy="2125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85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423748"/>
            <a:ext cx="9144000" cy="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3600" b="1" dirty="0" smtClean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646" y="1795346"/>
            <a:ext cx="75764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Montserrat" panose="020B0604020202020204" charset="0"/>
              </a:rPr>
              <a:t>Exploring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Montserrat" panose="020B0604020202020204" charset="0"/>
              </a:rPr>
              <a:t>and 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Montserrat" panose="020B0604020202020204" charset="0"/>
              </a:rPr>
              <a:t>analysing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Montserrat" panose="020B0604020202020204" charset="0"/>
              </a:rPr>
              <a:t>the data to discover key factors responsible for customer churn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0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b="1" dirty="0" smtClean="0">
                <a:latin typeface="Montserrat" panose="020B0604020202020204" charset="0"/>
              </a:rPr>
              <a:t>Data Summary</a:t>
            </a:r>
            <a:endParaRPr lang="en-GB" sz="3600" b="1" dirty="0">
              <a:latin typeface="Montserrat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647" y="1338146"/>
            <a:ext cx="7552706" cy="3230729"/>
          </a:xfrm>
        </p:spPr>
        <p:txBody>
          <a:bodyPr/>
          <a:lstStyle/>
          <a:p>
            <a:pPr marL="114300" indent="0">
              <a:buNone/>
            </a:pPr>
            <a:r>
              <a:rPr lang="en-GB" b="1" u="sng" dirty="0" smtClean="0">
                <a:solidFill>
                  <a:schemeClr val="accent5">
                    <a:lumMod val="75000"/>
                  </a:schemeClr>
                </a:solidFill>
              </a:rPr>
              <a:t>Dataset Name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:-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Telecom 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Churn</a:t>
            </a:r>
          </a:p>
          <a:p>
            <a:pPr marL="114300" indent="0">
              <a:buNone/>
            </a:pPr>
            <a:endParaRPr lang="en-GB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GB" b="1" u="sng" dirty="0" smtClean="0">
                <a:solidFill>
                  <a:schemeClr val="accent5">
                    <a:lumMod val="75000"/>
                  </a:schemeClr>
                </a:solidFill>
              </a:rPr>
              <a:t>Shape of the Data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:-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the dataset contain 3333 rows and 20 columns</a:t>
            </a:r>
          </a:p>
          <a:p>
            <a:pPr marL="114300" indent="0">
              <a:buNone/>
            </a:pP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GB" b="1" u="sng" dirty="0" smtClean="0">
                <a:solidFill>
                  <a:schemeClr val="accent5">
                    <a:lumMod val="75000"/>
                  </a:schemeClr>
                </a:solidFill>
              </a:rPr>
              <a:t>Columns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 :-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State,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Account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length,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Area code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International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plan,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Voice mail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plan,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Number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vmail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messages,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day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minutes,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day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calls,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day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charge,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eve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minutes,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eve calls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eve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charge,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night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minutes,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night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calls,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night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charge,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intl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minutes,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intl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calls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Total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intl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charge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Customer service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calls,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Churn 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Dependent Variables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316" y="1152474"/>
            <a:ext cx="8218983" cy="3716467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There are four dependent</a:t>
            </a:r>
          </a:p>
          <a:p>
            <a:pPr marL="114300" indent="0">
              <a:buNone/>
            </a:pP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 variables:-</a:t>
            </a:r>
          </a:p>
          <a:p>
            <a:pPr marL="114300" indent="0">
              <a:buNone/>
            </a:pPr>
            <a:endParaRPr lang="en-GB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1. Total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day charge </a:t>
            </a:r>
          </a:p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2. Total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eve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charge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3. Total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night charge</a:t>
            </a:r>
          </a:p>
          <a:p>
            <a:pPr marL="11430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4. Total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intl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charge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2" y="1264597"/>
            <a:ext cx="4518252" cy="3232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34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 </a:t>
            </a:r>
            <a:r>
              <a:rPr lang="en-GB" b="1" dirty="0" smtClean="0"/>
              <a:t>Preparing Data </a:t>
            </a:r>
            <a:r>
              <a:rPr lang="en-GB" b="1" dirty="0"/>
              <a:t>for </a:t>
            </a:r>
            <a:r>
              <a:rPr lang="en-GB" b="1" dirty="0" smtClean="0"/>
              <a:t>EDA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12" y="1295976"/>
            <a:ext cx="8100625" cy="3612908"/>
          </a:xfrm>
        </p:spPr>
        <p:txBody>
          <a:bodyPr/>
          <a:lstStyle/>
          <a:p>
            <a:pPr marL="114300" indent="0">
              <a:buNone/>
            </a:pPr>
            <a:endParaRPr lang="en-GB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18" y="1814071"/>
            <a:ext cx="2932286" cy="3003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92" y="1757641"/>
            <a:ext cx="1716866" cy="3059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63755" y="1295976"/>
            <a:ext cx="4845132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u="sng" dirty="0" smtClean="0">
                <a:solidFill>
                  <a:schemeClr val="accent5">
                    <a:lumMod val="75000"/>
                  </a:schemeClr>
                </a:solidFill>
              </a:rPr>
              <a:t>Values of All Variables are already in proper format</a:t>
            </a:r>
            <a:endParaRPr lang="en-GB" sz="16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3171" y="1357531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 smtClean="0">
                <a:solidFill>
                  <a:schemeClr val="accent5">
                    <a:lumMod val="75000"/>
                  </a:schemeClr>
                </a:solidFill>
              </a:rPr>
              <a:t>There are zero null values</a:t>
            </a:r>
            <a:endParaRPr lang="en-GB" sz="16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445025"/>
            <a:ext cx="8265695" cy="572700"/>
          </a:xfrm>
        </p:spPr>
        <p:txBody>
          <a:bodyPr/>
          <a:lstStyle/>
          <a:p>
            <a:r>
              <a:rPr lang="en-GB" dirty="0"/>
              <a:t>Univariate </a:t>
            </a:r>
            <a:r>
              <a:rPr lang="en-GB" dirty="0" smtClean="0"/>
              <a:t>Visualization (</a:t>
            </a:r>
            <a:r>
              <a:rPr lang="en-GB" dirty="0"/>
              <a:t>Density </a:t>
            </a:r>
            <a:r>
              <a:rPr lang="en-GB" dirty="0" smtClean="0"/>
              <a:t>plot)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084" y="1152474"/>
            <a:ext cx="7579895" cy="3991026"/>
          </a:xfrm>
        </p:spPr>
        <p:txBody>
          <a:bodyPr/>
          <a:lstStyle/>
          <a:p>
            <a:pPr marL="114300" indent="0">
              <a:buNone/>
            </a:pP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Knowing the distribution type of features is very important when we use machine learning methods.</a:t>
            </a:r>
            <a:r>
              <a:rPr lang="en-GB" sz="1400" dirty="0"/>
              <a:t>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GB" sz="1400" dirty="0" smtClean="0"/>
              <a:t>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elow plots ‘total day minutes’ is normally distributed, but the 'total </a:t>
            </a:r>
            <a:r>
              <a:rPr lang="en-GB" sz="1400" dirty="0" err="1" smtClean="0">
                <a:solidFill>
                  <a:schemeClr val="accent5">
                    <a:lumMod val="75000"/>
                  </a:schemeClr>
                </a:solidFill>
              </a:rPr>
              <a:t>intl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 calls' is positive skewed .</a:t>
            </a: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 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3" y="2082400"/>
            <a:ext cx="6757148" cy="2687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32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Univariate Visualization (</a:t>
            </a:r>
            <a:r>
              <a:rPr lang="en-GB" dirty="0"/>
              <a:t> Identifying The </a:t>
            </a:r>
            <a:r>
              <a:rPr lang="en-GB" dirty="0" smtClean="0"/>
              <a:t>Outliers)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084" y="1152475"/>
            <a:ext cx="7567863" cy="3416400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The values that are fall out of the range , represented by black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circles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are called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outliers. In below plot we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can see that the international call are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less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in our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dataset.</a:t>
            </a:r>
            <a:endParaRPr lang="en-GB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0" y="2019515"/>
            <a:ext cx="6278980" cy="2549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52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Univariate Visualization </a:t>
            </a:r>
            <a:r>
              <a:rPr lang="en-GB" dirty="0" smtClean="0"/>
              <a:t>( Frequency table 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116" y="1152475"/>
            <a:ext cx="7567863" cy="3416400"/>
          </a:xfrm>
        </p:spPr>
        <p:txBody>
          <a:bodyPr/>
          <a:lstStyle/>
          <a:p>
            <a:pPr marL="114300" indent="0">
              <a:buNone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e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can see that small portion of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customers are dissatisfied and by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right plot it seems that most of the customers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problems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are solved in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2-3 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calls. </a:t>
            </a:r>
            <a:endParaRPr lang="en-GB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GB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6" y="2121900"/>
            <a:ext cx="7567863" cy="258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19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371</Words>
  <Application>Microsoft Office PowerPoint</Application>
  <PresentationFormat>On-screen Show (16:9)</PresentationFormat>
  <Paragraphs>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Montserrat</vt:lpstr>
      <vt:lpstr>Simple Light</vt:lpstr>
      <vt:lpstr>           Capstone Project Telecom Churn Analysis  </vt:lpstr>
      <vt:lpstr>Steps Involve in Telecom Churn Analysis</vt:lpstr>
      <vt:lpstr>Problem Statement</vt:lpstr>
      <vt:lpstr>Data Summary</vt:lpstr>
      <vt:lpstr>Dependent Variables</vt:lpstr>
      <vt:lpstr> Preparing Data for EDA</vt:lpstr>
      <vt:lpstr>Univariate Visualization (Density plot)  </vt:lpstr>
      <vt:lpstr>Univariate Visualization ( Identifying The Outliers)</vt:lpstr>
      <vt:lpstr>Univariate Visualization ( Frequency table )</vt:lpstr>
      <vt:lpstr> Multivariate Visualization ( Quantitative-Quantitative )  </vt:lpstr>
      <vt:lpstr>Multivariate Visualization ( Categorical-Categorical ) </vt:lpstr>
      <vt:lpstr>Multivariate Visualization ( Categorical-Categorical )</vt:lpstr>
      <vt:lpstr>Multivariate Visualization ( Numerical-Categorical )</vt:lpstr>
      <vt:lpstr>Multivariate Visualization (Quantitative - Categorical) </vt:lpstr>
      <vt:lpstr>Multivariate Visualization (Quantitative-Categorical) </vt:lpstr>
      <vt:lpstr>Conclusion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Telecom Churn Analysis  </dc:title>
  <cp:lastModifiedBy>sonu</cp:lastModifiedBy>
  <cp:revision>38</cp:revision>
  <dcterms:modified xsi:type="dcterms:W3CDTF">2022-08-31T14:55:08Z</dcterms:modified>
</cp:coreProperties>
</file>