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38900"/>
  <p:notesSz cx="6858000" cy="9144000"/>
  <p:embeddedFontLst>
    <p:embeddedFont>
      <p:font typeface="Cinzel" panose="00000500000000000000" pitchFamily="50" charset="0"/>
      <p:regular r:id="rId12"/>
    </p:embeddedFont>
    <p:embeddedFont>
      <p:font typeface="Inter 18pt" panose="02000503000000020004" pitchFamily="2" charset="0"/>
      <p:regular r:id="rId13"/>
      <p:bold r:id="rId14"/>
      <p:italic r:id="rId15"/>
      <p:boldItalic r:id="rId16"/>
    </p:embeddedFont>
    <p:embeddedFont>
      <p:font typeface="Museo Moderno Medium" panose="020B0604020202020204" charset="0"/>
      <p:regular r:id="rId17"/>
    </p:embeddedFont>
    <p:embeddedFont>
      <p:font typeface="Playfair Display" panose="00000500000000000000" pitchFamily="2" charset="0"/>
      <p:regular r:id="rId18"/>
      <p:bold r:id="rId19"/>
      <p:italic r:id="rId20"/>
      <p:boldItalic r:id="rId21"/>
    </p:embeddedFont>
    <p:embeddedFont>
      <p:font typeface="Product Sans" panose="020B0403030502040203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61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998536" y="2748163"/>
            <a:ext cx="5432927" cy="64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Admission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25603" y="3241214"/>
            <a:ext cx="2778794" cy="295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Product Sans" panose="020B0403030502040203" pitchFamily="34" charset="0"/>
                <a:sym typeface="Source Sans Pro"/>
              </a:rPr>
              <a:t>Analyzing Key Admission Trends and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AA5C6-167E-3DCB-1DFF-38015907C1E0}"/>
              </a:ext>
            </a:extLst>
          </p:cNvPr>
          <p:cNvSpPr txBox="1"/>
          <p:nvPr/>
        </p:nvSpPr>
        <p:spPr>
          <a:xfrm>
            <a:off x="228600" y="57340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inzel" panose="00000500000000000000" pitchFamily="50" charset="0"/>
                <a:ea typeface="Segoe UI Historic" panose="020B0502040204020203" pitchFamily="34" charset="0"/>
                <a:cs typeface="Calibri Light" panose="020F0302020204030204" pitchFamily="34" charset="0"/>
              </a:rPr>
              <a:t>VARINDERPAL SINGH</a:t>
            </a:r>
            <a:endParaRPr lang="en-IN" sz="1400" dirty="0">
              <a:latin typeface="Cinzel" panose="00000500000000000000" pitchFamily="50" charset="0"/>
              <a:ea typeface="Segoe UI Historic" panose="020B0502040204020203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74385-4B5C-42C0-D237-FCCC3B42A61B}"/>
              </a:ext>
            </a:extLst>
          </p:cNvPr>
          <p:cNvSpPr txBox="1"/>
          <p:nvPr/>
        </p:nvSpPr>
        <p:spPr>
          <a:xfrm>
            <a:off x="9372600" y="57340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inzel" panose="00000500000000000000" pitchFamily="50" charset="0"/>
                <a:ea typeface="Segoe UI Historic" panose="020B0502040204020203" pitchFamily="34" charset="0"/>
                <a:cs typeface="Calibri Light" panose="020F0302020204030204" pitchFamily="34" charset="0"/>
              </a:rPr>
              <a:t>DECEMBER</a:t>
            </a:r>
          </a:p>
          <a:p>
            <a:pPr algn="r"/>
            <a:r>
              <a:rPr lang="en-US" sz="1400" dirty="0">
                <a:latin typeface="Cinzel" panose="00000500000000000000" pitchFamily="50" charset="0"/>
                <a:ea typeface="Segoe UI Historic" panose="020B0502040204020203" pitchFamily="34" charset="0"/>
                <a:cs typeface="Calibri Light" panose="020F0302020204030204" pitchFamily="34" charset="0"/>
              </a:rPr>
              <a:t>2024</a:t>
            </a:r>
            <a:endParaRPr lang="en-IN" sz="1400" dirty="0">
              <a:latin typeface="Cinzel" panose="00000500000000000000" pitchFamily="50" charset="0"/>
              <a:ea typeface="Segoe UI Historic" panose="020B0502040204020203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20163" y="3884570"/>
            <a:ext cx="4598603" cy="48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Future 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0162" y="1969067"/>
            <a:ext cx="7380837" cy="1707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3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GPA plays a crucial role in acceptance rates. SAT scores show little correlation with GPA. </a:t>
            </a:r>
          </a:p>
          <a:p>
            <a:pPr>
              <a:lnSpc>
                <a:spcPts val="273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Scholarships slightly improve admission chances. </a:t>
            </a:r>
          </a:p>
          <a:p>
            <a:pPr>
              <a:lnSpc>
                <a:spcPts val="273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Enrollment rates vary significantly by age. </a:t>
            </a:r>
          </a:p>
          <a:p>
            <a:pPr>
              <a:lnSpc>
                <a:spcPts val="273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Gender disparities exist in program selection.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0163" y="4414164"/>
            <a:ext cx="10078871" cy="1015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Further study on factors influencing scholarship allocation. 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Understanding reasons for non-enrollment among older applicants. 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Promoting gender diversity in certain programs.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A631A52D-744A-EE4F-F140-D9DE90687AEA}"/>
              </a:ext>
            </a:extLst>
          </p:cNvPr>
          <p:cNvSpPr txBox="1"/>
          <p:nvPr/>
        </p:nvSpPr>
        <p:spPr>
          <a:xfrm>
            <a:off x="620163" y="1424701"/>
            <a:ext cx="2732638" cy="482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Key Findings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08F57C40-B0CD-9FEC-DF27-8C763B7AB2FF}"/>
              </a:ext>
            </a:extLst>
          </p:cNvPr>
          <p:cNvSpPr txBox="1"/>
          <p:nvPr/>
        </p:nvSpPr>
        <p:spPr>
          <a:xfrm>
            <a:off x="620161" y="838104"/>
            <a:ext cx="70950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620162" y="838104"/>
            <a:ext cx="3875637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0162" y="3682342"/>
            <a:ext cx="3189837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Methodology: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2000" y="4079392"/>
            <a:ext cx="6030668" cy="10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Inter 18pt" panose="02000503000000020004" pitchFamily="2" charset="0"/>
                <a:cs typeface="Source Sans Pro"/>
                <a:sym typeface="Source Sans Pro"/>
              </a:rPr>
              <a:t>Data cleaning and preprocessing</a:t>
            </a:r>
            <a:r>
              <a:rPr lang="en-US" sz="2000" dirty="0">
                <a:solidFill>
                  <a:srgbClr val="2B4150"/>
                </a:solidFill>
                <a:latin typeface="Inter 18pt" panose="02000503000000020004" pitchFamily="2" charset="0"/>
                <a:ea typeface="Inter 18pt" panose="02000503000000020004" pitchFamily="2" charset="0"/>
                <a:cs typeface="Source Sans Pro"/>
                <a:sym typeface="Source Sans Pro"/>
              </a:rPr>
              <a:t>. 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Inter 18pt" panose="02000503000000020004" pitchFamily="2" charset="0"/>
                <a:cs typeface="Source Sans Pro"/>
                <a:sym typeface="Source Sans Pro"/>
              </a:rPr>
              <a:t>Visualizing trends using Python. 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Inter 18pt" panose="02000503000000020004" pitchFamily="2" charset="0"/>
                <a:cs typeface="Source Sans Pro"/>
                <a:sym typeface="Source Sans Pro"/>
              </a:rPr>
              <a:t>Deriving insights from figures and patterns.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2000" y="2206544"/>
            <a:ext cx="7543800" cy="1012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20F0502020204030204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Inter 18pt" panose="02000503000000020004" pitchFamily="2" charset="0"/>
                <a:cs typeface="Source Sans Pro"/>
                <a:sym typeface="Source Sans Pro"/>
              </a:rPr>
              <a:t>Analyze admission trends based on GPA, SAT scores, scholarships, age, and gender.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Inter 18pt" panose="02000503000000020004" pitchFamily="2" charset="0"/>
                <a:cs typeface="Source Sans Pro"/>
                <a:sym typeface="Source Sans Pro"/>
              </a:rPr>
              <a:t>Identify key insights to understand admission patterns.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D772341-1765-0610-0289-05196088DF40}"/>
              </a:ext>
            </a:extLst>
          </p:cNvPr>
          <p:cNvSpPr txBox="1"/>
          <p:nvPr/>
        </p:nvSpPr>
        <p:spPr>
          <a:xfrm>
            <a:off x="620162" y="1598100"/>
            <a:ext cx="2275437" cy="530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59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Objective: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649550" y="4380367"/>
            <a:ext cx="3693849" cy="10150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4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Removed missing values.</a:t>
            </a:r>
          </a:p>
          <a:p>
            <a:pPr>
              <a:lnSpc>
                <a:spcPts val="2724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Standardized data formats.</a:t>
            </a:r>
          </a:p>
          <a:p>
            <a:pPr>
              <a:lnSpc>
                <a:spcPts val="2724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Filtered out inconsistencies.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9551" y="2593836"/>
            <a:ext cx="8785803" cy="105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Contains records of applicants with GPA, SAT scores, acceptance status, scholarship status, age, and program applied. </a:t>
            </a:r>
          </a:p>
          <a:p>
            <a:pPr>
              <a:lnSpc>
                <a:spcPts val="2774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Cleaned and processed for better analysis.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0281" y="4041813"/>
            <a:ext cx="4028037" cy="338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Data Cleaning Steps: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F87ADFD3-A324-3BA4-A87D-CB39A9BEA29C}"/>
              </a:ext>
            </a:extLst>
          </p:cNvPr>
          <p:cNvSpPr txBox="1"/>
          <p:nvPr/>
        </p:nvSpPr>
        <p:spPr>
          <a:xfrm>
            <a:off x="650281" y="1466850"/>
            <a:ext cx="8785803" cy="51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The dataset used in this project is synthetic dataset for practical analysis purposes.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23532989-1AA9-864A-E400-0FE447B86210}"/>
              </a:ext>
            </a:extLst>
          </p:cNvPr>
          <p:cNvSpPr txBox="1"/>
          <p:nvPr/>
        </p:nvSpPr>
        <p:spPr>
          <a:xfrm>
            <a:off x="650281" y="2263703"/>
            <a:ext cx="8785803" cy="3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8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Dataset Details: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4CFDF83F-B9CF-94D4-B396-9B234831A7B6}"/>
              </a:ext>
            </a:extLst>
          </p:cNvPr>
          <p:cNvSpPr txBox="1"/>
          <p:nvPr/>
        </p:nvSpPr>
        <p:spPr>
          <a:xfrm>
            <a:off x="620162" y="838104"/>
            <a:ext cx="4485238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Data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20161" y="1363062"/>
            <a:ext cx="4561439" cy="2718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Higher GPAs tend to have better acceptance rates.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A significant Drop in acceptance rate observed in mid-range GPAs.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layfair Display" panose="00000500000000000000" pitchFamily="2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Possible factors: competition, program difficulty, or admission criteria.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67CD0324-FC56-EF91-DED8-754D27C42711}"/>
              </a:ext>
            </a:extLst>
          </p:cNvPr>
          <p:cNvSpPr txBox="1"/>
          <p:nvPr/>
        </p:nvSpPr>
        <p:spPr>
          <a:xfrm>
            <a:off x="620161" y="838104"/>
            <a:ext cx="70950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Acceptance Rate by </a:t>
            </a:r>
            <a:r>
              <a:rPr lang="en-US" sz="4400" b="1" dirty="0">
                <a:solidFill>
                  <a:srgbClr val="124E73"/>
                </a:solidFill>
                <a:latin typeface="Product Sans" panose="020B0403030502040203" pitchFamily="34" charset="0"/>
                <a:ea typeface="Museo Moderno Medium"/>
                <a:cs typeface="Museo Moderno Medium"/>
                <a:sym typeface="Museo Moderno Medium"/>
              </a:rPr>
              <a:t>G</a:t>
            </a: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PA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F66A48-4608-BB59-7771-71C40FD6D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23932"/>
            <a:ext cx="5455933" cy="3660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20161" y="1344012"/>
            <a:ext cx="4409039" cy="3180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Weak correlation between SAT scores and GPA.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High SAT scores do not necessarily translate to high GPAs.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Possible explanation: Different grading standards, varied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academic backgrounds.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F2427704-722D-99DB-39DB-41F4A443CC15}"/>
              </a:ext>
            </a:extLst>
          </p:cNvPr>
          <p:cNvSpPr txBox="1"/>
          <p:nvPr/>
        </p:nvSpPr>
        <p:spPr>
          <a:xfrm>
            <a:off x="620161" y="838104"/>
            <a:ext cx="70950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SAT score vs. </a:t>
            </a:r>
            <a:r>
              <a:rPr lang="en-US" sz="4400" b="1" dirty="0">
                <a:solidFill>
                  <a:srgbClr val="124E73"/>
                </a:solidFill>
                <a:latin typeface="Product Sans" panose="020B0403030502040203" pitchFamily="34" charset="0"/>
                <a:ea typeface="Museo Moderno Medium"/>
                <a:cs typeface="Museo Moderno Medium"/>
                <a:sym typeface="Museo Moderno Medium"/>
              </a:rPr>
              <a:t>G</a:t>
            </a: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PA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46509D-C3D3-2EEE-38D6-B28D630A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72" y="1344012"/>
            <a:ext cx="5707867" cy="3840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39093" y="1344012"/>
            <a:ext cx="4700187" cy="31804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Applicants with scholarships have a slightly higher acceptance rate.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Scholarships may be linked to strong academic performance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or financial aid policies.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Further analysis needed to determine causation.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C6054FCF-3449-4F00-579B-79C5B4D5296D}"/>
              </a:ext>
            </a:extLst>
          </p:cNvPr>
          <p:cNvSpPr txBox="1"/>
          <p:nvPr/>
        </p:nvSpPr>
        <p:spPr>
          <a:xfrm>
            <a:off x="620161" y="838104"/>
            <a:ext cx="943823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Scholarship vs. Acceptance Rate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9D67B9-A6FC-8FC5-2DFD-34FD8AAC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43050"/>
            <a:ext cx="5449834" cy="44667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20161" y="1344012"/>
            <a:ext cx="4028039" cy="3180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Younger applicants (18-22) show lower enrollment rates.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Older applicants (26-30) have higher non-enrollment rates.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Possible reasons: Career shifts, financial constraints, late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education decisions.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66FC647-0C92-C00D-EAC6-F952A807752E}"/>
              </a:ext>
            </a:extLst>
          </p:cNvPr>
          <p:cNvSpPr txBox="1"/>
          <p:nvPr/>
        </p:nvSpPr>
        <p:spPr>
          <a:xfrm>
            <a:off x="620161" y="838104"/>
            <a:ext cx="70950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Enrollment Trends by 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00D968-BDAE-41FF-ED36-45CC321A0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91" y="1344012"/>
            <a:ext cx="6391669" cy="43251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20161" y="1344012"/>
            <a:ext cx="4273610" cy="2718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Healthcare is the most preferred program. 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Engineering, Computer Science, and Business are also in 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demand.</a:t>
            </a:r>
          </a:p>
          <a:p>
            <a:pPr>
              <a:lnSpc>
                <a:spcPct val="150000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Design has the least applicants.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08B4D3E3-A253-2005-CBD7-62ACC5AE042D}"/>
              </a:ext>
            </a:extLst>
          </p:cNvPr>
          <p:cNvSpPr txBox="1"/>
          <p:nvPr/>
        </p:nvSpPr>
        <p:spPr>
          <a:xfrm>
            <a:off x="620161" y="838104"/>
            <a:ext cx="94572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Most Popular Programs Applied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3F6C3D-3971-70D5-E791-32478C852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66850"/>
            <a:ext cx="4590297" cy="38862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640757" y="1466850"/>
            <a:ext cx="4159844" cy="2401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Significant gender disparity in certain fields. 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 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Healthcare is female-dominated, whereas Engineering and CS have more male applicants.</a:t>
            </a:r>
          </a:p>
          <a:p>
            <a:pPr>
              <a:lnSpc>
                <a:spcPts val="2699"/>
              </a:lnSpc>
            </a:pPr>
            <a:r>
              <a:rPr lang="en-IN" sz="2000" b="1" i="0" dirty="0">
                <a:solidFill>
                  <a:srgbClr val="0F3850"/>
                </a:solidFill>
                <a:effectLst/>
                <a:latin typeface="Product Sans" panose="020B0403030502040203" pitchFamily="34" charset="0"/>
              </a:rPr>
              <a:t>•</a:t>
            </a:r>
            <a:r>
              <a:rPr lang="en-US" sz="2000" dirty="0">
                <a:solidFill>
                  <a:srgbClr val="2B4150"/>
                </a:solidFill>
                <a:latin typeface="Product Sans" panose="020B0403030502040203" pitchFamily="34" charset="0"/>
                <a:ea typeface="Source Sans Pro"/>
                <a:cs typeface="Source Sans Pro"/>
                <a:sym typeface="Source Sans Pro"/>
              </a:rPr>
              <a:t>Indicates trends in career choices based on gender.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87BBA2D-217A-BB34-035B-EDDCE87A27A5}"/>
              </a:ext>
            </a:extLst>
          </p:cNvPr>
          <p:cNvSpPr txBox="1"/>
          <p:nvPr/>
        </p:nvSpPr>
        <p:spPr>
          <a:xfrm>
            <a:off x="620161" y="838104"/>
            <a:ext cx="10371689" cy="50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sz="4400" b="1" dirty="0">
                <a:solidFill>
                  <a:srgbClr val="124E73"/>
                </a:solidFill>
                <a:latin typeface="Product Sans" panose="020B0403030502040203" pitchFamily="34" charset="0"/>
                <a:ea typeface="Museo Moderno Medium"/>
                <a:cs typeface="Museo Moderno Medium"/>
                <a:sym typeface="Museo Moderno Medium"/>
              </a:rPr>
              <a:t>G</a:t>
            </a:r>
            <a:r>
              <a:rPr lang="en-US" sz="4400" b="1" dirty="0">
                <a:solidFill>
                  <a:srgbClr val="124E73"/>
                </a:solidFill>
                <a:latin typeface="Museo Moderno Medium"/>
                <a:ea typeface="Museo Moderno Medium"/>
                <a:cs typeface="Museo Moderno Medium"/>
                <a:sym typeface="Museo Moderno Medium"/>
              </a:rPr>
              <a:t>ender Distribution Across Programs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D0C156-1B67-1623-A99A-26800BFFF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466850"/>
            <a:ext cx="6191249" cy="36651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428</Words>
  <Application>Microsoft Office PowerPoint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Inter 18pt</vt:lpstr>
      <vt:lpstr>Cinzel</vt:lpstr>
      <vt:lpstr>Playfair Display</vt:lpstr>
      <vt:lpstr>Museo Moderno Medium</vt:lpstr>
      <vt:lpstr>Arial</vt:lpstr>
      <vt:lpstr>Product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</cp:revision>
  <dcterms:created xsi:type="dcterms:W3CDTF">2006-08-16T00:00:00Z</dcterms:created>
  <dcterms:modified xsi:type="dcterms:W3CDTF">2025-03-06T18:42:29Z</dcterms:modified>
  <dc:identifier>DAGg-Xe_RZ0</dc:identifier>
</cp:coreProperties>
</file>