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7" r:id="rId7"/>
    <p:sldId id="273" r:id="rId8"/>
    <p:sldId id="274" r:id="rId9"/>
    <p:sldId id="268" r:id="rId10"/>
    <p:sldId id="269" r:id="rId11"/>
    <p:sldId id="270" r:id="rId12"/>
    <p:sldId id="271" r:id="rId13"/>
    <p:sldId id="275" r:id="rId14"/>
    <p:sldId id="276" r:id="rId15"/>
    <p:sldId id="261" r:id="rId16"/>
    <p:sldId id="265" r:id="rId17"/>
    <p:sldId id="266" r:id="rId18"/>
    <p:sldId id="277" r:id="rId19"/>
    <p:sldId id="278" r:id="rId20"/>
    <p:sldId id="262" r:id="rId21"/>
    <p:sldId id="272" r:id="rId22"/>
    <p:sldId id="263" r:id="rId23"/>
    <p:sldId id="279" r:id="rId24"/>
    <p:sldId id="280" r:id="rId25"/>
    <p:sldId id="281" r:id="rId26"/>
    <p:sldId id="282" r:id="rId27"/>
    <p:sldId id="283" r:id="rId28"/>
    <p:sldId id="284" r:id="rId29"/>
    <p:sldId id="285" r:id="rId30"/>
    <p:sldId id="287"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82"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4/9/2020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4/9/2020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38DE-2709-47C4-9021-5C4C147359AE}"/>
              </a:ext>
            </a:extLst>
          </p:cNvPr>
          <p:cNvSpPr>
            <a:spLocks noGrp="1"/>
          </p:cNvSpPr>
          <p:nvPr>
            <p:ph type="ctrTitle"/>
          </p:nvPr>
        </p:nvSpPr>
        <p:spPr/>
        <p:txBody>
          <a:bodyPr/>
          <a:lstStyle/>
          <a:p>
            <a:r>
              <a:rPr lang="en-IN" dirty="0"/>
              <a:t>Narrative text generation</a:t>
            </a:r>
          </a:p>
        </p:txBody>
      </p:sp>
      <p:sp>
        <p:nvSpPr>
          <p:cNvPr id="3" name="Subtitle 2">
            <a:extLst>
              <a:ext uri="{FF2B5EF4-FFF2-40B4-BE49-F238E27FC236}">
                <a16:creationId xmlns:a16="http://schemas.microsoft.com/office/drawing/2014/main" id="{5ED5BBB7-0B4A-4C03-88D7-8685E8B8E9A0}"/>
              </a:ext>
            </a:extLst>
          </p:cNvPr>
          <p:cNvSpPr>
            <a:spLocks noGrp="1"/>
          </p:cNvSpPr>
          <p:nvPr>
            <p:ph type="subTitle" idx="1"/>
          </p:nvPr>
        </p:nvSpPr>
        <p:spPr>
          <a:xfrm>
            <a:off x="1069848" y="4389119"/>
            <a:ext cx="9966960" cy="2109651"/>
          </a:xfrm>
        </p:spPr>
        <p:txBody>
          <a:bodyPr>
            <a:normAutofit/>
          </a:bodyPr>
          <a:lstStyle/>
          <a:p>
            <a:r>
              <a:rPr lang="en-IN" dirty="0"/>
              <a:t>Story Generation using GPT-2 architecture by OpenAI</a:t>
            </a:r>
          </a:p>
          <a:p>
            <a:endParaRPr lang="en-IN" dirty="0"/>
          </a:p>
          <a:p>
            <a:r>
              <a:rPr lang="en-IN" dirty="0"/>
              <a:t>-D19033 [Varishu Pant]</a:t>
            </a:r>
          </a:p>
          <a:p>
            <a:r>
              <a:rPr lang="en-IN" dirty="0"/>
              <a:t>-D19005 [Ankit </a:t>
            </a:r>
            <a:r>
              <a:rPr lang="en-IN" dirty="0" err="1"/>
              <a:t>Sekseria</a:t>
            </a:r>
            <a:r>
              <a:rPr lang="en-IN" dirty="0"/>
              <a:t>]</a:t>
            </a:r>
          </a:p>
        </p:txBody>
      </p:sp>
    </p:spTree>
    <p:extLst>
      <p:ext uri="{BB962C8B-B14F-4D97-AF65-F5344CB8AC3E}">
        <p14:creationId xmlns:p14="http://schemas.microsoft.com/office/powerpoint/2010/main" val="377461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88B057-6737-4AAF-BF15-6446DEF18CC1}"/>
              </a:ext>
            </a:extLst>
          </p:cNvPr>
          <p:cNvPicPr>
            <a:picLocks noChangeAspect="1"/>
          </p:cNvPicPr>
          <p:nvPr/>
        </p:nvPicPr>
        <p:blipFill>
          <a:blip r:embed="rId2"/>
          <a:stretch>
            <a:fillRect/>
          </a:stretch>
        </p:blipFill>
        <p:spPr>
          <a:xfrm>
            <a:off x="2054678" y="0"/>
            <a:ext cx="8082643" cy="6858000"/>
          </a:xfrm>
          <a:prstGeom prst="rect">
            <a:avLst/>
          </a:prstGeom>
        </p:spPr>
      </p:pic>
    </p:spTree>
    <p:extLst>
      <p:ext uri="{BB962C8B-B14F-4D97-AF65-F5344CB8AC3E}">
        <p14:creationId xmlns:p14="http://schemas.microsoft.com/office/powerpoint/2010/main" val="112358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1B9C-F36C-4BD8-81C6-40FD89CCF1F0}"/>
              </a:ext>
            </a:extLst>
          </p:cNvPr>
          <p:cNvSpPr>
            <a:spLocks noGrp="1"/>
          </p:cNvSpPr>
          <p:nvPr>
            <p:ph type="title"/>
          </p:nvPr>
        </p:nvSpPr>
        <p:spPr/>
        <p:txBody>
          <a:bodyPr/>
          <a:lstStyle/>
          <a:p>
            <a:r>
              <a:rPr lang="en-IN" dirty="0"/>
              <a:t>EVALUATION</a:t>
            </a:r>
          </a:p>
        </p:txBody>
      </p:sp>
      <p:pic>
        <p:nvPicPr>
          <p:cNvPr id="4" name="Picture 3">
            <a:extLst>
              <a:ext uri="{FF2B5EF4-FFF2-40B4-BE49-F238E27FC236}">
                <a16:creationId xmlns:a16="http://schemas.microsoft.com/office/drawing/2014/main" id="{02D75549-5317-4DD5-AB93-C5D4009F5AD9}"/>
              </a:ext>
            </a:extLst>
          </p:cNvPr>
          <p:cNvPicPr/>
          <p:nvPr/>
        </p:nvPicPr>
        <p:blipFill>
          <a:blip r:embed="rId2"/>
          <a:stretch>
            <a:fillRect/>
          </a:stretch>
        </p:blipFill>
        <p:spPr>
          <a:xfrm>
            <a:off x="726245" y="2015500"/>
            <a:ext cx="5308207" cy="4357867"/>
          </a:xfrm>
          <a:prstGeom prst="rect">
            <a:avLst/>
          </a:prstGeom>
        </p:spPr>
      </p:pic>
      <p:pic>
        <p:nvPicPr>
          <p:cNvPr id="5" name="Picture 4">
            <a:extLst>
              <a:ext uri="{FF2B5EF4-FFF2-40B4-BE49-F238E27FC236}">
                <a16:creationId xmlns:a16="http://schemas.microsoft.com/office/drawing/2014/main" id="{C78E891E-C02F-46DB-BE74-4380B5CECA9E}"/>
              </a:ext>
            </a:extLst>
          </p:cNvPr>
          <p:cNvPicPr/>
          <p:nvPr/>
        </p:nvPicPr>
        <p:blipFill>
          <a:blip r:embed="rId3"/>
          <a:stretch>
            <a:fillRect/>
          </a:stretch>
        </p:blipFill>
        <p:spPr>
          <a:xfrm>
            <a:off x="6034452" y="2093976"/>
            <a:ext cx="4964603" cy="4279391"/>
          </a:xfrm>
          <a:prstGeom prst="rect">
            <a:avLst/>
          </a:prstGeom>
        </p:spPr>
      </p:pic>
    </p:spTree>
    <p:extLst>
      <p:ext uri="{BB962C8B-B14F-4D97-AF65-F5344CB8AC3E}">
        <p14:creationId xmlns:p14="http://schemas.microsoft.com/office/powerpoint/2010/main" val="281219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17CF-CCE0-4B1D-912A-77B7F88FEE16}"/>
              </a:ext>
            </a:extLst>
          </p:cNvPr>
          <p:cNvSpPr>
            <a:spLocks noGrp="1"/>
          </p:cNvSpPr>
          <p:nvPr>
            <p:ph type="title"/>
          </p:nvPr>
        </p:nvSpPr>
        <p:spPr/>
        <p:txBody>
          <a:bodyPr/>
          <a:lstStyle/>
          <a:p>
            <a:r>
              <a:rPr lang="en-IN" dirty="0"/>
              <a:t>Sample text</a:t>
            </a:r>
          </a:p>
        </p:txBody>
      </p:sp>
      <p:sp>
        <p:nvSpPr>
          <p:cNvPr id="3" name="Content Placeholder 2">
            <a:extLst>
              <a:ext uri="{FF2B5EF4-FFF2-40B4-BE49-F238E27FC236}">
                <a16:creationId xmlns:a16="http://schemas.microsoft.com/office/drawing/2014/main" id="{068C7D97-A379-4D10-BB8A-B93E4A90DD75}"/>
              </a:ext>
            </a:extLst>
          </p:cNvPr>
          <p:cNvSpPr>
            <a:spLocks noGrp="1"/>
          </p:cNvSpPr>
          <p:nvPr>
            <p:ph idx="1"/>
          </p:nvPr>
        </p:nvSpPr>
        <p:spPr>
          <a:xfrm>
            <a:off x="122830" y="2121408"/>
            <a:ext cx="5973170" cy="4050792"/>
          </a:xfrm>
        </p:spPr>
        <p:txBody>
          <a:bodyPr>
            <a:normAutofit/>
          </a:bodyPr>
          <a:lstStyle/>
          <a:p>
            <a:r>
              <a:rPr lang="en-IN" dirty="0"/>
              <a:t>Sample 1:Temperature 1.0</a:t>
            </a:r>
          </a:p>
          <a:p>
            <a:pPr marL="0" indent="0">
              <a:buNone/>
            </a:pPr>
            <a:r>
              <a:rPr lang="en-IN" dirty="0"/>
              <a:t>Lannister,  he said.  And where is Arya </a:t>
            </a:r>
            <a:r>
              <a:rPr lang="en-IN" dirty="0" err="1"/>
              <a:t>usede</a:t>
            </a:r>
            <a:r>
              <a:rPr lang="en-IN" dirty="0"/>
              <a:t> him, gravelly,  but Caster Eddard Stark man who was for </a:t>
            </a:r>
            <a:r>
              <a:rPr lang="en-IN" dirty="0" err="1"/>
              <a:t>usuall</a:t>
            </a:r>
            <a:r>
              <a:rPr lang="en-IN" dirty="0"/>
              <a:t>, a </a:t>
            </a:r>
            <a:r>
              <a:rPr lang="en-IN" dirty="0" err="1"/>
              <a:t>tew</a:t>
            </a:r>
            <a:r>
              <a:rPr lang="en-IN" dirty="0"/>
              <a:t> oiled men </a:t>
            </a:r>
            <a:r>
              <a:rPr lang="en-IN" dirty="0" err="1"/>
              <a:t>amone</a:t>
            </a:r>
            <a:r>
              <a:rPr lang="en-IN" dirty="0"/>
              <a:t> they were </a:t>
            </a:r>
            <a:r>
              <a:rPr lang="en-IN" dirty="0" err="1"/>
              <a:t>cruelp</a:t>
            </a:r>
            <a:r>
              <a:rPr lang="en-IN" dirty="0"/>
              <a:t>, and they had </a:t>
            </a:r>
            <a:r>
              <a:rPr lang="en-IN" dirty="0" err="1"/>
              <a:t>spentated</a:t>
            </a:r>
            <a:r>
              <a:rPr lang="en-IN" dirty="0"/>
              <a:t> from the river, running down at the empty clearing and laughed.  Your sister. She knew the cay counsel you then for </a:t>
            </a:r>
            <a:r>
              <a:rPr lang="en-IN" dirty="0" err="1"/>
              <a:t>Lannisters</a:t>
            </a:r>
            <a:r>
              <a:rPr lang="en-IN" dirty="0"/>
              <a:t>. As the lived hand and pitched up before My betrothed.  </a:t>
            </a:r>
          </a:p>
          <a:p>
            <a:pPr marL="0" indent="0">
              <a:buNone/>
            </a:pPr>
            <a:r>
              <a:rPr lang="en-IN" dirty="0"/>
              <a:t> I can't fly,  Bran said.  I can't, I </a:t>
            </a:r>
            <a:r>
              <a:rPr lang="en-IN" dirty="0" err="1"/>
              <a:t>countall</a:t>
            </a:r>
            <a:r>
              <a:rPr lang="en-IN" dirty="0"/>
              <a:t> and golden, within three yourself  He pulled a glove came back at the snow, beneath the streets, Da</a:t>
            </a:r>
          </a:p>
          <a:p>
            <a:endParaRPr lang="en-IN" dirty="0"/>
          </a:p>
        </p:txBody>
      </p:sp>
      <p:pic>
        <p:nvPicPr>
          <p:cNvPr id="4" name="Picture 3">
            <a:extLst>
              <a:ext uri="{FF2B5EF4-FFF2-40B4-BE49-F238E27FC236}">
                <a16:creationId xmlns:a16="http://schemas.microsoft.com/office/drawing/2014/main" id="{4F472E67-AF10-4F83-9D66-BA546D0E4565}"/>
              </a:ext>
            </a:extLst>
          </p:cNvPr>
          <p:cNvPicPr/>
          <p:nvPr/>
        </p:nvPicPr>
        <p:blipFill>
          <a:blip r:embed="rId2"/>
          <a:stretch>
            <a:fillRect/>
          </a:stretch>
        </p:blipFill>
        <p:spPr>
          <a:xfrm>
            <a:off x="6678660" y="224121"/>
            <a:ext cx="5208540" cy="5753598"/>
          </a:xfrm>
          <a:prstGeom prst="rect">
            <a:avLst/>
          </a:prstGeom>
        </p:spPr>
      </p:pic>
      <p:pic>
        <p:nvPicPr>
          <p:cNvPr id="5" name="Picture 4">
            <a:extLst>
              <a:ext uri="{FF2B5EF4-FFF2-40B4-BE49-F238E27FC236}">
                <a16:creationId xmlns:a16="http://schemas.microsoft.com/office/drawing/2014/main" id="{B4D40241-1CC3-44EE-A3F6-62B8FEE6BD88}"/>
              </a:ext>
            </a:extLst>
          </p:cNvPr>
          <p:cNvPicPr/>
          <p:nvPr/>
        </p:nvPicPr>
        <p:blipFill>
          <a:blip r:embed="rId3"/>
          <a:stretch>
            <a:fillRect/>
          </a:stretch>
        </p:blipFill>
        <p:spPr>
          <a:xfrm>
            <a:off x="4532977" y="224121"/>
            <a:ext cx="2290904" cy="2135875"/>
          </a:xfrm>
          <a:prstGeom prst="rect">
            <a:avLst/>
          </a:prstGeom>
        </p:spPr>
      </p:pic>
    </p:spTree>
    <p:extLst>
      <p:ext uri="{BB962C8B-B14F-4D97-AF65-F5344CB8AC3E}">
        <p14:creationId xmlns:p14="http://schemas.microsoft.com/office/powerpoint/2010/main" val="312232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98214-1A3D-46F6-9C63-7F5E0F118193}"/>
              </a:ext>
            </a:extLst>
          </p:cNvPr>
          <p:cNvSpPr>
            <a:spLocks noGrp="1"/>
          </p:cNvSpPr>
          <p:nvPr>
            <p:ph idx="1"/>
          </p:nvPr>
        </p:nvSpPr>
        <p:spPr>
          <a:xfrm>
            <a:off x="518616" y="1951630"/>
            <a:ext cx="6073254" cy="4220570"/>
          </a:xfrm>
        </p:spPr>
        <p:txBody>
          <a:bodyPr/>
          <a:lstStyle/>
          <a:p>
            <a:r>
              <a:rPr lang="en-IN" dirty="0"/>
              <a:t>Sample 2:Temperature 0.6</a:t>
            </a:r>
          </a:p>
          <a:p>
            <a:pPr marL="0" indent="0">
              <a:buNone/>
            </a:pPr>
            <a:r>
              <a:rPr lang="en-IN" dirty="0"/>
              <a:t>Lannister, but they did not scare him. He'd be the first I've had to friend.  He pulled at his clothes like an insistent loomed as it had cleaned all the blood off her hand, it turned away silently and snow, walking silent again.</a:t>
            </a:r>
          </a:p>
          <a:p>
            <a:pPr marL="0" indent="0">
              <a:buNone/>
            </a:pPr>
            <a:r>
              <a:rPr lang="en-IN" dirty="0"/>
              <a:t>So deep in thoughtfully provided. A princess, she thought, but she said,  Whatever you'd like to do, my prince. </a:t>
            </a:r>
            <a:r>
              <a:rPr lang="en-IN" dirty="0" err="1"/>
              <a:t>Jofftey</a:t>
            </a:r>
            <a:r>
              <a:rPr lang="en-IN" dirty="0"/>
              <a:t> reflection in the black pool, the </a:t>
            </a:r>
            <a:r>
              <a:rPr lang="en-IN" dirty="0" err="1"/>
              <a:t>septon</a:t>
            </a:r>
            <a:r>
              <a:rPr lang="en-IN" dirty="0"/>
              <a:t> was snoring softly, his head pillowed on an open book in front of him. Tyrion waited until the swinging had </a:t>
            </a:r>
            <a:r>
              <a:rPr lang="en-IN" dirty="0" err="1"/>
              <a:t>stoppe</a:t>
            </a:r>
            <a:endParaRPr lang="en-IN" dirty="0"/>
          </a:p>
          <a:p>
            <a:endParaRPr lang="en-IN" dirty="0"/>
          </a:p>
        </p:txBody>
      </p:sp>
      <p:pic>
        <p:nvPicPr>
          <p:cNvPr id="4" name="Picture 3">
            <a:extLst>
              <a:ext uri="{FF2B5EF4-FFF2-40B4-BE49-F238E27FC236}">
                <a16:creationId xmlns:a16="http://schemas.microsoft.com/office/drawing/2014/main" id="{CD207C01-2B23-4F72-BDD8-58E904DC2995}"/>
              </a:ext>
            </a:extLst>
          </p:cNvPr>
          <p:cNvPicPr/>
          <p:nvPr/>
        </p:nvPicPr>
        <p:blipFill>
          <a:blip r:embed="rId2"/>
          <a:stretch>
            <a:fillRect/>
          </a:stretch>
        </p:blipFill>
        <p:spPr>
          <a:xfrm>
            <a:off x="6762464" y="0"/>
            <a:ext cx="4910919" cy="5964072"/>
          </a:xfrm>
          <a:prstGeom prst="rect">
            <a:avLst/>
          </a:prstGeom>
        </p:spPr>
      </p:pic>
      <p:pic>
        <p:nvPicPr>
          <p:cNvPr id="5" name="Picture 4">
            <a:extLst>
              <a:ext uri="{FF2B5EF4-FFF2-40B4-BE49-F238E27FC236}">
                <a16:creationId xmlns:a16="http://schemas.microsoft.com/office/drawing/2014/main" id="{63E4F854-ECC2-41D2-980D-52A40B64EDC6}"/>
              </a:ext>
            </a:extLst>
          </p:cNvPr>
          <p:cNvPicPr/>
          <p:nvPr/>
        </p:nvPicPr>
        <p:blipFill>
          <a:blip r:embed="rId3"/>
          <a:stretch>
            <a:fillRect/>
          </a:stretch>
        </p:blipFill>
        <p:spPr>
          <a:xfrm>
            <a:off x="4626912" y="0"/>
            <a:ext cx="1605250" cy="1930946"/>
          </a:xfrm>
          <a:prstGeom prst="rect">
            <a:avLst/>
          </a:prstGeom>
        </p:spPr>
      </p:pic>
    </p:spTree>
    <p:extLst>
      <p:ext uri="{BB962C8B-B14F-4D97-AF65-F5344CB8AC3E}">
        <p14:creationId xmlns:p14="http://schemas.microsoft.com/office/powerpoint/2010/main" val="268603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F0D2B-1F2C-4758-8E73-A5E0532A1C9D}"/>
              </a:ext>
            </a:extLst>
          </p:cNvPr>
          <p:cNvSpPr>
            <a:spLocks noGrp="1"/>
          </p:cNvSpPr>
          <p:nvPr>
            <p:ph idx="1"/>
          </p:nvPr>
        </p:nvSpPr>
        <p:spPr>
          <a:xfrm>
            <a:off x="150126" y="1419367"/>
            <a:ext cx="6059606" cy="4752833"/>
          </a:xfrm>
        </p:spPr>
        <p:txBody>
          <a:bodyPr>
            <a:normAutofit/>
          </a:bodyPr>
          <a:lstStyle/>
          <a:p>
            <a:r>
              <a:rPr lang="en-IN" dirty="0"/>
              <a:t>Temperature=0.25</a:t>
            </a:r>
          </a:p>
          <a:p>
            <a:pPr marL="0" indent="0">
              <a:buNone/>
            </a:pPr>
            <a:r>
              <a:rPr lang="en-IN" dirty="0"/>
              <a:t>Lannister, entered and lonely sound, full of melancholy and despair.</a:t>
            </a:r>
          </a:p>
          <a:p>
            <a:pPr marL="0" indent="0">
              <a:buNone/>
            </a:pPr>
            <a:r>
              <a:rPr lang="en-IN" dirty="0"/>
              <a:t> Do on, his brothers were forged of every metal known to man: black half a heavy does are read to your crypt, Eddard. I would pay mean,  Arya said.</a:t>
            </a:r>
          </a:p>
          <a:p>
            <a:pPr marL="0" indent="0">
              <a:buNone/>
            </a:pPr>
            <a:r>
              <a:rPr lang="en-IN" dirty="0"/>
              <a:t> You'll have to work at it every day.  He put the swords met on the broad plains of the Reach, amidst golden fields of wheat ripe for harvest. When it felt Bran whatever smelled his procession who hide,  Too shake. </a:t>
            </a:r>
          </a:p>
          <a:p>
            <a:pPr marL="0" indent="0">
              <a:buNone/>
            </a:pPr>
            <a:r>
              <a:rPr lang="en-IN" dirty="0"/>
              <a:t> I cannot answer for the gods, Your </a:t>
            </a:r>
            <a:r>
              <a:rPr lang="en-IN" dirty="0" err="1"/>
              <a:t>Graceonly</a:t>
            </a:r>
            <a:r>
              <a:rPr lang="en-IN" dirty="0"/>
              <a:t> found her cheeks.  </a:t>
            </a:r>
            <a:r>
              <a:rPr lang="en-IN" dirty="0" err="1"/>
              <a:t>Hungr</a:t>
            </a:r>
            <a:endParaRPr lang="en-IN" dirty="0"/>
          </a:p>
          <a:p>
            <a:endParaRPr lang="en-IN" dirty="0"/>
          </a:p>
        </p:txBody>
      </p:sp>
      <p:pic>
        <p:nvPicPr>
          <p:cNvPr id="4" name="Picture 3">
            <a:extLst>
              <a:ext uri="{FF2B5EF4-FFF2-40B4-BE49-F238E27FC236}">
                <a16:creationId xmlns:a16="http://schemas.microsoft.com/office/drawing/2014/main" id="{76FB0567-248D-4F6B-9759-2A3BD9E2432B}"/>
              </a:ext>
            </a:extLst>
          </p:cNvPr>
          <p:cNvPicPr/>
          <p:nvPr/>
        </p:nvPicPr>
        <p:blipFill>
          <a:blip r:embed="rId2"/>
          <a:stretch>
            <a:fillRect/>
          </a:stretch>
        </p:blipFill>
        <p:spPr>
          <a:xfrm>
            <a:off x="6209732" y="0"/>
            <a:ext cx="4967784" cy="6660107"/>
          </a:xfrm>
          <a:prstGeom prst="rect">
            <a:avLst/>
          </a:prstGeom>
        </p:spPr>
      </p:pic>
      <p:pic>
        <p:nvPicPr>
          <p:cNvPr id="5" name="Picture 4">
            <a:extLst>
              <a:ext uri="{FF2B5EF4-FFF2-40B4-BE49-F238E27FC236}">
                <a16:creationId xmlns:a16="http://schemas.microsoft.com/office/drawing/2014/main" id="{594C6C3F-0B86-4C91-B8F0-5A2083A96A36}"/>
              </a:ext>
            </a:extLst>
          </p:cNvPr>
          <p:cNvPicPr/>
          <p:nvPr/>
        </p:nvPicPr>
        <p:blipFill>
          <a:blip r:embed="rId3"/>
          <a:stretch>
            <a:fillRect/>
          </a:stretch>
        </p:blipFill>
        <p:spPr>
          <a:xfrm>
            <a:off x="3794149" y="0"/>
            <a:ext cx="1651308" cy="1869743"/>
          </a:xfrm>
          <a:prstGeom prst="rect">
            <a:avLst/>
          </a:prstGeom>
        </p:spPr>
      </p:pic>
    </p:spTree>
    <p:extLst>
      <p:ext uri="{BB962C8B-B14F-4D97-AF65-F5344CB8AC3E}">
        <p14:creationId xmlns:p14="http://schemas.microsoft.com/office/powerpoint/2010/main" val="329982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F354-F880-47ED-BF7D-881C1ECBD126}"/>
              </a:ext>
            </a:extLst>
          </p:cNvPr>
          <p:cNvSpPr>
            <a:spLocks noGrp="1"/>
          </p:cNvSpPr>
          <p:nvPr>
            <p:ph type="title"/>
          </p:nvPr>
        </p:nvSpPr>
        <p:spPr>
          <a:xfrm>
            <a:off x="4861367" y="98591"/>
            <a:ext cx="6917527" cy="1469572"/>
          </a:xfrm>
        </p:spPr>
        <p:txBody>
          <a:bodyPr>
            <a:normAutofit fontScale="90000"/>
          </a:bodyPr>
          <a:lstStyle/>
          <a:p>
            <a:r>
              <a:rPr lang="en-IN" dirty="0"/>
              <a:t>Sentence generation using </a:t>
            </a:r>
            <a:br>
              <a:rPr lang="en-IN" dirty="0"/>
            </a:br>
            <a:r>
              <a:rPr lang="en-IN" dirty="0"/>
              <a:t>Word-Level lstm model</a:t>
            </a:r>
          </a:p>
        </p:txBody>
      </p:sp>
      <p:sp>
        <p:nvSpPr>
          <p:cNvPr id="3" name="Content Placeholder 2">
            <a:extLst>
              <a:ext uri="{FF2B5EF4-FFF2-40B4-BE49-F238E27FC236}">
                <a16:creationId xmlns:a16="http://schemas.microsoft.com/office/drawing/2014/main" id="{7435536A-0C52-4939-830A-AB7CE3DF4B4A}"/>
              </a:ext>
            </a:extLst>
          </p:cNvPr>
          <p:cNvSpPr>
            <a:spLocks noGrp="1"/>
          </p:cNvSpPr>
          <p:nvPr>
            <p:ph idx="1"/>
          </p:nvPr>
        </p:nvSpPr>
        <p:spPr>
          <a:xfrm>
            <a:off x="115747" y="1215342"/>
            <a:ext cx="11836768" cy="5250772"/>
          </a:xfrm>
        </p:spPr>
        <p:txBody>
          <a:bodyPr/>
          <a:lstStyle/>
          <a:p>
            <a:pPr fontAlgn="base"/>
            <a:r>
              <a:rPr lang="en-US" dirty="0"/>
              <a:t>Split words based on white space.</a:t>
            </a:r>
          </a:p>
          <a:p>
            <a:pPr fontAlgn="base"/>
            <a:r>
              <a:rPr lang="en-US" dirty="0"/>
              <a:t>Normalize all words to lowercase to reduce the vocabulary size.</a:t>
            </a:r>
            <a:endParaRPr lang="en-IN" dirty="0"/>
          </a:p>
          <a:p>
            <a:r>
              <a:rPr lang="en-IN" dirty="0"/>
              <a:t>Sequence Length = 30</a:t>
            </a:r>
          </a:p>
          <a:p>
            <a:r>
              <a:rPr lang="en-IN" dirty="0"/>
              <a:t>Step Size = 3</a:t>
            </a:r>
          </a:p>
          <a:p>
            <a:r>
              <a:rPr lang="en-IN" dirty="0"/>
              <a:t>Total Sequences = 25991</a:t>
            </a:r>
          </a:p>
          <a:p>
            <a:r>
              <a:rPr lang="en-IN" dirty="0"/>
              <a:t>Optimizer=RMSprop</a:t>
            </a:r>
          </a:p>
          <a:p>
            <a:r>
              <a:rPr lang="en-IN" dirty="0"/>
              <a:t>After vectorization, we train a 2 stacked LSTM architecture</a:t>
            </a:r>
          </a:p>
          <a:p>
            <a:pPr fontAlgn="base"/>
            <a:endParaRPr lang="en-US" dirty="0"/>
          </a:p>
        </p:txBody>
      </p:sp>
      <p:pic>
        <p:nvPicPr>
          <p:cNvPr id="5" name="Picture 4">
            <a:extLst>
              <a:ext uri="{FF2B5EF4-FFF2-40B4-BE49-F238E27FC236}">
                <a16:creationId xmlns:a16="http://schemas.microsoft.com/office/drawing/2014/main" id="{0BB18A88-6466-4582-8A17-B0770FB2B96E}"/>
              </a:ext>
            </a:extLst>
          </p:cNvPr>
          <p:cNvPicPr>
            <a:picLocks noChangeAspect="1"/>
          </p:cNvPicPr>
          <p:nvPr/>
        </p:nvPicPr>
        <p:blipFill>
          <a:blip r:embed="rId2"/>
          <a:stretch>
            <a:fillRect/>
          </a:stretch>
        </p:blipFill>
        <p:spPr>
          <a:xfrm>
            <a:off x="830636" y="4376057"/>
            <a:ext cx="10530728" cy="2481943"/>
          </a:xfrm>
          <a:prstGeom prst="rect">
            <a:avLst/>
          </a:prstGeom>
        </p:spPr>
      </p:pic>
    </p:spTree>
    <p:extLst>
      <p:ext uri="{BB962C8B-B14F-4D97-AF65-F5344CB8AC3E}">
        <p14:creationId xmlns:p14="http://schemas.microsoft.com/office/powerpoint/2010/main" val="143302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DE90-30DB-470B-8B92-1446089F654B}"/>
              </a:ext>
            </a:extLst>
          </p:cNvPr>
          <p:cNvSpPr>
            <a:spLocks noGrp="1"/>
          </p:cNvSpPr>
          <p:nvPr>
            <p:ph type="title"/>
          </p:nvPr>
        </p:nvSpPr>
        <p:spPr/>
        <p:txBody>
          <a:bodyPr/>
          <a:lstStyle/>
          <a:p>
            <a:r>
              <a:rPr lang="en-IN" dirty="0"/>
              <a:t>Evaluation</a:t>
            </a:r>
          </a:p>
        </p:txBody>
      </p:sp>
      <p:pic>
        <p:nvPicPr>
          <p:cNvPr id="5" name="Content Placeholder 4">
            <a:extLst>
              <a:ext uri="{FF2B5EF4-FFF2-40B4-BE49-F238E27FC236}">
                <a16:creationId xmlns:a16="http://schemas.microsoft.com/office/drawing/2014/main" id="{60BB8361-D3A6-43E5-B2F8-C196FD5DDF1C}"/>
              </a:ext>
            </a:extLst>
          </p:cNvPr>
          <p:cNvPicPr>
            <a:picLocks noGrp="1" noChangeAspect="1"/>
          </p:cNvPicPr>
          <p:nvPr>
            <p:ph idx="1"/>
          </p:nvPr>
        </p:nvPicPr>
        <p:blipFill>
          <a:blip r:embed="rId2"/>
          <a:stretch>
            <a:fillRect/>
          </a:stretch>
        </p:blipFill>
        <p:spPr>
          <a:xfrm>
            <a:off x="357447" y="1594222"/>
            <a:ext cx="4750833" cy="3482602"/>
          </a:xfrm>
          <a:prstGeom prst="rect">
            <a:avLst/>
          </a:prstGeom>
        </p:spPr>
      </p:pic>
      <p:pic>
        <p:nvPicPr>
          <p:cNvPr id="4" name="Picture 3">
            <a:extLst>
              <a:ext uri="{FF2B5EF4-FFF2-40B4-BE49-F238E27FC236}">
                <a16:creationId xmlns:a16="http://schemas.microsoft.com/office/drawing/2014/main" id="{6C25AF1B-A9F6-4B97-8964-893037EE09D8}"/>
              </a:ext>
            </a:extLst>
          </p:cNvPr>
          <p:cNvPicPr>
            <a:picLocks noChangeAspect="1"/>
          </p:cNvPicPr>
          <p:nvPr/>
        </p:nvPicPr>
        <p:blipFill>
          <a:blip r:embed="rId3"/>
          <a:stretch>
            <a:fillRect/>
          </a:stretch>
        </p:blipFill>
        <p:spPr>
          <a:xfrm>
            <a:off x="6239248" y="372106"/>
            <a:ext cx="4171950" cy="1133475"/>
          </a:xfrm>
          <a:prstGeom prst="rect">
            <a:avLst/>
          </a:prstGeom>
        </p:spPr>
      </p:pic>
      <p:pic>
        <p:nvPicPr>
          <p:cNvPr id="6" name="Picture 5">
            <a:extLst>
              <a:ext uri="{FF2B5EF4-FFF2-40B4-BE49-F238E27FC236}">
                <a16:creationId xmlns:a16="http://schemas.microsoft.com/office/drawing/2014/main" id="{5451039C-3025-43B6-B94E-CFA49CCB9243}"/>
              </a:ext>
            </a:extLst>
          </p:cNvPr>
          <p:cNvPicPr>
            <a:picLocks noChangeAspect="1"/>
          </p:cNvPicPr>
          <p:nvPr/>
        </p:nvPicPr>
        <p:blipFill>
          <a:blip r:embed="rId4"/>
          <a:stretch>
            <a:fillRect/>
          </a:stretch>
        </p:blipFill>
        <p:spPr>
          <a:xfrm>
            <a:off x="5764865" y="1618107"/>
            <a:ext cx="5120717" cy="3596068"/>
          </a:xfrm>
          <a:prstGeom prst="rect">
            <a:avLst/>
          </a:prstGeom>
        </p:spPr>
      </p:pic>
      <p:sp>
        <p:nvSpPr>
          <p:cNvPr id="7" name="TextBox 6">
            <a:extLst>
              <a:ext uri="{FF2B5EF4-FFF2-40B4-BE49-F238E27FC236}">
                <a16:creationId xmlns:a16="http://schemas.microsoft.com/office/drawing/2014/main" id="{1D7A76E6-854F-4CB1-AD72-479B5656995A}"/>
              </a:ext>
            </a:extLst>
          </p:cNvPr>
          <p:cNvSpPr txBox="1"/>
          <p:nvPr/>
        </p:nvSpPr>
        <p:spPr>
          <a:xfrm>
            <a:off x="586854" y="5439227"/>
            <a:ext cx="10541394" cy="923330"/>
          </a:xfrm>
          <a:prstGeom prst="rect">
            <a:avLst/>
          </a:prstGeom>
          <a:noFill/>
        </p:spPr>
        <p:txBody>
          <a:bodyPr wrap="square" rtlCol="0">
            <a:spAutoFit/>
          </a:bodyPr>
          <a:lstStyle/>
          <a:p>
            <a:r>
              <a:rPr lang="en-IN" dirty="0"/>
              <a:t>Trained for 50 epochs</a:t>
            </a:r>
          </a:p>
          <a:p>
            <a:r>
              <a:rPr lang="en-IN" dirty="0"/>
              <a:t>Minimum Validation Loss=1.41</a:t>
            </a:r>
          </a:p>
          <a:p>
            <a:r>
              <a:rPr lang="en-IN" dirty="0"/>
              <a:t>Perplexity=4.22</a:t>
            </a:r>
          </a:p>
        </p:txBody>
      </p:sp>
    </p:spTree>
    <p:extLst>
      <p:ext uri="{BB962C8B-B14F-4D97-AF65-F5344CB8AC3E}">
        <p14:creationId xmlns:p14="http://schemas.microsoft.com/office/powerpoint/2010/main" val="413380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8087-2A41-49CA-9E25-9DBA124F630E}"/>
              </a:ext>
            </a:extLst>
          </p:cNvPr>
          <p:cNvSpPr>
            <a:spLocks noGrp="1"/>
          </p:cNvSpPr>
          <p:nvPr>
            <p:ph type="title"/>
          </p:nvPr>
        </p:nvSpPr>
        <p:spPr/>
        <p:txBody>
          <a:bodyPr/>
          <a:lstStyle/>
          <a:p>
            <a:r>
              <a:rPr lang="en-IN" dirty="0"/>
              <a:t>Sample text</a:t>
            </a:r>
          </a:p>
        </p:txBody>
      </p:sp>
      <p:sp>
        <p:nvSpPr>
          <p:cNvPr id="3" name="Content Placeholder 2">
            <a:extLst>
              <a:ext uri="{FF2B5EF4-FFF2-40B4-BE49-F238E27FC236}">
                <a16:creationId xmlns:a16="http://schemas.microsoft.com/office/drawing/2014/main" id="{A281AC2F-7F37-4EC3-AB55-69C7CFB77781}"/>
              </a:ext>
            </a:extLst>
          </p:cNvPr>
          <p:cNvSpPr>
            <a:spLocks noGrp="1"/>
          </p:cNvSpPr>
          <p:nvPr>
            <p:ph idx="1"/>
          </p:nvPr>
        </p:nvSpPr>
        <p:spPr>
          <a:xfrm>
            <a:off x="1069848" y="2121408"/>
            <a:ext cx="5365676" cy="4050792"/>
          </a:xfrm>
        </p:spPr>
        <p:txBody>
          <a:bodyPr>
            <a:normAutofit/>
          </a:bodyPr>
          <a:lstStyle/>
          <a:p>
            <a:r>
              <a:rPr lang="en-IN" i="1" dirty="0"/>
              <a:t>Seed:</a:t>
            </a:r>
            <a:r>
              <a:rPr lang="en-US" i="1" dirty="0"/>
              <a:t>at the door of </a:t>
            </a:r>
            <a:r>
              <a:rPr lang="en-US" i="1" dirty="0" err="1"/>
              <a:t>eddard</a:t>
            </a:r>
            <a:r>
              <a:rPr lang="en-US" i="1" dirty="0"/>
              <a:t> stark. yet </a:t>
            </a:r>
            <a:r>
              <a:rPr lang="en-US" i="1" dirty="0" err="1"/>
              <a:t>ned</a:t>
            </a:r>
            <a:r>
              <a:rPr lang="en-US" i="1" dirty="0"/>
              <a:t> could not help but notice that those pleasures were taking a toll on the king. </a:t>
            </a:r>
            <a:r>
              <a:rPr lang="en-US" i="1" dirty="0" err="1"/>
              <a:t>robert</a:t>
            </a:r>
            <a:r>
              <a:rPr lang="en-US" i="1" dirty="0"/>
              <a:t> was breathing heavily by the time</a:t>
            </a:r>
          </a:p>
          <a:p>
            <a:r>
              <a:rPr lang="en-US" i="1" dirty="0"/>
              <a:t>Temperature=0.5</a:t>
            </a:r>
          </a:p>
          <a:p>
            <a:pPr marL="0" indent="0">
              <a:buNone/>
            </a:pPr>
            <a:r>
              <a:rPr lang="en-US" i="1" dirty="0"/>
              <a:t>Sample:</a:t>
            </a:r>
          </a:p>
          <a:p>
            <a:pPr marL="0" indent="0">
              <a:buNone/>
            </a:pPr>
            <a:r>
              <a:rPr lang="en-US" i="1" dirty="0"/>
              <a:t> twenty reached way off on his hands for him by the house where that beyond up all, the lived out. ran until that bran just out all meet as front with nothing now, like asked as war little stark. but old door.</a:t>
            </a:r>
          </a:p>
          <a:p>
            <a:pPr marL="0" indent="0">
              <a:buNone/>
            </a:pPr>
            <a:r>
              <a:rPr lang="en-IN" i="1" dirty="0"/>
              <a:t>No. of writing issues:6</a:t>
            </a:r>
            <a:endParaRPr lang="en-US" i="1" dirty="0"/>
          </a:p>
        </p:txBody>
      </p:sp>
      <p:pic>
        <p:nvPicPr>
          <p:cNvPr id="4" name="Picture 3">
            <a:extLst>
              <a:ext uri="{FF2B5EF4-FFF2-40B4-BE49-F238E27FC236}">
                <a16:creationId xmlns:a16="http://schemas.microsoft.com/office/drawing/2014/main" id="{91341EB7-E794-473C-AA3B-092B47C6BC52}"/>
              </a:ext>
            </a:extLst>
          </p:cNvPr>
          <p:cNvPicPr>
            <a:picLocks noChangeAspect="1"/>
          </p:cNvPicPr>
          <p:nvPr/>
        </p:nvPicPr>
        <p:blipFill>
          <a:blip r:embed="rId2"/>
          <a:stretch>
            <a:fillRect/>
          </a:stretch>
        </p:blipFill>
        <p:spPr>
          <a:xfrm>
            <a:off x="6342927" y="372618"/>
            <a:ext cx="4932804" cy="6000750"/>
          </a:xfrm>
          <a:prstGeom prst="rect">
            <a:avLst/>
          </a:prstGeom>
        </p:spPr>
      </p:pic>
      <p:pic>
        <p:nvPicPr>
          <p:cNvPr id="5" name="Picture 4">
            <a:extLst>
              <a:ext uri="{FF2B5EF4-FFF2-40B4-BE49-F238E27FC236}">
                <a16:creationId xmlns:a16="http://schemas.microsoft.com/office/drawing/2014/main" id="{2EADCC0A-A22A-4CB0-8226-18AA7A038644}"/>
              </a:ext>
            </a:extLst>
          </p:cNvPr>
          <p:cNvPicPr>
            <a:picLocks noChangeAspect="1"/>
          </p:cNvPicPr>
          <p:nvPr/>
        </p:nvPicPr>
        <p:blipFill>
          <a:blip r:embed="rId3"/>
          <a:stretch>
            <a:fillRect/>
          </a:stretch>
        </p:blipFill>
        <p:spPr>
          <a:xfrm>
            <a:off x="4784263" y="372617"/>
            <a:ext cx="1064811" cy="1209415"/>
          </a:xfrm>
          <a:prstGeom prst="rect">
            <a:avLst/>
          </a:prstGeom>
        </p:spPr>
      </p:pic>
    </p:spTree>
    <p:extLst>
      <p:ext uri="{BB962C8B-B14F-4D97-AF65-F5344CB8AC3E}">
        <p14:creationId xmlns:p14="http://schemas.microsoft.com/office/powerpoint/2010/main" val="427930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81DCE-F095-4DA8-85EB-88BC5FB8E4B0}"/>
              </a:ext>
            </a:extLst>
          </p:cNvPr>
          <p:cNvSpPr>
            <a:spLocks noGrp="1"/>
          </p:cNvSpPr>
          <p:nvPr>
            <p:ph idx="1"/>
          </p:nvPr>
        </p:nvSpPr>
        <p:spPr>
          <a:xfrm>
            <a:off x="224895" y="1547986"/>
            <a:ext cx="5871105" cy="4725491"/>
          </a:xfrm>
        </p:spPr>
        <p:txBody>
          <a:bodyPr>
            <a:normAutofit/>
          </a:bodyPr>
          <a:lstStyle/>
          <a:p>
            <a:r>
              <a:rPr lang="en-IN" dirty="0"/>
              <a:t>Temperature=1.0</a:t>
            </a:r>
          </a:p>
          <a:p>
            <a:r>
              <a:rPr lang="en-IN" dirty="0"/>
              <a:t>Sample:</a:t>
            </a:r>
          </a:p>
          <a:p>
            <a:pPr marL="0" indent="0">
              <a:buNone/>
            </a:pPr>
            <a:r>
              <a:rPr lang="en-US" dirty="0"/>
              <a:t> like up hard, let so </a:t>
            </a:r>
            <a:r>
              <a:rPr lang="en-US" dirty="0" err="1"/>
              <a:t>jon's</a:t>
            </a:r>
            <a:r>
              <a:rPr lang="en-US" dirty="0"/>
              <a:t> some shall them bran were remembered up it was found it strong that their good at was, and for </a:t>
            </a:r>
            <a:r>
              <a:rPr lang="en-US" dirty="0" err="1"/>
              <a:t>eddard</a:t>
            </a:r>
            <a:r>
              <a:rPr lang="en-US" dirty="0"/>
              <a:t> me </a:t>
            </a:r>
            <a:r>
              <a:rPr lang="en-US" dirty="0" err="1"/>
              <a:t>winterfell</a:t>
            </a:r>
            <a:r>
              <a:rPr lang="en-US" dirty="0"/>
              <a:t> might most come, but too big that admitted. there was lost cut men had, years or hear snow not them. he am her, stark best almost prince low than as his think watch there once very grand little strong young good that they </a:t>
            </a:r>
            <a:r>
              <a:rPr lang="en-US" dirty="0" err="1"/>
              <a:t>viserys</a:t>
            </a:r>
            <a:r>
              <a:rPr lang="en-US" dirty="0"/>
              <a:t> and his hands off, this stone. you nights narrow long send into the lady. </a:t>
            </a:r>
          </a:p>
          <a:p>
            <a:pPr marL="0" indent="0">
              <a:buNone/>
            </a:pPr>
            <a:r>
              <a:rPr lang="en-US" dirty="0"/>
              <a:t>No. of writing issues:15</a:t>
            </a:r>
            <a:endParaRPr lang="en-IN" dirty="0"/>
          </a:p>
        </p:txBody>
      </p:sp>
      <p:pic>
        <p:nvPicPr>
          <p:cNvPr id="4" name="Picture 3">
            <a:extLst>
              <a:ext uri="{FF2B5EF4-FFF2-40B4-BE49-F238E27FC236}">
                <a16:creationId xmlns:a16="http://schemas.microsoft.com/office/drawing/2014/main" id="{62AA2506-9450-4A1C-A0B3-66304F678093}"/>
              </a:ext>
            </a:extLst>
          </p:cNvPr>
          <p:cNvPicPr>
            <a:picLocks noChangeAspect="1"/>
          </p:cNvPicPr>
          <p:nvPr/>
        </p:nvPicPr>
        <p:blipFill>
          <a:blip r:embed="rId2"/>
          <a:stretch>
            <a:fillRect/>
          </a:stretch>
        </p:blipFill>
        <p:spPr>
          <a:xfrm>
            <a:off x="3993266" y="247649"/>
            <a:ext cx="1342663" cy="1525000"/>
          </a:xfrm>
          <a:prstGeom prst="rect">
            <a:avLst/>
          </a:prstGeom>
        </p:spPr>
      </p:pic>
      <p:pic>
        <p:nvPicPr>
          <p:cNvPr id="5" name="Picture 4">
            <a:extLst>
              <a:ext uri="{FF2B5EF4-FFF2-40B4-BE49-F238E27FC236}">
                <a16:creationId xmlns:a16="http://schemas.microsoft.com/office/drawing/2014/main" id="{CF224BF3-1878-49DF-BAB6-2C8F12B2B8C9}"/>
              </a:ext>
            </a:extLst>
          </p:cNvPr>
          <p:cNvPicPr>
            <a:picLocks noChangeAspect="1"/>
          </p:cNvPicPr>
          <p:nvPr/>
        </p:nvPicPr>
        <p:blipFill>
          <a:blip r:embed="rId3"/>
          <a:stretch>
            <a:fillRect/>
          </a:stretch>
        </p:blipFill>
        <p:spPr>
          <a:xfrm>
            <a:off x="6435524" y="568247"/>
            <a:ext cx="4956881" cy="5971450"/>
          </a:xfrm>
          <a:prstGeom prst="rect">
            <a:avLst/>
          </a:prstGeom>
        </p:spPr>
      </p:pic>
    </p:spTree>
    <p:extLst>
      <p:ext uri="{BB962C8B-B14F-4D97-AF65-F5344CB8AC3E}">
        <p14:creationId xmlns:p14="http://schemas.microsoft.com/office/powerpoint/2010/main" val="386467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02C4BC-302C-486D-975C-0B035E9FECAC}"/>
              </a:ext>
            </a:extLst>
          </p:cNvPr>
          <p:cNvPicPr>
            <a:picLocks noGrp="1" noChangeAspect="1"/>
          </p:cNvPicPr>
          <p:nvPr>
            <p:ph idx="1"/>
          </p:nvPr>
        </p:nvPicPr>
        <p:blipFill>
          <a:blip r:embed="rId2"/>
          <a:stretch>
            <a:fillRect/>
          </a:stretch>
        </p:blipFill>
        <p:spPr>
          <a:xfrm>
            <a:off x="6951136" y="-1"/>
            <a:ext cx="5074959" cy="6215605"/>
          </a:xfrm>
          <a:prstGeom prst="rect">
            <a:avLst/>
          </a:prstGeom>
        </p:spPr>
      </p:pic>
      <p:pic>
        <p:nvPicPr>
          <p:cNvPr id="4" name="Picture 3">
            <a:extLst>
              <a:ext uri="{FF2B5EF4-FFF2-40B4-BE49-F238E27FC236}">
                <a16:creationId xmlns:a16="http://schemas.microsoft.com/office/drawing/2014/main" id="{08EB451C-771E-479D-83A2-9D3B357B85B9}"/>
              </a:ext>
            </a:extLst>
          </p:cNvPr>
          <p:cNvPicPr>
            <a:picLocks noChangeAspect="1"/>
          </p:cNvPicPr>
          <p:nvPr/>
        </p:nvPicPr>
        <p:blipFill>
          <a:blip r:embed="rId3"/>
          <a:stretch>
            <a:fillRect/>
          </a:stretch>
        </p:blipFill>
        <p:spPr>
          <a:xfrm>
            <a:off x="4412485" y="368821"/>
            <a:ext cx="1126785" cy="1309507"/>
          </a:xfrm>
          <a:prstGeom prst="rect">
            <a:avLst/>
          </a:prstGeom>
        </p:spPr>
      </p:pic>
      <p:sp>
        <p:nvSpPr>
          <p:cNvPr id="6" name="TextBox 5">
            <a:extLst>
              <a:ext uri="{FF2B5EF4-FFF2-40B4-BE49-F238E27FC236}">
                <a16:creationId xmlns:a16="http://schemas.microsoft.com/office/drawing/2014/main" id="{CB12B311-5018-4375-A413-2321889F7A8D}"/>
              </a:ext>
            </a:extLst>
          </p:cNvPr>
          <p:cNvSpPr txBox="1"/>
          <p:nvPr/>
        </p:nvSpPr>
        <p:spPr>
          <a:xfrm>
            <a:off x="277792" y="1782501"/>
            <a:ext cx="6673344" cy="4247317"/>
          </a:xfrm>
          <a:prstGeom prst="rect">
            <a:avLst/>
          </a:prstGeom>
          <a:noFill/>
        </p:spPr>
        <p:txBody>
          <a:bodyPr wrap="square" rtlCol="0">
            <a:spAutoFit/>
          </a:bodyPr>
          <a:lstStyle/>
          <a:p>
            <a:pPr marL="285750" indent="-285750">
              <a:buFont typeface="Arial" panose="020B0604020202020204" pitchFamily="34" charset="0"/>
              <a:buChar char="•"/>
            </a:pPr>
            <a:r>
              <a:rPr lang="en-IN" dirty="0"/>
              <a:t>Temperature=1.2</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Sample:</a:t>
            </a:r>
          </a:p>
          <a:p>
            <a:r>
              <a:rPr lang="en-US" dirty="0"/>
              <a:t>slid boy since </a:t>
            </a:r>
            <a:r>
              <a:rPr lang="en-US" dirty="0" err="1"/>
              <a:t>aegon</a:t>
            </a:r>
            <a:r>
              <a:rPr lang="en-US" dirty="0"/>
              <a:t> on a felt king's </a:t>
            </a:r>
            <a:r>
              <a:rPr lang="en-US" dirty="0" err="1"/>
              <a:t>m'lady</a:t>
            </a:r>
            <a:r>
              <a:rPr lang="en-US" dirty="0"/>
              <a:t>, but they was two well until they great bay hair and walls moved when the legs above its hear to gargoyle, their protect long off to his courtyard hard at him, now all sound. king Winterfell, as you. watched her </a:t>
            </a:r>
            <a:r>
              <a:rPr lang="en-US" dirty="0" err="1"/>
              <a:t>eddard</a:t>
            </a:r>
            <a:r>
              <a:rPr lang="en-US" dirty="0"/>
              <a:t> it need it could up ever us. so stark. is queen here.  she could one too time. at hear you're </a:t>
            </a:r>
            <a:r>
              <a:rPr lang="en-US" dirty="0" err="1"/>
              <a:t>i'm</a:t>
            </a:r>
            <a:r>
              <a:rPr lang="en-US" dirty="0"/>
              <a:t> almost just </a:t>
            </a:r>
            <a:r>
              <a:rPr lang="en-US" dirty="0" err="1"/>
              <a:t>khal</a:t>
            </a:r>
            <a:r>
              <a:rPr lang="en-US" dirty="0"/>
              <a:t> enough with your speak you help please, on her asked looked tell few might father too frightened came like for a window. it am word south sleep to new only need </a:t>
            </a:r>
            <a:r>
              <a:rPr lang="en-US" dirty="0" err="1"/>
              <a:t>i</a:t>
            </a:r>
            <a:r>
              <a:rPr lang="en-US" dirty="0"/>
              <a:t> did no very say. </a:t>
            </a:r>
          </a:p>
          <a:p>
            <a:endParaRPr lang="en-US" dirty="0"/>
          </a:p>
          <a:p>
            <a:r>
              <a:rPr lang="en-US" dirty="0"/>
              <a:t>No. of writing issues: 16</a:t>
            </a:r>
            <a:endParaRPr lang="en-IN" dirty="0"/>
          </a:p>
        </p:txBody>
      </p:sp>
    </p:spTree>
    <p:extLst>
      <p:ext uri="{BB962C8B-B14F-4D97-AF65-F5344CB8AC3E}">
        <p14:creationId xmlns:p14="http://schemas.microsoft.com/office/powerpoint/2010/main" val="208349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C735-ECB8-42AC-883D-804ED59CAA95}"/>
              </a:ext>
            </a:extLst>
          </p:cNvPr>
          <p:cNvSpPr>
            <a:spLocks noGrp="1"/>
          </p:cNvSpPr>
          <p:nvPr>
            <p:ph type="title"/>
          </p:nvPr>
        </p:nvSpPr>
        <p:spPr/>
        <p:txBody>
          <a:bodyPr/>
          <a:lstStyle/>
          <a:p>
            <a:r>
              <a:rPr lang="en-IN" dirty="0"/>
              <a:t>About the data</a:t>
            </a:r>
          </a:p>
        </p:txBody>
      </p:sp>
      <p:sp>
        <p:nvSpPr>
          <p:cNvPr id="3" name="Content Placeholder 2">
            <a:extLst>
              <a:ext uri="{FF2B5EF4-FFF2-40B4-BE49-F238E27FC236}">
                <a16:creationId xmlns:a16="http://schemas.microsoft.com/office/drawing/2014/main" id="{4ACE5F95-039E-45B8-8B91-A0987BE86872}"/>
              </a:ext>
            </a:extLst>
          </p:cNvPr>
          <p:cNvSpPr>
            <a:spLocks noGrp="1"/>
          </p:cNvSpPr>
          <p:nvPr>
            <p:ph idx="1"/>
          </p:nvPr>
        </p:nvSpPr>
        <p:spPr/>
        <p:txBody>
          <a:bodyPr>
            <a:normAutofit/>
          </a:bodyPr>
          <a:lstStyle/>
          <a:p>
            <a:r>
              <a:rPr lang="en-IN" sz="2800" dirty="0"/>
              <a:t>Text file contains chapters from George R.R. Martin’s book series- </a:t>
            </a:r>
          </a:p>
          <a:p>
            <a:pPr marL="0" indent="0">
              <a:buNone/>
            </a:pPr>
            <a:r>
              <a:rPr lang="en-IN" sz="2800" dirty="0"/>
              <a:t>Game of Thrones (A Song of Ice and Fire)</a:t>
            </a:r>
          </a:p>
          <a:p>
            <a:r>
              <a:rPr lang="en-IN" sz="2800" dirty="0"/>
              <a:t>Size = 450 kb</a:t>
            </a:r>
          </a:p>
          <a:p>
            <a:r>
              <a:rPr lang="en-IN" sz="2800" dirty="0"/>
              <a:t>Corpus Length=414584</a:t>
            </a:r>
          </a:p>
          <a:p>
            <a:r>
              <a:rPr lang="en-IN" sz="2800" dirty="0"/>
              <a:t>Total Unique Words=9808</a:t>
            </a:r>
          </a:p>
          <a:p>
            <a:r>
              <a:rPr lang="en-IN" sz="2800" dirty="0"/>
              <a:t>Total Unique Characters=40</a:t>
            </a:r>
          </a:p>
        </p:txBody>
      </p:sp>
    </p:spTree>
    <p:extLst>
      <p:ext uri="{BB962C8B-B14F-4D97-AF65-F5344CB8AC3E}">
        <p14:creationId xmlns:p14="http://schemas.microsoft.com/office/powerpoint/2010/main" val="33322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1DF2-BFAA-475B-8017-BE8A5FE2B9B5}"/>
              </a:ext>
            </a:extLst>
          </p:cNvPr>
          <p:cNvSpPr>
            <a:spLocks noGrp="1"/>
          </p:cNvSpPr>
          <p:nvPr>
            <p:ph type="title"/>
          </p:nvPr>
        </p:nvSpPr>
        <p:spPr>
          <a:xfrm>
            <a:off x="3029276" y="-264379"/>
            <a:ext cx="10058400" cy="1609344"/>
          </a:xfrm>
        </p:spPr>
        <p:txBody>
          <a:bodyPr/>
          <a:lstStyle/>
          <a:p>
            <a:r>
              <a:rPr lang="en-IN" dirty="0"/>
              <a:t>GPT-2 Architecture</a:t>
            </a:r>
          </a:p>
        </p:txBody>
      </p:sp>
      <p:sp>
        <p:nvSpPr>
          <p:cNvPr id="5" name="Rectangle 2">
            <a:extLst>
              <a:ext uri="{FF2B5EF4-FFF2-40B4-BE49-F238E27FC236}">
                <a16:creationId xmlns:a16="http://schemas.microsoft.com/office/drawing/2014/main" id="{ACDD7E87-4522-409F-9D3E-8D515A2A6DCF}"/>
              </a:ext>
            </a:extLst>
          </p:cNvPr>
          <p:cNvSpPr>
            <a:spLocks noGrp="1" noChangeArrowheads="1"/>
          </p:cNvSpPr>
          <p:nvPr>
            <p:ph idx="1"/>
          </p:nvPr>
        </p:nvSpPr>
        <p:spPr bwMode="auto">
          <a:xfrm>
            <a:off x="506117" y="1033238"/>
            <a:ext cx="11422026" cy="58062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a:rPr>
              <a:t>There are three released sizes of GPT-2[Generative Pretraining Transformer]-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Arial Unicode MS"/>
              </a:rPr>
              <a:t>124M</a:t>
            </a:r>
            <a:r>
              <a:rPr kumimoji="0" lang="en-US" altLang="en-US" sz="2400" b="0" i="0" u="none" strike="noStrike" cap="none" normalizeH="0" baseline="0" dirty="0">
                <a:ln>
                  <a:noFill/>
                </a:ln>
                <a:solidFill>
                  <a:srgbClr val="212121"/>
                </a:solidFill>
                <a:effectLst/>
                <a:latin typeface="Roboto"/>
              </a:rPr>
              <a:t> (default): the "small" model, 500MB on disk. [WE USED THIS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Arial Unicode MS"/>
              </a:rPr>
              <a:t>355M</a:t>
            </a:r>
            <a:r>
              <a:rPr kumimoji="0" lang="en-US" altLang="en-US" sz="2400" b="0" i="0" u="none" strike="noStrike" cap="none" normalizeH="0" baseline="0" dirty="0">
                <a:ln>
                  <a:noFill/>
                </a:ln>
                <a:solidFill>
                  <a:srgbClr val="212121"/>
                </a:solidFill>
                <a:effectLst/>
                <a:latin typeface="Roboto"/>
              </a:rPr>
              <a:t>: the "medium" model, 1.5GB on disk.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Arial Unicode MS"/>
              </a:rPr>
              <a:t>774M</a:t>
            </a:r>
            <a:r>
              <a:rPr kumimoji="0" lang="en-US" altLang="en-US" sz="2400" b="0" i="0" u="none" strike="noStrike" cap="none" normalizeH="0" baseline="0" dirty="0">
                <a:ln>
                  <a:noFill/>
                </a:ln>
                <a:solidFill>
                  <a:srgbClr val="212121"/>
                </a:solidFill>
                <a:effectLst/>
                <a:latin typeface="Roboto"/>
              </a:rPr>
              <a:t>: the "large" model, cannot currently be finetuned with Collaboratory but can be used to generate text from the pretrained model (see later in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12121"/>
                </a:solidFill>
                <a:effectLst/>
                <a:latin typeface="Arial Unicode MS"/>
              </a:rPr>
              <a:t>1558M</a:t>
            </a:r>
            <a:r>
              <a:rPr kumimoji="0" lang="en-US" altLang="en-US" sz="2400" b="0" i="0" u="none" strike="noStrike" cap="none" normalizeH="0" baseline="0" dirty="0">
                <a:ln>
                  <a:noFill/>
                </a:ln>
                <a:solidFill>
                  <a:srgbClr val="212121"/>
                </a:solidFill>
                <a:effectLst/>
                <a:latin typeface="Roboto"/>
              </a:rPr>
              <a:t>: the "extra large", true model. Will not work if a K80 GPU is attached to the notebook. (like </a:t>
            </a:r>
            <a:r>
              <a:rPr kumimoji="0" lang="en-US" altLang="en-US" sz="2400" b="0" i="0" u="none" strike="noStrike" cap="none" normalizeH="0" baseline="0" dirty="0">
                <a:ln>
                  <a:noFill/>
                </a:ln>
                <a:solidFill>
                  <a:srgbClr val="212121"/>
                </a:solidFill>
                <a:effectLst/>
                <a:latin typeface="Arial Unicode MS"/>
              </a:rPr>
              <a:t>774M</a:t>
            </a:r>
            <a:r>
              <a:rPr kumimoji="0" lang="en-US" altLang="en-US" sz="2400" b="0" i="0" u="none" strike="noStrike" cap="none" normalizeH="0" baseline="0" dirty="0">
                <a:ln>
                  <a:noFill/>
                </a:ln>
                <a:solidFill>
                  <a:srgbClr val="212121"/>
                </a:solidFill>
                <a:effectLst/>
                <a:latin typeface="Roboto"/>
              </a:rPr>
              <a:t>, it cannot be finetuned).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Roboto"/>
              </a:rPr>
              <a:t>Larger models have more knowledge, but take longer to finetune and longer to generate text. </a:t>
            </a:r>
          </a:p>
          <a:p>
            <a:r>
              <a:rPr lang="en-IN" sz="2400" dirty="0"/>
              <a:t>Trained on 40 GB data scraped from the internet (called WebText)</a:t>
            </a:r>
          </a:p>
          <a:p>
            <a:r>
              <a:rPr lang="en-IN" sz="2400" dirty="0"/>
              <a:t>Encoded text using Byte Pair Encoding </a:t>
            </a:r>
          </a:p>
          <a:p>
            <a:r>
              <a:rPr lang="en-IN" sz="2400" dirty="0"/>
              <a:t>Algorithm learns on it’s own and is not supervised for any particular task [loss works to predict next word] </a:t>
            </a:r>
          </a:p>
          <a:p>
            <a:r>
              <a:rPr lang="en-IN" sz="2400" dirty="0"/>
              <a:t>Still able to achieve State of the Art results in many language modelling tasks</a:t>
            </a:r>
          </a:p>
          <a:p>
            <a:pPr marL="0" indent="0">
              <a:buNone/>
            </a:pPr>
            <a:r>
              <a:rPr lang="en-IN" sz="2400" dirty="0"/>
              <a:t>Example- Translation, Summarization and Question Answering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12121"/>
              </a:solidFill>
              <a:effectLst/>
              <a:latin typeface="Roboto"/>
            </a:endParaRPr>
          </a:p>
        </p:txBody>
      </p:sp>
    </p:spTree>
    <p:extLst>
      <p:ext uri="{BB962C8B-B14F-4D97-AF65-F5344CB8AC3E}">
        <p14:creationId xmlns:p14="http://schemas.microsoft.com/office/powerpoint/2010/main" val="250481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3280-AAEC-4AA3-90B8-FDFED0A9913F}"/>
              </a:ext>
            </a:extLst>
          </p:cNvPr>
          <p:cNvSpPr>
            <a:spLocks noGrp="1"/>
          </p:cNvSpPr>
          <p:nvPr>
            <p:ph type="title"/>
          </p:nvPr>
        </p:nvSpPr>
        <p:spPr>
          <a:xfrm>
            <a:off x="1063752" y="0"/>
            <a:ext cx="10058400" cy="1609344"/>
          </a:xfrm>
        </p:spPr>
        <p:txBody>
          <a:bodyPr/>
          <a:lstStyle/>
          <a:p>
            <a:r>
              <a:rPr lang="en-IN" dirty="0"/>
              <a:t>Finetuning on our dataset</a:t>
            </a:r>
          </a:p>
        </p:txBody>
      </p:sp>
      <p:sp>
        <p:nvSpPr>
          <p:cNvPr id="3" name="Content Placeholder 2">
            <a:extLst>
              <a:ext uri="{FF2B5EF4-FFF2-40B4-BE49-F238E27FC236}">
                <a16:creationId xmlns:a16="http://schemas.microsoft.com/office/drawing/2014/main" id="{7A31ED8D-1DF1-4D92-8D1F-8DA79060542E}"/>
              </a:ext>
            </a:extLst>
          </p:cNvPr>
          <p:cNvSpPr>
            <a:spLocks noGrp="1"/>
          </p:cNvSpPr>
          <p:nvPr>
            <p:ph idx="1"/>
          </p:nvPr>
        </p:nvSpPr>
        <p:spPr>
          <a:xfrm>
            <a:off x="668740" y="804671"/>
            <a:ext cx="10180457" cy="6251221"/>
          </a:xfrm>
        </p:spPr>
        <p:txBody>
          <a:bodyPr>
            <a:normAutofit/>
          </a:bodyPr>
          <a:lstStyle/>
          <a:p>
            <a:pPr marL="0" indent="0">
              <a:buNone/>
            </a:pPr>
            <a:endParaRPr lang="en-IN" dirty="0"/>
          </a:p>
          <a:p>
            <a:r>
              <a:rPr lang="en-US" dirty="0"/>
              <a:t>Learning rate for the training. (default 1e-4, we lowered to 1e-5 because we have &lt;1MB input data)</a:t>
            </a:r>
          </a:p>
          <a:p>
            <a:r>
              <a:rPr lang="en-IN" dirty="0"/>
              <a:t>Our dataset has 103968 tokens</a:t>
            </a:r>
          </a:p>
          <a:p>
            <a:r>
              <a:rPr lang="en-IN" dirty="0"/>
              <a:t>Trained for 4000 steps, but loss stabilized after 3700 steps</a:t>
            </a:r>
          </a:p>
          <a:p>
            <a:endParaRPr lang="en-IN" dirty="0"/>
          </a:p>
          <a:p>
            <a:endParaRPr lang="en-IN" dirty="0"/>
          </a:p>
          <a:p>
            <a:endParaRPr lang="en-IN" dirty="0"/>
          </a:p>
          <a:p>
            <a:endParaRPr lang="en-IN" dirty="0"/>
          </a:p>
          <a:p>
            <a:endParaRPr lang="en-IN" dirty="0"/>
          </a:p>
          <a:p>
            <a:endParaRPr lang="en-IN" dirty="0"/>
          </a:p>
          <a:p>
            <a:endParaRPr lang="en-IN" dirty="0"/>
          </a:p>
          <a:p>
            <a:r>
              <a:rPr lang="en-IN" dirty="0"/>
              <a:t>Minimum Validation Loss=0.08</a:t>
            </a:r>
          </a:p>
          <a:p>
            <a:r>
              <a:rPr lang="en-IN" dirty="0"/>
              <a:t>Minimum Perplexity=1.083</a:t>
            </a:r>
          </a:p>
        </p:txBody>
      </p:sp>
      <p:pic>
        <p:nvPicPr>
          <p:cNvPr id="4" name="Picture 3">
            <a:extLst>
              <a:ext uri="{FF2B5EF4-FFF2-40B4-BE49-F238E27FC236}">
                <a16:creationId xmlns:a16="http://schemas.microsoft.com/office/drawing/2014/main" id="{18ADD9EF-4D1E-49D9-B7AE-CAD327034C5C}"/>
              </a:ext>
            </a:extLst>
          </p:cNvPr>
          <p:cNvPicPr>
            <a:picLocks noChangeAspect="1"/>
          </p:cNvPicPr>
          <p:nvPr/>
        </p:nvPicPr>
        <p:blipFill>
          <a:blip r:embed="rId2"/>
          <a:stretch>
            <a:fillRect/>
          </a:stretch>
        </p:blipFill>
        <p:spPr>
          <a:xfrm>
            <a:off x="475908" y="2676880"/>
            <a:ext cx="4772025" cy="3114675"/>
          </a:xfrm>
          <a:prstGeom prst="rect">
            <a:avLst/>
          </a:prstGeom>
        </p:spPr>
      </p:pic>
      <p:pic>
        <p:nvPicPr>
          <p:cNvPr id="5" name="Picture 4">
            <a:extLst>
              <a:ext uri="{FF2B5EF4-FFF2-40B4-BE49-F238E27FC236}">
                <a16:creationId xmlns:a16="http://schemas.microsoft.com/office/drawing/2014/main" id="{21E42556-7DF0-4E06-8167-F185C574A200}"/>
              </a:ext>
            </a:extLst>
          </p:cNvPr>
          <p:cNvPicPr>
            <a:picLocks noChangeAspect="1"/>
          </p:cNvPicPr>
          <p:nvPr/>
        </p:nvPicPr>
        <p:blipFill>
          <a:blip r:embed="rId3"/>
          <a:stretch>
            <a:fillRect/>
          </a:stretch>
        </p:blipFill>
        <p:spPr>
          <a:xfrm>
            <a:off x="5562822" y="2676880"/>
            <a:ext cx="4724400" cy="3219450"/>
          </a:xfrm>
          <a:prstGeom prst="rect">
            <a:avLst/>
          </a:prstGeom>
        </p:spPr>
      </p:pic>
    </p:spTree>
    <p:extLst>
      <p:ext uri="{BB962C8B-B14F-4D97-AF65-F5344CB8AC3E}">
        <p14:creationId xmlns:p14="http://schemas.microsoft.com/office/powerpoint/2010/main" val="909490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B7FC-66F9-4941-B2FB-F1269D3077F4}"/>
              </a:ext>
            </a:extLst>
          </p:cNvPr>
          <p:cNvSpPr>
            <a:spLocks noGrp="1"/>
          </p:cNvSpPr>
          <p:nvPr>
            <p:ph type="title"/>
          </p:nvPr>
        </p:nvSpPr>
        <p:spPr>
          <a:xfrm>
            <a:off x="1066800" y="0"/>
            <a:ext cx="10058400" cy="1157468"/>
          </a:xfrm>
        </p:spPr>
        <p:txBody>
          <a:bodyPr/>
          <a:lstStyle/>
          <a:p>
            <a:r>
              <a:rPr lang="en-IN" dirty="0"/>
              <a:t>Sample text</a:t>
            </a:r>
          </a:p>
        </p:txBody>
      </p:sp>
      <p:sp>
        <p:nvSpPr>
          <p:cNvPr id="3" name="Content Placeholder 2">
            <a:extLst>
              <a:ext uri="{FF2B5EF4-FFF2-40B4-BE49-F238E27FC236}">
                <a16:creationId xmlns:a16="http://schemas.microsoft.com/office/drawing/2014/main" id="{C320E040-0AC1-45F0-B85B-AD4C4DFC8F5D}"/>
              </a:ext>
            </a:extLst>
          </p:cNvPr>
          <p:cNvSpPr>
            <a:spLocks noGrp="1"/>
          </p:cNvSpPr>
          <p:nvPr>
            <p:ph idx="1"/>
          </p:nvPr>
        </p:nvSpPr>
        <p:spPr>
          <a:xfrm>
            <a:off x="587830" y="2037144"/>
            <a:ext cx="6438004" cy="4657570"/>
          </a:xfrm>
        </p:spPr>
        <p:txBody>
          <a:bodyPr>
            <a:normAutofit fontScale="92500" lnSpcReduction="10000"/>
          </a:bodyPr>
          <a:lstStyle/>
          <a:p>
            <a:r>
              <a:rPr lang="en-IN" dirty="0"/>
              <a:t>Temperature=0.2</a:t>
            </a:r>
          </a:p>
          <a:p>
            <a:r>
              <a:rPr lang="en-US" dirty="0"/>
              <a:t>Lannister said, I don't think so. You're only a wolf, aren't you? Jon said, thinking how positively he looked at the feast day. He looked more like a giant in those early days, much like him. He was handsome and strong, yet somehow a little too handsome for his body, as if to give Jon his rightful place in the king's hall. Not anymore, Jon said. He wanted to be given back to the boy's world. Back that very moment he asked himself: Who has the right to his body? Be my brother's, Jon said. A question that will stay at the top of his lungs forever </a:t>
            </a:r>
            <a:r>
              <a:rPr lang="en-US" dirty="0" err="1"/>
              <a:t>forever</a:t>
            </a:r>
            <a:r>
              <a:rPr lang="en-US" dirty="0"/>
              <a:t> </a:t>
            </a:r>
            <a:r>
              <a:rPr lang="en-US" dirty="0" err="1"/>
              <a:t>forever</a:t>
            </a:r>
            <a:r>
              <a:rPr lang="en-US" dirty="0"/>
              <a:t> You were never born with my son, Royce said. I had a son with a pony at my table. He laughed. I had a daughter with a ponyboy. That wasn't my son, Jon said. An answer was in a word, but a third had not yet been given, and then more and more, and what was said were fierce words. They were </a:t>
            </a:r>
            <a:r>
              <a:rPr lang="en-US" dirty="0" err="1"/>
              <a:t>Scarifs</a:t>
            </a:r>
            <a:r>
              <a:rPr lang="en-US" dirty="0"/>
              <a:t>, said Jon, and he slammed the refocus back into place. </a:t>
            </a:r>
            <a:endParaRPr lang="en-IN" dirty="0"/>
          </a:p>
        </p:txBody>
      </p:sp>
      <p:pic>
        <p:nvPicPr>
          <p:cNvPr id="4" name="Picture 3">
            <a:extLst>
              <a:ext uri="{FF2B5EF4-FFF2-40B4-BE49-F238E27FC236}">
                <a16:creationId xmlns:a16="http://schemas.microsoft.com/office/drawing/2014/main" id="{9DDCA7C6-4EC7-43E8-953B-3F929935775C}"/>
              </a:ext>
            </a:extLst>
          </p:cNvPr>
          <p:cNvPicPr>
            <a:picLocks noChangeAspect="1"/>
          </p:cNvPicPr>
          <p:nvPr/>
        </p:nvPicPr>
        <p:blipFill>
          <a:blip r:embed="rId2"/>
          <a:stretch>
            <a:fillRect/>
          </a:stretch>
        </p:blipFill>
        <p:spPr>
          <a:xfrm>
            <a:off x="4739350" y="451948"/>
            <a:ext cx="1357555" cy="1342128"/>
          </a:xfrm>
          <a:prstGeom prst="rect">
            <a:avLst/>
          </a:prstGeom>
        </p:spPr>
      </p:pic>
      <p:pic>
        <p:nvPicPr>
          <p:cNvPr id="5" name="Picture 4">
            <a:extLst>
              <a:ext uri="{FF2B5EF4-FFF2-40B4-BE49-F238E27FC236}">
                <a16:creationId xmlns:a16="http://schemas.microsoft.com/office/drawing/2014/main" id="{C4D5A7A2-98DE-4514-9632-229A94B1E9A0}"/>
              </a:ext>
            </a:extLst>
          </p:cNvPr>
          <p:cNvPicPr>
            <a:picLocks noChangeAspect="1"/>
          </p:cNvPicPr>
          <p:nvPr/>
        </p:nvPicPr>
        <p:blipFill>
          <a:blip r:embed="rId3"/>
          <a:stretch>
            <a:fillRect/>
          </a:stretch>
        </p:blipFill>
        <p:spPr>
          <a:xfrm>
            <a:off x="7025834" y="420118"/>
            <a:ext cx="5166166" cy="6274596"/>
          </a:xfrm>
          <a:prstGeom prst="rect">
            <a:avLst/>
          </a:prstGeom>
        </p:spPr>
      </p:pic>
      <p:sp>
        <p:nvSpPr>
          <p:cNvPr id="6" name="TextBox 5">
            <a:extLst>
              <a:ext uri="{FF2B5EF4-FFF2-40B4-BE49-F238E27FC236}">
                <a16:creationId xmlns:a16="http://schemas.microsoft.com/office/drawing/2014/main" id="{819E9B6C-2FFC-48B8-B6A7-EB0C49AA6292}"/>
              </a:ext>
            </a:extLst>
          </p:cNvPr>
          <p:cNvSpPr txBox="1"/>
          <p:nvPr/>
        </p:nvSpPr>
        <p:spPr>
          <a:xfrm>
            <a:off x="587830" y="1018572"/>
            <a:ext cx="4151520" cy="923330"/>
          </a:xfrm>
          <a:prstGeom prst="rect">
            <a:avLst/>
          </a:prstGeom>
          <a:noFill/>
        </p:spPr>
        <p:txBody>
          <a:bodyPr wrap="square" rtlCol="0">
            <a:spAutoFit/>
          </a:bodyPr>
          <a:lstStyle/>
          <a:p>
            <a:r>
              <a:rPr lang="en-IN" dirty="0"/>
              <a:t>Tuning Temperature with </a:t>
            </a:r>
          </a:p>
          <a:p>
            <a:r>
              <a:rPr lang="en-IN" dirty="0" err="1"/>
              <a:t>Top_K</a:t>
            </a:r>
            <a:r>
              <a:rPr lang="en-IN" dirty="0"/>
              <a:t>=0 and  </a:t>
            </a:r>
            <a:r>
              <a:rPr lang="en-IN" dirty="0" err="1"/>
              <a:t>Top_P</a:t>
            </a:r>
            <a:r>
              <a:rPr lang="en-IN" dirty="0"/>
              <a:t>[Nucleus Sampling]=0</a:t>
            </a:r>
          </a:p>
        </p:txBody>
      </p:sp>
    </p:spTree>
    <p:extLst>
      <p:ext uri="{BB962C8B-B14F-4D97-AF65-F5344CB8AC3E}">
        <p14:creationId xmlns:p14="http://schemas.microsoft.com/office/powerpoint/2010/main" val="77785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9C1DB-15C3-4885-A24B-7F9C56DA893B}"/>
              </a:ext>
            </a:extLst>
          </p:cNvPr>
          <p:cNvSpPr>
            <a:spLocks noGrp="1"/>
          </p:cNvSpPr>
          <p:nvPr>
            <p:ph idx="1"/>
          </p:nvPr>
        </p:nvSpPr>
        <p:spPr>
          <a:xfrm>
            <a:off x="428264" y="2013995"/>
            <a:ext cx="10035250" cy="4158205"/>
          </a:xfrm>
        </p:spPr>
        <p:txBody>
          <a:bodyPr>
            <a:normAutofit fontScale="92500"/>
          </a:bodyPr>
          <a:lstStyle/>
          <a:p>
            <a:r>
              <a:rPr lang="en-IN" dirty="0"/>
              <a:t>Temperature=0.5</a:t>
            </a:r>
          </a:p>
          <a:p>
            <a:pPr marL="0" indent="0">
              <a:buNone/>
            </a:pPr>
            <a:r>
              <a:rPr lang="en-US" dirty="0"/>
              <a:t>Lannister said, You're a bastard, aren't you? Oh, yes, Lannister said, astonished. Lannister was a hard boy to have muss thrown at him. I have proof, Lannister. I will bring Robert to you. Jon did not seem amused. I would bring Robert to you myself, he said. Lannister looked to Stark for guidance. He is my brother's room physician. DAENERYS</a:t>
            </a:r>
          </a:p>
          <a:p>
            <a:pPr marL="0" indent="0">
              <a:buNone/>
            </a:pPr>
            <a:r>
              <a:rPr lang="en-US" dirty="0"/>
              <a:t> Daenerys Targaryen looks forward to her time as Magister of Winterfell </a:t>
            </a:r>
          </a:p>
          <a:p>
            <a:pPr marL="0" indent="0">
              <a:buNone/>
            </a:pPr>
            <a:r>
              <a:rPr lang="en-US" dirty="0"/>
              <a:t>Arya: What is it, Jon? </a:t>
            </a:r>
          </a:p>
          <a:p>
            <a:pPr marL="0" indent="0">
              <a:buNone/>
            </a:pPr>
            <a:r>
              <a:rPr lang="en-US" dirty="0"/>
              <a:t>Jon: Catelyn. </a:t>
            </a:r>
          </a:p>
          <a:p>
            <a:pPr marL="0" indent="0">
              <a:buNone/>
            </a:pPr>
            <a:r>
              <a:rPr lang="en-US" dirty="0"/>
              <a:t>Catelyn: Are you sure that will change our plans for Robert? Jon looked at her. We might all be at the end of the world. Or, he said. Who knows, we might all be alive! Her eyes moved to Daenerys. Magistery is too important to me. You are my wife, she told him. I am your blood sister. And you must take me with you when you go off to war. </a:t>
            </a: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8B5E2821-851D-467E-BA74-9202585934DC}"/>
              </a:ext>
            </a:extLst>
          </p:cNvPr>
          <p:cNvPicPr>
            <a:picLocks noChangeAspect="1"/>
          </p:cNvPicPr>
          <p:nvPr/>
        </p:nvPicPr>
        <p:blipFill>
          <a:blip r:embed="rId2"/>
          <a:stretch>
            <a:fillRect/>
          </a:stretch>
        </p:blipFill>
        <p:spPr>
          <a:xfrm>
            <a:off x="4493809" y="259887"/>
            <a:ext cx="2196357" cy="2011401"/>
          </a:xfrm>
          <a:prstGeom prst="rect">
            <a:avLst/>
          </a:prstGeom>
        </p:spPr>
      </p:pic>
    </p:spTree>
    <p:extLst>
      <p:ext uri="{BB962C8B-B14F-4D97-AF65-F5344CB8AC3E}">
        <p14:creationId xmlns:p14="http://schemas.microsoft.com/office/powerpoint/2010/main" val="2138683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48EE9-8825-43A1-99D3-88B711BF5C74}"/>
              </a:ext>
            </a:extLst>
          </p:cNvPr>
          <p:cNvSpPr>
            <a:spLocks noGrp="1"/>
          </p:cNvSpPr>
          <p:nvPr>
            <p:ph idx="1"/>
          </p:nvPr>
        </p:nvSpPr>
        <p:spPr>
          <a:xfrm>
            <a:off x="81023" y="1030147"/>
            <a:ext cx="6014977" cy="5014731"/>
          </a:xfrm>
        </p:spPr>
        <p:txBody>
          <a:bodyPr>
            <a:normAutofit fontScale="92500" lnSpcReduction="10000"/>
          </a:bodyPr>
          <a:lstStyle/>
          <a:p>
            <a:r>
              <a:rPr lang="en-US" dirty="0"/>
              <a:t>Temperature=0.8</a:t>
            </a:r>
          </a:p>
          <a:p>
            <a:r>
              <a:rPr lang="en-US" dirty="0"/>
              <a:t>Lannister? Tyrion glanced at him with the same expression on his once-distant face, then him staring eyes. The younger man kept his place beside a barrel of ale, his throat tight around the beer. The younger man leaned forward, looked at him patiently, then pulled the fat off his finger with a swift shove. The look on his man's </a:t>
            </a:r>
            <a:r>
              <a:rPr lang="en-US" dirty="0" err="1"/>
              <a:t>man's</a:t>
            </a:r>
            <a:r>
              <a:rPr lang="en-US" dirty="0"/>
              <a:t> lips was priceless. You weren't </a:t>
            </a:r>
            <a:r>
              <a:rPr lang="en-US" dirty="0" err="1"/>
              <a:t>s'posed</a:t>
            </a:r>
            <a:r>
              <a:rPr lang="en-US" dirty="0"/>
              <a:t> to be here, he muttered under his breath. Littlefinger was rolling with his breakfast partner as he began his morning instruction. Take him the first day. The next. The words came unbiddenly easy to him as he read them. Min Chronicles, </a:t>
            </a:r>
            <a:r>
              <a:rPr lang="en-US" dirty="0" err="1"/>
              <a:t>l'Ange</a:t>
            </a:r>
            <a:r>
              <a:rPr lang="en-US" dirty="0"/>
              <a:t>, </a:t>
            </a:r>
            <a:r>
              <a:rPr lang="en-US" dirty="0" err="1"/>
              <a:t>l'Et</a:t>
            </a:r>
            <a:r>
              <a:rPr lang="en-US" dirty="0"/>
              <a:t> (colloquiums were their place of honor, after all), </a:t>
            </a:r>
            <a:r>
              <a:rPr lang="en-US" dirty="0" err="1"/>
              <a:t>l'Haut</a:t>
            </a:r>
            <a:r>
              <a:rPr lang="en-US" dirty="0"/>
              <a:t> </a:t>
            </a:r>
            <a:r>
              <a:rPr lang="en-US" dirty="0" err="1"/>
              <a:t>veriteurs</a:t>
            </a:r>
            <a:r>
              <a:rPr lang="en-US" dirty="0"/>
              <a:t>, he said, halting beside them. </a:t>
            </a:r>
            <a:r>
              <a:rPr lang="en-US" dirty="0" err="1"/>
              <a:t>Joffteur</a:t>
            </a:r>
            <a:r>
              <a:rPr lang="en-US" dirty="0"/>
              <a:t> lent him the books on impatience, if that was so. Lord Renly assured him that Arya's hair would never be blond again, Eddard Stark would do well to know this. </a:t>
            </a:r>
            <a:endParaRPr lang="en-IN" dirty="0"/>
          </a:p>
        </p:txBody>
      </p:sp>
      <p:pic>
        <p:nvPicPr>
          <p:cNvPr id="4" name="Picture 3">
            <a:extLst>
              <a:ext uri="{FF2B5EF4-FFF2-40B4-BE49-F238E27FC236}">
                <a16:creationId xmlns:a16="http://schemas.microsoft.com/office/drawing/2014/main" id="{583FD10D-4373-44A0-AE3A-7B6466C8121D}"/>
              </a:ext>
            </a:extLst>
          </p:cNvPr>
          <p:cNvPicPr>
            <a:picLocks noChangeAspect="1"/>
          </p:cNvPicPr>
          <p:nvPr/>
        </p:nvPicPr>
        <p:blipFill>
          <a:blip r:embed="rId2"/>
          <a:stretch>
            <a:fillRect/>
          </a:stretch>
        </p:blipFill>
        <p:spPr>
          <a:xfrm>
            <a:off x="5981700" y="204004"/>
            <a:ext cx="6210300" cy="6172200"/>
          </a:xfrm>
          <a:prstGeom prst="rect">
            <a:avLst/>
          </a:prstGeom>
        </p:spPr>
      </p:pic>
      <p:pic>
        <p:nvPicPr>
          <p:cNvPr id="5" name="Picture 4">
            <a:extLst>
              <a:ext uri="{FF2B5EF4-FFF2-40B4-BE49-F238E27FC236}">
                <a16:creationId xmlns:a16="http://schemas.microsoft.com/office/drawing/2014/main" id="{70FED86D-344D-4D89-8D7B-78D4765956D6}"/>
              </a:ext>
            </a:extLst>
          </p:cNvPr>
          <p:cNvPicPr>
            <a:picLocks noChangeAspect="1"/>
          </p:cNvPicPr>
          <p:nvPr/>
        </p:nvPicPr>
        <p:blipFill>
          <a:blip r:embed="rId3"/>
          <a:stretch>
            <a:fillRect/>
          </a:stretch>
        </p:blipFill>
        <p:spPr>
          <a:xfrm>
            <a:off x="3668330" y="58111"/>
            <a:ext cx="1250910" cy="1281420"/>
          </a:xfrm>
          <a:prstGeom prst="rect">
            <a:avLst/>
          </a:prstGeom>
        </p:spPr>
      </p:pic>
    </p:spTree>
    <p:extLst>
      <p:ext uri="{BB962C8B-B14F-4D97-AF65-F5344CB8AC3E}">
        <p14:creationId xmlns:p14="http://schemas.microsoft.com/office/powerpoint/2010/main" val="1865371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A41AB-C8B8-44A2-B5D8-2AA1263136D5}"/>
              </a:ext>
            </a:extLst>
          </p:cNvPr>
          <p:cNvSpPr>
            <a:spLocks noGrp="1"/>
          </p:cNvSpPr>
          <p:nvPr>
            <p:ph idx="1"/>
          </p:nvPr>
        </p:nvSpPr>
        <p:spPr>
          <a:xfrm>
            <a:off x="406233" y="1018573"/>
            <a:ext cx="4941271" cy="5602146"/>
          </a:xfrm>
        </p:spPr>
        <p:txBody>
          <a:bodyPr>
            <a:normAutofit fontScale="92500" lnSpcReduction="10000"/>
          </a:bodyPr>
          <a:lstStyle/>
          <a:p>
            <a:r>
              <a:rPr lang="en-IN" dirty="0"/>
              <a:t>Temperature=1.2</a:t>
            </a:r>
          </a:p>
          <a:p>
            <a:r>
              <a:rPr lang="en-US" dirty="0"/>
              <a:t>Lannister little sister" will be your lady , Lord Baelish replied coolly. ...... Did you hear what she was saying? She is afraid. The </a:t>
            </a:r>
            <a:r>
              <a:rPr lang="en-US" dirty="0" err="1"/>
              <a:t>grotesquerchers</a:t>
            </a:r>
            <a:r>
              <a:rPr lang="en-US" dirty="0"/>
              <a:t> began to cloth her clothing. Go on, tearful sister. You have not had to endure the grief. She changed into her gown and padded across the room, never leaving the table or the door. You did not enter the room, Ser </a:t>
            </a:r>
            <a:r>
              <a:rPr lang="en-US" dirty="0" err="1"/>
              <a:t>Waymar</a:t>
            </a:r>
            <a:r>
              <a:rPr lang="en-US" dirty="0"/>
              <a:t> told her. </a:t>
            </a:r>
            <a:r>
              <a:rPr lang="en-US" dirty="0" err="1"/>
              <a:t>Maester</a:t>
            </a:r>
            <a:r>
              <a:rPr lang="en-US" dirty="0"/>
              <a:t> </a:t>
            </a:r>
            <a:r>
              <a:rPr lang="en-US" dirty="0" err="1"/>
              <a:t>Luwin</a:t>
            </a:r>
            <a:r>
              <a:rPr lang="en-US" dirty="0"/>
              <a:t> is here. At least during your stay with the Others. She saw that, understood. She knew better than to ask for his consent. Tears filled her eyes. And then there was Varys beside her. The ugly giant with the beet red </a:t>
            </a:r>
            <a:r>
              <a:rPr lang="en-US" dirty="0" err="1"/>
              <a:t>face.,,,,,,,,,,,,,,,,,,,,,,,,,,,,,,mentally</a:t>
            </a:r>
            <a:r>
              <a:rPr lang="en-US" dirty="0"/>
              <a:t>, frightful boy. Someone's child cried Beth, from the roof of the sept. off the windowsill. You can catch him there to kill him, Varys whispered, lip to cheek. And he's shaking.</a:t>
            </a:r>
            <a:endParaRPr lang="en-IN" dirty="0"/>
          </a:p>
        </p:txBody>
      </p:sp>
      <p:pic>
        <p:nvPicPr>
          <p:cNvPr id="4" name="Picture 3">
            <a:extLst>
              <a:ext uri="{FF2B5EF4-FFF2-40B4-BE49-F238E27FC236}">
                <a16:creationId xmlns:a16="http://schemas.microsoft.com/office/drawing/2014/main" id="{5DDAA10D-4D53-4C48-8C91-2E30E9DFC671}"/>
              </a:ext>
            </a:extLst>
          </p:cNvPr>
          <p:cNvPicPr>
            <a:picLocks noChangeAspect="1"/>
          </p:cNvPicPr>
          <p:nvPr/>
        </p:nvPicPr>
        <p:blipFill>
          <a:blip r:embed="rId2"/>
          <a:stretch>
            <a:fillRect/>
          </a:stretch>
        </p:blipFill>
        <p:spPr>
          <a:xfrm>
            <a:off x="3129083" y="361949"/>
            <a:ext cx="1168202" cy="980713"/>
          </a:xfrm>
          <a:prstGeom prst="rect">
            <a:avLst/>
          </a:prstGeom>
        </p:spPr>
      </p:pic>
      <p:pic>
        <p:nvPicPr>
          <p:cNvPr id="5" name="Picture 4">
            <a:extLst>
              <a:ext uri="{FF2B5EF4-FFF2-40B4-BE49-F238E27FC236}">
                <a16:creationId xmlns:a16="http://schemas.microsoft.com/office/drawing/2014/main" id="{75C54B1F-8EBB-4E07-BD19-6470AB82E6E7}"/>
              </a:ext>
            </a:extLst>
          </p:cNvPr>
          <p:cNvPicPr>
            <a:picLocks noChangeAspect="1"/>
          </p:cNvPicPr>
          <p:nvPr/>
        </p:nvPicPr>
        <p:blipFill>
          <a:blip r:embed="rId3"/>
          <a:stretch>
            <a:fillRect/>
          </a:stretch>
        </p:blipFill>
        <p:spPr>
          <a:xfrm>
            <a:off x="5428527" y="352426"/>
            <a:ext cx="5496528" cy="6143625"/>
          </a:xfrm>
          <a:prstGeom prst="rect">
            <a:avLst/>
          </a:prstGeom>
        </p:spPr>
      </p:pic>
    </p:spTree>
    <p:extLst>
      <p:ext uri="{BB962C8B-B14F-4D97-AF65-F5344CB8AC3E}">
        <p14:creationId xmlns:p14="http://schemas.microsoft.com/office/powerpoint/2010/main" val="334883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EED7E-FA85-4E3C-BE57-BFDBBAD6075C}"/>
              </a:ext>
            </a:extLst>
          </p:cNvPr>
          <p:cNvSpPr>
            <a:spLocks noGrp="1"/>
          </p:cNvSpPr>
          <p:nvPr>
            <p:ph idx="1"/>
          </p:nvPr>
        </p:nvSpPr>
        <p:spPr>
          <a:xfrm>
            <a:off x="185196" y="1261640"/>
            <a:ext cx="5752617" cy="4910559"/>
          </a:xfrm>
        </p:spPr>
        <p:txBody>
          <a:bodyPr>
            <a:normAutofit fontScale="85000" lnSpcReduction="20000"/>
          </a:bodyPr>
          <a:lstStyle/>
          <a:p>
            <a:r>
              <a:rPr lang="en-IN" dirty="0"/>
              <a:t>Tuning </a:t>
            </a:r>
            <a:r>
              <a:rPr lang="en-IN" dirty="0" err="1"/>
              <a:t>Top_P</a:t>
            </a:r>
            <a:r>
              <a:rPr lang="en-IN" dirty="0"/>
              <a:t> with </a:t>
            </a:r>
            <a:r>
              <a:rPr lang="en-IN" dirty="0" err="1"/>
              <a:t>Top_K</a:t>
            </a:r>
            <a:r>
              <a:rPr lang="en-IN" dirty="0"/>
              <a:t>=0 and  Temperature=1.0</a:t>
            </a:r>
          </a:p>
          <a:p>
            <a:r>
              <a:rPr lang="en-IN" dirty="0" err="1"/>
              <a:t>Top_P</a:t>
            </a:r>
            <a:r>
              <a:rPr lang="en-IN" dirty="0"/>
              <a:t>=0.9</a:t>
            </a:r>
          </a:p>
          <a:p>
            <a:r>
              <a:rPr lang="en-US" dirty="0"/>
              <a:t>Lannister had been there. Ned gave a massive shrug and moved to the breast of the row. Two more men had pushed aside Dawn and Shem before him, and there was nothing left but the rapids and swims to keep them alive. Two more men had come after them, and when Ned halted to ride with them, they had attacked. Each had come at a different time, speeder and slower. For a moment, Bran wondered which would be first, the riders or the attackers. If the riders had run off, others might have taken the lead and gone faster the attackers. Who would have chosen the riders? They came alive with music and songs, shouting and kicking and raucous falls. Ned rode up beside the column, and mounted up beside the riders. Then he moved his head, and the Centaur men called out to him. Their voices were corny and lacking the grace of childhood. He can take the riders, Ned says, the fear is good. The riders are with you for the rest of your life. Bran is about to exit when his horse comes to rest on the crown </a:t>
            </a:r>
            <a:r>
              <a:rPr lang="en-US" dirty="0" err="1"/>
              <a:t>jewelsport</a:t>
            </a:r>
            <a:r>
              <a:rPr lang="en-US" dirty="0"/>
              <a:t>, when its rider has his horse too.</a:t>
            </a:r>
            <a:endParaRPr lang="en-IN" dirty="0"/>
          </a:p>
          <a:p>
            <a:endParaRPr lang="en-IN" dirty="0"/>
          </a:p>
        </p:txBody>
      </p:sp>
      <p:pic>
        <p:nvPicPr>
          <p:cNvPr id="4" name="Picture 3">
            <a:extLst>
              <a:ext uri="{FF2B5EF4-FFF2-40B4-BE49-F238E27FC236}">
                <a16:creationId xmlns:a16="http://schemas.microsoft.com/office/drawing/2014/main" id="{2B9B7B79-7D7E-4A98-987E-7E4A34BE57AA}"/>
              </a:ext>
            </a:extLst>
          </p:cNvPr>
          <p:cNvPicPr>
            <a:picLocks noChangeAspect="1"/>
          </p:cNvPicPr>
          <p:nvPr/>
        </p:nvPicPr>
        <p:blipFill>
          <a:blip r:embed="rId2"/>
          <a:stretch>
            <a:fillRect/>
          </a:stretch>
        </p:blipFill>
        <p:spPr>
          <a:xfrm>
            <a:off x="4175265" y="3934"/>
            <a:ext cx="1227761" cy="1257706"/>
          </a:xfrm>
          <a:prstGeom prst="rect">
            <a:avLst/>
          </a:prstGeom>
        </p:spPr>
      </p:pic>
      <p:pic>
        <p:nvPicPr>
          <p:cNvPr id="5" name="Picture 4">
            <a:extLst>
              <a:ext uri="{FF2B5EF4-FFF2-40B4-BE49-F238E27FC236}">
                <a16:creationId xmlns:a16="http://schemas.microsoft.com/office/drawing/2014/main" id="{7DC75F9B-BBD3-401A-9A32-CBFD7BC290F9}"/>
              </a:ext>
            </a:extLst>
          </p:cNvPr>
          <p:cNvPicPr>
            <a:picLocks noChangeAspect="1"/>
          </p:cNvPicPr>
          <p:nvPr/>
        </p:nvPicPr>
        <p:blipFill>
          <a:blip r:embed="rId3"/>
          <a:stretch>
            <a:fillRect/>
          </a:stretch>
        </p:blipFill>
        <p:spPr>
          <a:xfrm>
            <a:off x="6096000" y="0"/>
            <a:ext cx="5962650" cy="6686550"/>
          </a:xfrm>
          <a:prstGeom prst="rect">
            <a:avLst/>
          </a:prstGeom>
        </p:spPr>
      </p:pic>
    </p:spTree>
    <p:extLst>
      <p:ext uri="{BB962C8B-B14F-4D97-AF65-F5344CB8AC3E}">
        <p14:creationId xmlns:p14="http://schemas.microsoft.com/office/powerpoint/2010/main" val="4143849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A3708-69D1-43D8-B9AF-F7363CC04291}"/>
              </a:ext>
            </a:extLst>
          </p:cNvPr>
          <p:cNvSpPr>
            <a:spLocks noGrp="1"/>
          </p:cNvSpPr>
          <p:nvPr>
            <p:ph idx="1"/>
          </p:nvPr>
        </p:nvSpPr>
        <p:spPr>
          <a:xfrm>
            <a:off x="659757" y="1284790"/>
            <a:ext cx="5127585" cy="4887410"/>
          </a:xfrm>
        </p:spPr>
        <p:txBody>
          <a:bodyPr>
            <a:normAutofit fontScale="92500" lnSpcReduction="20000"/>
          </a:bodyPr>
          <a:lstStyle/>
          <a:p>
            <a:r>
              <a:rPr lang="en-IN" dirty="0" err="1"/>
              <a:t>Top_P</a:t>
            </a:r>
            <a:r>
              <a:rPr lang="en-IN" dirty="0"/>
              <a:t>=0.7</a:t>
            </a:r>
          </a:p>
          <a:p>
            <a:r>
              <a:rPr lang="en-US" dirty="0"/>
              <a:t>Lannister's wife, Dany. It was not Dany who cried. Her face was shaggy from the cold wind, her hair nipped in a ponytail under the influence of a </a:t>
            </a:r>
            <a:r>
              <a:rPr lang="en-US" dirty="0" err="1"/>
              <a:t>whileback's</a:t>
            </a:r>
            <a:r>
              <a:rPr lang="en-US" dirty="0"/>
              <a:t> </a:t>
            </a:r>
            <a:r>
              <a:rPr lang="en-US" dirty="0" err="1"/>
              <a:t>breathitts</a:t>
            </a:r>
            <a:r>
              <a:rPr lang="en-US" dirty="0"/>
              <a:t>. She gave a grunt and squirmed to her feet, but the wind knocked her down. Sit, was written to her brother. Ser </a:t>
            </a:r>
            <a:r>
              <a:rPr lang="en-US" dirty="0" err="1"/>
              <a:t>Waymar</a:t>
            </a:r>
            <a:r>
              <a:rPr lang="en-US" dirty="0"/>
              <a:t> looked over. Jon Snow was on his way, and his lady had a few sheep for attention. A visit to the gallows, please. My uncle takes its name from the traitors' pit, but there's no way I'll be leaving without his help. Farewell, the Stark said. Uncle Benjen sent me Cassian to give me a new tattered cloak. He was always kind. Jon Snow gave her a long, careful turn. All that I know, and I'll tell you even more, I've never seen a dove so frightened Then you're a Stark, she said. You are the blood of the dragon, and that will never change. Jon laughed. They stepped out into the snow. </a:t>
            </a:r>
            <a:endParaRPr lang="en-IN" dirty="0"/>
          </a:p>
        </p:txBody>
      </p:sp>
      <p:pic>
        <p:nvPicPr>
          <p:cNvPr id="4" name="Picture 3">
            <a:extLst>
              <a:ext uri="{FF2B5EF4-FFF2-40B4-BE49-F238E27FC236}">
                <a16:creationId xmlns:a16="http://schemas.microsoft.com/office/drawing/2014/main" id="{547C4F5B-6ACA-4B7C-AF9F-EC40E33E2740}"/>
              </a:ext>
            </a:extLst>
          </p:cNvPr>
          <p:cNvPicPr>
            <a:picLocks noChangeAspect="1"/>
          </p:cNvPicPr>
          <p:nvPr/>
        </p:nvPicPr>
        <p:blipFill>
          <a:blip r:embed="rId2"/>
          <a:stretch>
            <a:fillRect/>
          </a:stretch>
        </p:blipFill>
        <p:spPr>
          <a:xfrm>
            <a:off x="3806564" y="109416"/>
            <a:ext cx="985355" cy="985355"/>
          </a:xfrm>
          <a:prstGeom prst="rect">
            <a:avLst/>
          </a:prstGeom>
        </p:spPr>
      </p:pic>
      <p:pic>
        <p:nvPicPr>
          <p:cNvPr id="5" name="Picture 4">
            <a:extLst>
              <a:ext uri="{FF2B5EF4-FFF2-40B4-BE49-F238E27FC236}">
                <a16:creationId xmlns:a16="http://schemas.microsoft.com/office/drawing/2014/main" id="{3244135B-9C54-4AC3-B87E-D74DA2F892BE}"/>
              </a:ext>
            </a:extLst>
          </p:cNvPr>
          <p:cNvPicPr>
            <a:picLocks noChangeAspect="1"/>
          </p:cNvPicPr>
          <p:nvPr/>
        </p:nvPicPr>
        <p:blipFill>
          <a:blip r:embed="rId3"/>
          <a:stretch>
            <a:fillRect/>
          </a:stretch>
        </p:blipFill>
        <p:spPr>
          <a:xfrm>
            <a:off x="6019800" y="180975"/>
            <a:ext cx="6172200" cy="6677025"/>
          </a:xfrm>
          <a:prstGeom prst="rect">
            <a:avLst/>
          </a:prstGeom>
        </p:spPr>
      </p:pic>
    </p:spTree>
    <p:extLst>
      <p:ext uri="{BB962C8B-B14F-4D97-AF65-F5344CB8AC3E}">
        <p14:creationId xmlns:p14="http://schemas.microsoft.com/office/powerpoint/2010/main" val="972575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112E65-F761-49E6-AD49-A21DE6FC372E}"/>
              </a:ext>
            </a:extLst>
          </p:cNvPr>
          <p:cNvPicPr>
            <a:picLocks noGrp="1" noChangeAspect="1"/>
          </p:cNvPicPr>
          <p:nvPr>
            <p:ph idx="1"/>
          </p:nvPr>
        </p:nvPicPr>
        <p:blipFill>
          <a:blip r:embed="rId2"/>
          <a:stretch>
            <a:fillRect/>
          </a:stretch>
        </p:blipFill>
        <p:spPr>
          <a:xfrm>
            <a:off x="6283596" y="196771"/>
            <a:ext cx="5918287" cy="6018834"/>
          </a:xfrm>
          <a:prstGeom prst="rect">
            <a:avLst/>
          </a:prstGeom>
        </p:spPr>
      </p:pic>
      <p:pic>
        <p:nvPicPr>
          <p:cNvPr id="4" name="Picture 3">
            <a:extLst>
              <a:ext uri="{FF2B5EF4-FFF2-40B4-BE49-F238E27FC236}">
                <a16:creationId xmlns:a16="http://schemas.microsoft.com/office/drawing/2014/main" id="{CB4468D6-CB05-4BAA-906F-A991808B4A46}"/>
              </a:ext>
            </a:extLst>
          </p:cNvPr>
          <p:cNvPicPr>
            <a:picLocks noChangeAspect="1"/>
          </p:cNvPicPr>
          <p:nvPr/>
        </p:nvPicPr>
        <p:blipFill>
          <a:blip r:embed="rId3"/>
          <a:stretch>
            <a:fillRect/>
          </a:stretch>
        </p:blipFill>
        <p:spPr>
          <a:xfrm>
            <a:off x="3786790" y="0"/>
            <a:ext cx="1191802" cy="1342663"/>
          </a:xfrm>
          <a:prstGeom prst="rect">
            <a:avLst/>
          </a:prstGeom>
        </p:spPr>
      </p:pic>
      <p:sp>
        <p:nvSpPr>
          <p:cNvPr id="6" name="TextBox 5">
            <a:extLst>
              <a:ext uri="{FF2B5EF4-FFF2-40B4-BE49-F238E27FC236}">
                <a16:creationId xmlns:a16="http://schemas.microsoft.com/office/drawing/2014/main" id="{60331CA1-7534-41F1-BEC7-A29DD49AACFE}"/>
              </a:ext>
            </a:extLst>
          </p:cNvPr>
          <p:cNvSpPr txBox="1"/>
          <p:nvPr/>
        </p:nvSpPr>
        <p:spPr>
          <a:xfrm>
            <a:off x="1" y="787078"/>
            <a:ext cx="6283596" cy="6186309"/>
          </a:xfrm>
          <a:prstGeom prst="rect">
            <a:avLst/>
          </a:prstGeom>
          <a:noFill/>
        </p:spPr>
        <p:txBody>
          <a:bodyPr wrap="square" rtlCol="0">
            <a:spAutoFit/>
          </a:bodyPr>
          <a:lstStyle/>
          <a:p>
            <a:pPr marL="285750" indent="-285750">
              <a:buFont typeface="Arial" panose="020B0604020202020204" pitchFamily="34" charset="0"/>
              <a:buChar char="•"/>
            </a:pPr>
            <a:r>
              <a:rPr lang="en-IN" dirty="0" err="1"/>
              <a:t>Top_P</a:t>
            </a:r>
            <a:r>
              <a:rPr lang="en-IN" dirty="0"/>
              <a:t>=0.4</a:t>
            </a:r>
          </a:p>
          <a:p>
            <a:pPr marL="285750" indent="-285750">
              <a:buFont typeface="Arial" panose="020B0604020202020204" pitchFamily="34" charset="0"/>
              <a:buChar char="•"/>
            </a:pPr>
            <a:r>
              <a:rPr lang="en-US" dirty="0"/>
              <a:t>Lannister's eyes brightened. You've been taken advantage of. Jon did not know what to say. Enough is enough. He slapped his own brother on the shoulder with exquisite urgency. You have no loyalty, Bran. My own loyalty is in the white dragon. My brother has a right to know the secrets of the dragon, does he not? He threw back his head and roared in disapproval. The jerks in the kitchen table followed him, whistling. He missed his flight. Jon and the girls came rushing back to their palettes. Jon looked as though he were heartbroken. Bran did not hear him. He shouted at him, PAGE eight thousand gold pieces, hefted like a silver coin, and looked down on the table in a matter of moments. His brother would be without him quite that fast, he thought. He'd better get used to the napkins. The next morning they hallowed them as pouches for the lice they had taken from his. Jon Snow was barely above tears. Is it said that the one who insults the king is a </a:t>
            </a:r>
            <a:r>
              <a:rPr lang="en-US" dirty="0" err="1"/>
              <a:t>Lugonie</a:t>
            </a:r>
            <a:r>
              <a:rPr lang="en-US" dirty="0"/>
              <a:t>? there were wild looks from the far-off cooks.</a:t>
            </a:r>
            <a:endParaRPr lang="en-IN" dirty="0"/>
          </a:p>
          <a:p>
            <a:endParaRPr lang="en-IN" dirty="0"/>
          </a:p>
        </p:txBody>
      </p:sp>
    </p:spTree>
    <p:extLst>
      <p:ext uri="{BB962C8B-B14F-4D97-AF65-F5344CB8AC3E}">
        <p14:creationId xmlns:p14="http://schemas.microsoft.com/office/powerpoint/2010/main" val="2229799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326A1-9055-428A-A86F-6BF41F7005AF}"/>
              </a:ext>
            </a:extLst>
          </p:cNvPr>
          <p:cNvSpPr>
            <a:spLocks noGrp="1"/>
          </p:cNvSpPr>
          <p:nvPr>
            <p:ph idx="1"/>
          </p:nvPr>
        </p:nvSpPr>
        <p:spPr>
          <a:xfrm>
            <a:off x="231494" y="1006997"/>
            <a:ext cx="5797832" cy="5165203"/>
          </a:xfrm>
        </p:spPr>
        <p:txBody>
          <a:bodyPr>
            <a:normAutofit lnSpcReduction="10000"/>
          </a:bodyPr>
          <a:lstStyle/>
          <a:p>
            <a:r>
              <a:rPr lang="en-US" dirty="0"/>
              <a:t>Temperature=0.5 and </a:t>
            </a:r>
            <a:r>
              <a:rPr lang="en-US" dirty="0" err="1"/>
              <a:t>Top_P</a:t>
            </a:r>
            <a:r>
              <a:rPr lang="en-US" dirty="0"/>
              <a:t>=0.7</a:t>
            </a:r>
          </a:p>
          <a:p>
            <a:r>
              <a:rPr lang="en-US" dirty="0"/>
              <a:t>Lannister, I'll see you back to the barrows in a few hours. The </a:t>
            </a:r>
            <a:r>
              <a:rPr lang="en-US" dirty="0" err="1"/>
              <a:t>direwolf</a:t>
            </a:r>
            <a:r>
              <a:rPr lang="en-US" dirty="0"/>
              <a:t> was waiting for her, waddling along the edges of the cage as the others approached. She stood a few feet from her father as the horses began to outdistance her, but Robb did not so much as look at her as he looked at her. No, he said. His voice was hoarse. No, no more. No more. No more. No more. No more. No more of him. No father, no son ever again. No, Becca, please be away from this storm, be a part of Winterfell again. I don't care, Robb said. The children don't need me anymore. He rose to face her. You're too kind. I need a husband, too, Becca Robb said. From now on, no more. If I need to kill, I'm gone forever. There were familiar faces when she turned his way. The one before her, a hulking voice that was different from her father. They were all there now. </a:t>
            </a:r>
            <a:endParaRPr lang="en-IN" dirty="0"/>
          </a:p>
        </p:txBody>
      </p:sp>
      <p:pic>
        <p:nvPicPr>
          <p:cNvPr id="4" name="Picture 3">
            <a:extLst>
              <a:ext uri="{FF2B5EF4-FFF2-40B4-BE49-F238E27FC236}">
                <a16:creationId xmlns:a16="http://schemas.microsoft.com/office/drawing/2014/main" id="{6AAD8E7D-AB22-4B2C-99F6-697A53C43065}"/>
              </a:ext>
            </a:extLst>
          </p:cNvPr>
          <p:cNvPicPr>
            <a:picLocks noChangeAspect="1"/>
          </p:cNvPicPr>
          <p:nvPr/>
        </p:nvPicPr>
        <p:blipFill>
          <a:blip r:embed="rId2"/>
          <a:stretch>
            <a:fillRect/>
          </a:stretch>
        </p:blipFill>
        <p:spPr>
          <a:xfrm>
            <a:off x="6162675" y="278878"/>
            <a:ext cx="6029325" cy="6115050"/>
          </a:xfrm>
          <a:prstGeom prst="rect">
            <a:avLst/>
          </a:prstGeom>
        </p:spPr>
      </p:pic>
      <p:pic>
        <p:nvPicPr>
          <p:cNvPr id="5" name="Picture 4">
            <a:extLst>
              <a:ext uri="{FF2B5EF4-FFF2-40B4-BE49-F238E27FC236}">
                <a16:creationId xmlns:a16="http://schemas.microsoft.com/office/drawing/2014/main" id="{5E9B1843-E52B-48A0-8A10-4C3463AF258B}"/>
              </a:ext>
            </a:extLst>
          </p:cNvPr>
          <p:cNvPicPr>
            <a:picLocks noChangeAspect="1"/>
          </p:cNvPicPr>
          <p:nvPr/>
        </p:nvPicPr>
        <p:blipFill>
          <a:blip r:embed="rId3"/>
          <a:stretch>
            <a:fillRect/>
          </a:stretch>
        </p:blipFill>
        <p:spPr>
          <a:xfrm>
            <a:off x="4445944" y="235472"/>
            <a:ext cx="1457145" cy="1168601"/>
          </a:xfrm>
          <a:prstGeom prst="rect">
            <a:avLst/>
          </a:prstGeom>
        </p:spPr>
      </p:pic>
    </p:spTree>
    <p:extLst>
      <p:ext uri="{BB962C8B-B14F-4D97-AF65-F5344CB8AC3E}">
        <p14:creationId xmlns:p14="http://schemas.microsoft.com/office/powerpoint/2010/main" val="166691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6FEC-55FA-4A34-A4FF-8A544F920635}"/>
              </a:ext>
            </a:extLst>
          </p:cNvPr>
          <p:cNvSpPr>
            <a:spLocks noGrp="1"/>
          </p:cNvSpPr>
          <p:nvPr>
            <p:ph type="title"/>
          </p:nvPr>
        </p:nvSpPr>
        <p:spPr>
          <a:xfrm>
            <a:off x="373562" y="-60653"/>
            <a:ext cx="10058400" cy="1098791"/>
          </a:xfrm>
        </p:spPr>
        <p:txBody>
          <a:bodyPr/>
          <a:lstStyle/>
          <a:p>
            <a:r>
              <a:rPr lang="en-IN" dirty="0"/>
              <a:t>Character level (lstm)</a:t>
            </a:r>
          </a:p>
        </p:txBody>
      </p:sp>
      <p:pic>
        <p:nvPicPr>
          <p:cNvPr id="4" name="Content Placeholder 3">
            <a:extLst>
              <a:ext uri="{FF2B5EF4-FFF2-40B4-BE49-F238E27FC236}">
                <a16:creationId xmlns:a16="http://schemas.microsoft.com/office/drawing/2014/main" id="{EAE53AB0-AADA-4927-8173-C982A01E7C13}"/>
              </a:ext>
            </a:extLst>
          </p:cNvPr>
          <p:cNvPicPr>
            <a:picLocks noGrp="1" noChangeAspect="1"/>
          </p:cNvPicPr>
          <p:nvPr>
            <p:ph idx="1"/>
          </p:nvPr>
        </p:nvPicPr>
        <p:blipFill>
          <a:blip r:embed="rId2"/>
          <a:stretch>
            <a:fillRect/>
          </a:stretch>
        </p:blipFill>
        <p:spPr>
          <a:xfrm>
            <a:off x="473547" y="1403349"/>
            <a:ext cx="4929215" cy="4673359"/>
          </a:xfrm>
          <a:prstGeom prst="rect">
            <a:avLst/>
          </a:prstGeom>
        </p:spPr>
      </p:pic>
      <p:sp>
        <p:nvSpPr>
          <p:cNvPr id="5" name="TextBox 4">
            <a:extLst>
              <a:ext uri="{FF2B5EF4-FFF2-40B4-BE49-F238E27FC236}">
                <a16:creationId xmlns:a16="http://schemas.microsoft.com/office/drawing/2014/main" id="{0007C561-C295-4825-BCC6-409B9B8DFF61}"/>
              </a:ext>
            </a:extLst>
          </p:cNvPr>
          <p:cNvSpPr txBox="1"/>
          <p:nvPr/>
        </p:nvSpPr>
        <p:spPr>
          <a:xfrm>
            <a:off x="5839094" y="1634555"/>
            <a:ext cx="5434149" cy="1477328"/>
          </a:xfrm>
          <a:prstGeom prst="rect">
            <a:avLst/>
          </a:prstGeom>
          <a:noFill/>
        </p:spPr>
        <p:txBody>
          <a:bodyPr wrap="square" rtlCol="0">
            <a:spAutoFit/>
          </a:bodyPr>
          <a:lstStyle/>
          <a:p>
            <a:r>
              <a:rPr lang="en-IN" sz="2400" dirty="0"/>
              <a:t>Encode text and map each character to an integer and vice versa by creating 2 dictionaries-</a:t>
            </a:r>
          </a:p>
          <a:p>
            <a:endParaRPr lang="en-IN" dirty="0"/>
          </a:p>
        </p:txBody>
      </p:sp>
      <p:pic>
        <p:nvPicPr>
          <p:cNvPr id="6" name="Picture 5">
            <a:extLst>
              <a:ext uri="{FF2B5EF4-FFF2-40B4-BE49-F238E27FC236}">
                <a16:creationId xmlns:a16="http://schemas.microsoft.com/office/drawing/2014/main" id="{B6AB1CBE-4D35-4F47-8C42-BB85CB5215F3}"/>
              </a:ext>
            </a:extLst>
          </p:cNvPr>
          <p:cNvPicPr>
            <a:picLocks noChangeAspect="1"/>
          </p:cNvPicPr>
          <p:nvPr/>
        </p:nvPicPr>
        <p:blipFill>
          <a:blip r:embed="rId3"/>
          <a:stretch>
            <a:fillRect/>
          </a:stretch>
        </p:blipFill>
        <p:spPr>
          <a:xfrm>
            <a:off x="5839094" y="3429000"/>
            <a:ext cx="6188593" cy="1477328"/>
          </a:xfrm>
          <a:prstGeom prst="rect">
            <a:avLst/>
          </a:prstGeom>
        </p:spPr>
      </p:pic>
      <p:sp>
        <p:nvSpPr>
          <p:cNvPr id="7" name="TextBox 6">
            <a:extLst>
              <a:ext uri="{FF2B5EF4-FFF2-40B4-BE49-F238E27FC236}">
                <a16:creationId xmlns:a16="http://schemas.microsoft.com/office/drawing/2014/main" id="{51E3CF69-C3B4-49AB-AE56-F0E3425D1E5B}"/>
              </a:ext>
            </a:extLst>
          </p:cNvPr>
          <p:cNvSpPr txBox="1"/>
          <p:nvPr/>
        </p:nvSpPr>
        <p:spPr>
          <a:xfrm>
            <a:off x="5839095" y="5376338"/>
            <a:ext cx="5434149" cy="1107996"/>
          </a:xfrm>
          <a:prstGeom prst="rect">
            <a:avLst/>
          </a:prstGeom>
          <a:noFill/>
        </p:spPr>
        <p:txBody>
          <a:bodyPr wrap="square" rtlCol="0">
            <a:spAutoFit/>
          </a:bodyPr>
          <a:lstStyle/>
          <a:p>
            <a:r>
              <a:rPr lang="en-IN" sz="2400" dirty="0"/>
              <a:t>Input- One hot encoded characters , converted into a column vector</a:t>
            </a:r>
          </a:p>
          <a:p>
            <a:endParaRPr lang="en-IN" dirty="0"/>
          </a:p>
        </p:txBody>
      </p:sp>
    </p:spTree>
    <p:extLst>
      <p:ext uri="{BB962C8B-B14F-4D97-AF65-F5344CB8AC3E}">
        <p14:creationId xmlns:p14="http://schemas.microsoft.com/office/powerpoint/2010/main" val="322038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49B5-149E-4F3B-9F8C-E1125E072106}"/>
              </a:ext>
            </a:extLst>
          </p:cNvPr>
          <p:cNvSpPr>
            <a:spLocks noGrp="1"/>
          </p:cNvSpPr>
          <p:nvPr>
            <p:ph type="title"/>
          </p:nvPr>
        </p:nvSpPr>
        <p:spPr/>
        <p:txBody>
          <a:bodyPr/>
          <a:lstStyle/>
          <a:p>
            <a:r>
              <a:rPr lang="en-IN" dirty="0"/>
              <a:t>CONCLUSION AND Inferences</a:t>
            </a:r>
          </a:p>
        </p:txBody>
      </p:sp>
      <p:sp>
        <p:nvSpPr>
          <p:cNvPr id="3" name="Content Placeholder 2">
            <a:extLst>
              <a:ext uri="{FF2B5EF4-FFF2-40B4-BE49-F238E27FC236}">
                <a16:creationId xmlns:a16="http://schemas.microsoft.com/office/drawing/2014/main" id="{24A0ED7B-B061-4BEF-958A-B5A18C522D99}"/>
              </a:ext>
            </a:extLst>
          </p:cNvPr>
          <p:cNvSpPr>
            <a:spLocks noGrp="1"/>
          </p:cNvSpPr>
          <p:nvPr>
            <p:ph idx="1"/>
          </p:nvPr>
        </p:nvSpPr>
        <p:spPr/>
        <p:txBody>
          <a:bodyPr/>
          <a:lstStyle/>
          <a:p>
            <a:r>
              <a:rPr lang="en-IN" dirty="0"/>
              <a:t>Accuracy of Word level model could be improved by stacking more LSTM models and increasing hidden layers</a:t>
            </a:r>
          </a:p>
          <a:p>
            <a:pPr marL="0" indent="0">
              <a:buNone/>
            </a:pPr>
            <a:r>
              <a:rPr lang="en-IN" dirty="0"/>
              <a:t>[Need more computational power]</a:t>
            </a:r>
          </a:p>
          <a:p>
            <a:r>
              <a:rPr lang="en-IN" dirty="0"/>
              <a:t>This can be seen by the fact that Character Level Model using just a single LSTM does not fare well against Andrew </a:t>
            </a:r>
            <a:r>
              <a:rPr lang="en-IN" dirty="0" err="1"/>
              <a:t>Karpathy’s</a:t>
            </a:r>
            <a:r>
              <a:rPr lang="en-IN" dirty="0"/>
              <a:t> </a:t>
            </a:r>
            <a:r>
              <a:rPr lang="en-IN" dirty="0" err="1"/>
              <a:t>CharRNN</a:t>
            </a:r>
            <a:r>
              <a:rPr lang="en-IN" dirty="0"/>
              <a:t> which uses 1024 Gated Recurrent Neural Networks.</a:t>
            </a:r>
          </a:p>
          <a:p>
            <a:r>
              <a:rPr lang="en-IN" dirty="0"/>
              <a:t>GPT-2 Architecture is very powerful and even finetuning with such a small dataset showed a great increase in accuracy.</a:t>
            </a:r>
          </a:p>
          <a:p>
            <a:pPr marL="0" indent="0">
              <a:buNone/>
            </a:pPr>
            <a:r>
              <a:rPr lang="en-IN" dirty="0"/>
              <a:t>[Can be experimented and tuned even more]</a:t>
            </a:r>
          </a:p>
          <a:p>
            <a:r>
              <a:rPr lang="en-IN" dirty="0"/>
              <a:t>Accuracy metric for training – Perplexity</a:t>
            </a:r>
          </a:p>
          <a:p>
            <a:r>
              <a:rPr lang="en-IN" dirty="0"/>
              <a:t>Accuracy metric for tuning sample generation- Grammarly [How legitimate?]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5870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728A-E7BF-46D2-8275-E66DCC2CBFC7}"/>
              </a:ext>
            </a:extLst>
          </p:cNvPr>
          <p:cNvSpPr>
            <a:spLocks noGrp="1"/>
          </p:cNvSpPr>
          <p:nvPr>
            <p:ph type="title"/>
          </p:nvPr>
        </p:nvSpPr>
        <p:spPr>
          <a:xfrm>
            <a:off x="1400537" y="1724628"/>
            <a:ext cx="11267144" cy="2614837"/>
          </a:xfrm>
        </p:spPr>
        <p:txBody>
          <a:bodyPr>
            <a:normAutofit/>
          </a:bodyPr>
          <a:lstStyle/>
          <a:p>
            <a:r>
              <a:rPr lang="en-IN" sz="8000" dirty="0"/>
              <a:t>THANK YOU</a:t>
            </a:r>
          </a:p>
        </p:txBody>
      </p:sp>
    </p:spTree>
    <p:extLst>
      <p:ext uri="{BB962C8B-B14F-4D97-AF65-F5344CB8AC3E}">
        <p14:creationId xmlns:p14="http://schemas.microsoft.com/office/powerpoint/2010/main" val="23752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E5888-6349-4D9D-A8B9-D86740124956}"/>
              </a:ext>
            </a:extLst>
          </p:cNvPr>
          <p:cNvSpPr>
            <a:spLocks noGrp="1"/>
          </p:cNvSpPr>
          <p:nvPr>
            <p:ph idx="1"/>
          </p:nvPr>
        </p:nvSpPr>
        <p:spPr>
          <a:xfrm>
            <a:off x="375557" y="342899"/>
            <a:ext cx="10746596" cy="6458770"/>
          </a:xfrm>
        </p:spPr>
        <p:txBody>
          <a:bodyPr>
            <a:normAutofit lnSpcReduction="10000"/>
          </a:bodyPr>
          <a:lstStyle/>
          <a:p>
            <a:r>
              <a:rPr lang="en-IN" sz="2800" dirty="0"/>
              <a:t>Function to One hot encode</a:t>
            </a:r>
          </a:p>
          <a:p>
            <a:endParaRPr lang="en-IN" dirty="0"/>
          </a:p>
          <a:p>
            <a:endParaRPr lang="en-IN" dirty="0"/>
          </a:p>
          <a:p>
            <a:endParaRPr lang="en-IN" dirty="0"/>
          </a:p>
          <a:p>
            <a:endParaRPr lang="en-IN" dirty="0"/>
          </a:p>
          <a:p>
            <a:endParaRPr lang="en-IN" dirty="0"/>
          </a:p>
          <a:p>
            <a:endParaRPr lang="en-IN" dirty="0"/>
          </a:p>
          <a:p>
            <a:r>
              <a:rPr lang="en-IN" sz="2800" dirty="0"/>
              <a:t>Made Training Mini Batches</a:t>
            </a:r>
          </a:p>
          <a:p>
            <a:pPr marL="0" indent="0">
              <a:buNone/>
            </a:pPr>
            <a:r>
              <a:rPr lang="en-IN" dirty="0"/>
              <a:t>Set 128 sequences per mini batch with 100 character steps per sequence</a:t>
            </a:r>
          </a:p>
          <a:p>
            <a:r>
              <a:rPr lang="en-IN" sz="2800" dirty="0"/>
              <a:t>Architecture built using PyTorch</a:t>
            </a:r>
          </a:p>
          <a:p>
            <a:pPr marL="0" indent="0">
              <a:buNone/>
            </a:pPr>
            <a:r>
              <a:rPr lang="en-IN" dirty="0"/>
              <a:t>512 Hidden Neurons</a:t>
            </a:r>
          </a:p>
          <a:p>
            <a:pPr marL="0" indent="0">
              <a:buNone/>
            </a:pPr>
            <a:r>
              <a:rPr lang="en-IN" dirty="0"/>
              <a:t>Optimizer set as Adam</a:t>
            </a:r>
          </a:p>
          <a:p>
            <a:pPr marL="0" indent="0">
              <a:buNone/>
            </a:pPr>
            <a:r>
              <a:rPr lang="en-IN" dirty="0"/>
              <a:t>Learning Rate=0.001</a:t>
            </a:r>
          </a:p>
          <a:p>
            <a:pPr marL="0" indent="0">
              <a:buNone/>
            </a:pPr>
            <a:r>
              <a:rPr lang="en-IN" dirty="0"/>
              <a:t>Validation Fraction=0.1</a:t>
            </a:r>
          </a:p>
          <a:p>
            <a:pPr marL="0" indent="0">
              <a:buNone/>
            </a:pPr>
            <a:r>
              <a:rPr lang="en-IN" dirty="0"/>
              <a:t>Gradient Clipping =5</a:t>
            </a:r>
          </a:p>
          <a:p>
            <a:pPr marL="0" indent="0">
              <a:buNone/>
            </a:pPr>
            <a:endParaRPr lang="en-IN" dirty="0"/>
          </a:p>
        </p:txBody>
      </p:sp>
      <p:pic>
        <p:nvPicPr>
          <p:cNvPr id="4" name="Picture 3">
            <a:extLst>
              <a:ext uri="{FF2B5EF4-FFF2-40B4-BE49-F238E27FC236}">
                <a16:creationId xmlns:a16="http://schemas.microsoft.com/office/drawing/2014/main" id="{2F4A0F86-3C23-49C3-96B1-0F771BC86B4D}"/>
              </a:ext>
            </a:extLst>
          </p:cNvPr>
          <p:cNvPicPr>
            <a:picLocks noChangeAspect="1"/>
          </p:cNvPicPr>
          <p:nvPr/>
        </p:nvPicPr>
        <p:blipFill>
          <a:blip r:embed="rId2"/>
          <a:stretch>
            <a:fillRect/>
          </a:stretch>
        </p:blipFill>
        <p:spPr>
          <a:xfrm>
            <a:off x="947057" y="727441"/>
            <a:ext cx="9094581" cy="2407645"/>
          </a:xfrm>
          <a:prstGeom prst="rect">
            <a:avLst/>
          </a:prstGeom>
        </p:spPr>
      </p:pic>
      <p:pic>
        <p:nvPicPr>
          <p:cNvPr id="6" name="Picture 5">
            <a:extLst>
              <a:ext uri="{FF2B5EF4-FFF2-40B4-BE49-F238E27FC236}">
                <a16:creationId xmlns:a16="http://schemas.microsoft.com/office/drawing/2014/main" id="{0F10BF1C-D9DE-4F7E-800D-73189A24787D}"/>
              </a:ext>
            </a:extLst>
          </p:cNvPr>
          <p:cNvPicPr>
            <a:picLocks noChangeAspect="1"/>
          </p:cNvPicPr>
          <p:nvPr/>
        </p:nvPicPr>
        <p:blipFill>
          <a:blip r:embed="rId3"/>
          <a:stretch>
            <a:fillRect/>
          </a:stretch>
        </p:blipFill>
        <p:spPr>
          <a:xfrm>
            <a:off x="4147457" y="5005526"/>
            <a:ext cx="7911509" cy="1796143"/>
          </a:xfrm>
          <a:prstGeom prst="rect">
            <a:avLst/>
          </a:prstGeom>
        </p:spPr>
      </p:pic>
    </p:spTree>
    <p:extLst>
      <p:ext uri="{BB962C8B-B14F-4D97-AF65-F5344CB8AC3E}">
        <p14:creationId xmlns:p14="http://schemas.microsoft.com/office/powerpoint/2010/main" val="86998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1BEA-F6D6-4D27-9AFD-B0340AD1FF4A}"/>
              </a:ext>
            </a:extLst>
          </p:cNvPr>
          <p:cNvSpPr>
            <a:spLocks noGrp="1"/>
          </p:cNvSpPr>
          <p:nvPr>
            <p:ph type="title"/>
          </p:nvPr>
        </p:nvSpPr>
        <p:spPr>
          <a:xfrm>
            <a:off x="4351890" y="0"/>
            <a:ext cx="10058400" cy="1609344"/>
          </a:xfrm>
        </p:spPr>
        <p:txBody>
          <a:bodyPr/>
          <a:lstStyle/>
          <a:p>
            <a:r>
              <a:rPr lang="en-IN" dirty="0"/>
              <a:t>Evaluation</a:t>
            </a:r>
          </a:p>
        </p:txBody>
      </p:sp>
      <p:sp>
        <p:nvSpPr>
          <p:cNvPr id="3" name="Content Placeholder 2">
            <a:extLst>
              <a:ext uri="{FF2B5EF4-FFF2-40B4-BE49-F238E27FC236}">
                <a16:creationId xmlns:a16="http://schemas.microsoft.com/office/drawing/2014/main" id="{76D2CF25-7F15-40FC-A70D-2EF0954AC167}"/>
              </a:ext>
            </a:extLst>
          </p:cNvPr>
          <p:cNvSpPr>
            <a:spLocks noGrp="1"/>
          </p:cNvSpPr>
          <p:nvPr>
            <p:ph idx="1"/>
          </p:nvPr>
        </p:nvSpPr>
        <p:spPr>
          <a:xfrm>
            <a:off x="841248" y="4898571"/>
            <a:ext cx="10058400" cy="1371600"/>
          </a:xfrm>
        </p:spPr>
        <p:txBody>
          <a:bodyPr/>
          <a:lstStyle/>
          <a:p>
            <a:r>
              <a:rPr lang="en-IN" dirty="0"/>
              <a:t>Best Epoch =38</a:t>
            </a:r>
          </a:p>
          <a:p>
            <a:r>
              <a:rPr lang="en-IN" dirty="0"/>
              <a:t>Minimum Validation Loss=1.5533</a:t>
            </a:r>
          </a:p>
          <a:p>
            <a:r>
              <a:rPr lang="en-IN" dirty="0"/>
              <a:t>Perplexity =4.727</a:t>
            </a:r>
          </a:p>
        </p:txBody>
      </p:sp>
      <p:pic>
        <p:nvPicPr>
          <p:cNvPr id="4" name="Picture 3">
            <a:extLst>
              <a:ext uri="{FF2B5EF4-FFF2-40B4-BE49-F238E27FC236}">
                <a16:creationId xmlns:a16="http://schemas.microsoft.com/office/drawing/2014/main" id="{B3F7EBAF-DCB8-429D-8467-43CD87E98B47}"/>
              </a:ext>
            </a:extLst>
          </p:cNvPr>
          <p:cNvPicPr>
            <a:picLocks noChangeAspect="1"/>
          </p:cNvPicPr>
          <p:nvPr/>
        </p:nvPicPr>
        <p:blipFill>
          <a:blip r:embed="rId2"/>
          <a:stretch>
            <a:fillRect/>
          </a:stretch>
        </p:blipFill>
        <p:spPr>
          <a:xfrm>
            <a:off x="733615" y="1114023"/>
            <a:ext cx="4899280" cy="3508126"/>
          </a:xfrm>
          <a:prstGeom prst="rect">
            <a:avLst/>
          </a:prstGeom>
        </p:spPr>
      </p:pic>
      <p:pic>
        <p:nvPicPr>
          <p:cNvPr id="8" name="Picture 7">
            <a:extLst>
              <a:ext uri="{FF2B5EF4-FFF2-40B4-BE49-F238E27FC236}">
                <a16:creationId xmlns:a16="http://schemas.microsoft.com/office/drawing/2014/main" id="{1993AB51-B8B7-453D-A071-287AD3C31930}"/>
              </a:ext>
            </a:extLst>
          </p:cNvPr>
          <p:cNvPicPr>
            <a:picLocks noChangeAspect="1"/>
          </p:cNvPicPr>
          <p:nvPr/>
        </p:nvPicPr>
        <p:blipFill>
          <a:blip r:embed="rId3"/>
          <a:stretch>
            <a:fillRect/>
          </a:stretch>
        </p:blipFill>
        <p:spPr>
          <a:xfrm>
            <a:off x="6270171" y="1271346"/>
            <a:ext cx="5188214" cy="3529254"/>
          </a:xfrm>
          <a:prstGeom prst="rect">
            <a:avLst/>
          </a:prstGeom>
        </p:spPr>
      </p:pic>
    </p:spTree>
    <p:extLst>
      <p:ext uri="{BB962C8B-B14F-4D97-AF65-F5344CB8AC3E}">
        <p14:creationId xmlns:p14="http://schemas.microsoft.com/office/powerpoint/2010/main" val="207534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C356-C897-4FB2-894A-2CCB1482596C}"/>
              </a:ext>
            </a:extLst>
          </p:cNvPr>
          <p:cNvSpPr>
            <a:spLocks noGrp="1"/>
          </p:cNvSpPr>
          <p:nvPr>
            <p:ph type="title"/>
          </p:nvPr>
        </p:nvSpPr>
        <p:spPr>
          <a:xfrm>
            <a:off x="1066800" y="195943"/>
            <a:ext cx="10058400" cy="1609344"/>
          </a:xfrm>
        </p:spPr>
        <p:txBody>
          <a:bodyPr/>
          <a:lstStyle/>
          <a:p>
            <a:r>
              <a:rPr lang="en-IN" dirty="0"/>
              <a:t>Sample text</a:t>
            </a:r>
          </a:p>
        </p:txBody>
      </p:sp>
      <p:sp>
        <p:nvSpPr>
          <p:cNvPr id="3" name="Content Placeholder 2">
            <a:extLst>
              <a:ext uri="{FF2B5EF4-FFF2-40B4-BE49-F238E27FC236}">
                <a16:creationId xmlns:a16="http://schemas.microsoft.com/office/drawing/2014/main" id="{65C4C256-0263-459E-A900-70C024FAD17F}"/>
              </a:ext>
            </a:extLst>
          </p:cNvPr>
          <p:cNvSpPr>
            <a:spLocks noGrp="1"/>
          </p:cNvSpPr>
          <p:nvPr>
            <p:ph idx="1"/>
          </p:nvPr>
        </p:nvSpPr>
        <p:spPr>
          <a:xfrm>
            <a:off x="299358" y="1446279"/>
            <a:ext cx="5224843" cy="5176157"/>
          </a:xfrm>
        </p:spPr>
        <p:txBody>
          <a:bodyPr>
            <a:normAutofit/>
          </a:bodyPr>
          <a:lstStyle/>
          <a:p>
            <a:pPr marL="0" indent="0">
              <a:buNone/>
            </a:pPr>
            <a:r>
              <a:rPr lang="en-US" dirty="0"/>
              <a:t>Sample 1: [Top K =3]</a:t>
            </a:r>
          </a:p>
          <a:p>
            <a:pPr marL="0" indent="0">
              <a:buNone/>
            </a:pPr>
            <a:r>
              <a:rPr lang="en-US" dirty="0"/>
              <a:t>Lannister and the </a:t>
            </a:r>
            <a:r>
              <a:rPr lang="en-US" dirty="0" err="1"/>
              <a:t>stanter</a:t>
            </a:r>
            <a:r>
              <a:rPr lang="en-US" dirty="0"/>
              <a:t> the silver of the breathers of the rider of that wanted to he will batter than the cold with a side, but the moment sawed his feat as the </a:t>
            </a:r>
            <a:r>
              <a:rPr lang="en-US" dirty="0" err="1"/>
              <a:t>mome</a:t>
            </a:r>
            <a:r>
              <a:rPr lang="en-US" dirty="0"/>
              <a:t> </a:t>
            </a:r>
            <a:r>
              <a:rPr lang="en-US" dirty="0" err="1"/>
              <a:t>tabe</a:t>
            </a:r>
            <a:r>
              <a:rPr lang="en-US" dirty="0"/>
              <a:t> and the child of he stood the boys were said of all a side. The seaters was a smile. I want the bastard that was the back of his beat. Jon said a moment began to </a:t>
            </a:r>
            <a:r>
              <a:rPr lang="en-US" dirty="0" err="1"/>
              <a:t>comprething</a:t>
            </a:r>
            <a:r>
              <a:rPr lang="en-US" dirty="0"/>
              <a:t>.  The sing is not a man of the Winterfell to the king.  He said and shared his hands to the seven was all a </a:t>
            </a:r>
            <a:r>
              <a:rPr lang="en-US" dirty="0" err="1"/>
              <a:t>seady</a:t>
            </a:r>
            <a:r>
              <a:rPr lang="en-US" dirty="0"/>
              <a:t> of </a:t>
            </a:r>
            <a:r>
              <a:rPr lang="en-US" dirty="0" err="1"/>
              <a:t>stangers</a:t>
            </a:r>
            <a:r>
              <a:rPr lang="en-US" dirty="0"/>
              <a:t> and the </a:t>
            </a:r>
            <a:r>
              <a:rPr lang="en-US" dirty="0" err="1"/>
              <a:t>streetthing</a:t>
            </a:r>
            <a:r>
              <a:rPr lang="en-US" dirty="0"/>
              <a:t> walks</a:t>
            </a:r>
          </a:p>
          <a:p>
            <a:pPr marL="0" indent="0">
              <a:buNone/>
            </a:pPr>
            <a:endParaRPr lang="en-US" dirty="0"/>
          </a:p>
          <a:p>
            <a:pPr marL="0" indent="0">
              <a:buNone/>
            </a:pPr>
            <a:r>
              <a:rPr lang="en-US" dirty="0"/>
              <a:t>No. of Writing Issues =13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FA421B1-B0CA-47EA-B67B-2C663651836A}"/>
              </a:ext>
            </a:extLst>
          </p:cNvPr>
          <p:cNvPicPr>
            <a:picLocks noChangeAspect="1"/>
          </p:cNvPicPr>
          <p:nvPr/>
        </p:nvPicPr>
        <p:blipFill>
          <a:blip r:embed="rId2"/>
          <a:stretch>
            <a:fillRect/>
          </a:stretch>
        </p:blipFill>
        <p:spPr>
          <a:xfrm>
            <a:off x="4381201" y="86533"/>
            <a:ext cx="1143000" cy="1685925"/>
          </a:xfrm>
          <a:prstGeom prst="rect">
            <a:avLst/>
          </a:prstGeom>
        </p:spPr>
      </p:pic>
      <p:pic>
        <p:nvPicPr>
          <p:cNvPr id="7" name="Picture 6">
            <a:extLst>
              <a:ext uri="{FF2B5EF4-FFF2-40B4-BE49-F238E27FC236}">
                <a16:creationId xmlns:a16="http://schemas.microsoft.com/office/drawing/2014/main" id="{61022159-E896-4609-9AD4-721DC3D5CA29}"/>
              </a:ext>
            </a:extLst>
          </p:cNvPr>
          <p:cNvPicPr>
            <a:picLocks noChangeAspect="1"/>
          </p:cNvPicPr>
          <p:nvPr/>
        </p:nvPicPr>
        <p:blipFill>
          <a:blip r:embed="rId3"/>
          <a:stretch>
            <a:fillRect/>
          </a:stretch>
        </p:blipFill>
        <p:spPr>
          <a:xfrm>
            <a:off x="5780015" y="373091"/>
            <a:ext cx="6067425" cy="5876925"/>
          </a:xfrm>
          <a:prstGeom prst="rect">
            <a:avLst/>
          </a:prstGeom>
        </p:spPr>
      </p:pic>
    </p:spTree>
    <p:extLst>
      <p:ext uri="{BB962C8B-B14F-4D97-AF65-F5344CB8AC3E}">
        <p14:creationId xmlns:p14="http://schemas.microsoft.com/office/powerpoint/2010/main" val="278688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57FA3-7A42-4392-BF2A-B9FB4372E8BD}"/>
              </a:ext>
            </a:extLst>
          </p:cNvPr>
          <p:cNvSpPr>
            <a:spLocks noGrp="1"/>
          </p:cNvSpPr>
          <p:nvPr>
            <p:ph idx="1"/>
          </p:nvPr>
        </p:nvSpPr>
        <p:spPr>
          <a:xfrm>
            <a:off x="604008" y="1526796"/>
            <a:ext cx="5176008" cy="4989352"/>
          </a:xfrm>
        </p:spPr>
        <p:txBody>
          <a:bodyPr/>
          <a:lstStyle/>
          <a:p>
            <a:r>
              <a:rPr lang="en-US" dirty="0"/>
              <a:t>Sample 2: Top K=4</a:t>
            </a:r>
          </a:p>
          <a:p>
            <a:r>
              <a:rPr lang="en-US" dirty="0"/>
              <a:t>Lannister.  Then is the came towers of the Stark. I have thein </a:t>
            </a:r>
            <a:r>
              <a:rPr lang="en-US" dirty="0" err="1"/>
              <a:t>monter</a:t>
            </a:r>
            <a:r>
              <a:rPr lang="en-US" dirty="0"/>
              <a:t> to that </a:t>
            </a:r>
            <a:r>
              <a:rPr lang="en-US" dirty="0" err="1"/>
              <a:t>manter</a:t>
            </a:r>
            <a:r>
              <a:rPr lang="en-US" dirty="0"/>
              <a:t>, after the boy things and bested a strange out,  Jon seated as sharp. She was </a:t>
            </a:r>
            <a:r>
              <a:rPr lang="en-US" dirty="0" err="1"/>
              <a:t>thriel</a:t>
            </a:r>
            <a:r>
              <a:rPr lang="en-US" dirty="0"/>
              <a:t> </a:t>
            </a:r>
            <a:r>
              <a:rPr lang="en-US" dirty="0" err="1"/>
              <a:t>besed</a:t>
            </a:r>
            <a:r>
              <a:rPr lang="en-US" dirty="0"/>
              <a:t> her bringer into the strong of the sheet, the commands had seen out, and the brother </a:t>
            </a:r>
            <a:r>
              <a:rPr lang="en-US" dirty="0" err="1"/>
              <a:t>standed</a:t>
            </a:r>
            <a:r>
              <a:rPr lang="en-US" dirty="0"/>
              <a:t> was a what of </a:t>
            </a:r>
            <a:r>
              <a:rPr lang="en-US" dirty="0" err="1"/>
              <a:t>shight</a:t>
            </a:r>
            <a:r>
              <a:rPr lang="en-US" dirty="0"/>
              <a:t> to bride him as a </a:t>
            </a:r>
            <a:r>
              <a:rPr lang="en-US" dirty="0" err="1"/>
              <a:t>fach</a:t>
            </a:r>
            <a:r>
              <a:rPr lang="en-US" dirty="0"/>
              <a:t> and stone shouts and horses, and he </a:t>
            </a:r>
            <a:r>
              <a:rPr lang="en-US" dirty="0" err="1"/>
              <a:t>dods</a:t>
            </a:r>
            <a:r>
              <a:rPr lang="en-US" dirty="0"/>
              <a:t>.  I want to dee him that is it,  Ned replied.</a:t>
            </a:r>
          </a:p>
          <a:p>
            <a:endParaRPr lang="en-US" dirty="0"/>
          </a:p>
          <a:p>
            <a:r>
              <a:rPr lang="en-US" dirty="0"/>
              <a:t>No. of writing issues =11</a:t>
            </a:r>
            <a:endParaRPr lang="en-IN" dirty="0"/>
          </a:p>
        </p:txBody>
      </p:sp>
      <p:pic>
        <p:nvPicPr>
          <p:cNvPr id="5" name="Picture 4">
            <a:extLst>
              <a:ext uri="{FF2B5EF4-FFF2-40B4-BE49-F238E27FC236}">
                <a16:creationId xmlns:a16="http://schemas.microsoft.com/office/drawing/2014/main" id="{14E06E84-A2A0-469C-AAE2-6B2EE17E2A77}"/>
              </a:ext>
            </a:extLst>
          </p:cNvPr>
          <p:cNvPicPr>
            <a:picLocks noChangeAspect="1"/>
          </p:cNvPicPr>
          <p:nvPr/>
        </p:nvPicPr>
        <p:blipFill>
          <a:blip r:embed="rId2"/>
          <a:stretch>
            <a:fillRect/>
          </a:stretch>
        </p:blipFill>
        <p:spPr>
          <a:xfrm>
            <a:off x="6257925" y="150303"/>
            <a:ext cx="5934075" cy="6705600"/>
          </a:xfrm>
          <a:prstGeom prst="rect">
            <a:avLst/>
          </a:prstGeom>
        </p:spPr>
      </p:pic>
      <p:pic>
        <p:nvPicPr>
          <p:cNvPr id="6" name="Picture 5">
            <a:extLst>
              <a:ext uri="{FF2B5EF4-FFF2-40B4-BE49-F238E27FC236}">
                <a16:creationId xmlns:a16="http://schemas.microsoft.com/office/drawing/2014/main" id="{29DDA548-69C7-4A38-BB9D-A6A58B534E31}"/>
              </a:ext>
            </a:extLst>
          </p:cNvPr>
          <p:cNvPicPr>
            <a:picLocks noChangeAspect="1"/>
          </p:cNvPicPr>
          <p:nvPr/>
        </p:nvPicPr>
        <p:blipFill>
          <a:blip r:embed="rId3"/>
          <a:stretch>
            <a:fillRect/>
          </a:stretch>
        </p:blipFill>
        <p:spPr>
          <a:xfrm>
            <a:off x="4147308" y="98046"/>
            <a:ext cx="1247775" cy="1428750"/>
          </a:xfrm>
          <a:prstGeom prst="rect">
            <a:avLst/>
          </a:prstGeom>
        </p:spPr>
      </p:pic>
    </p:spTree>
    <p:extLst>
      <p:ext uri="{BB962C8B-B14F-4D97-AF65-F5344CB8AC3E}">
        <p14:creationId xmlns:p14="http://schemas.microsoft.com/office/powerpoint/2010/main" val="75736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F6256E-7AAB-4FF4-8F3A-74477CFD59F7}"/>
              </a:ext>
            </a:extLst>
          </p:cNvPr>
          <p:cNvPicPr>
            <a:picLocks noGrp="1" noChangeAspect="1"/>
          </p:cNvPicPr>
          <p:nvPr>
            <p:ph idx="1"/>
          </p:nvPr>
        </p:nvPicPr>
        <p:blipFill>
          <a:blip r:embed="rId2"/>
          <a:stretch>
            <a:fillRect/>
          </a:stretch>
        </p:blipFill>
        <p:spPr>
          <a:xfrm>
            <a:off x="6920917" y="213570"/>
            <a:ext cx="5182560" cy="5960727"/>
          </a:xfrm>
          <a:prstGeom prst="rect">
            <a:avLst/>
          </a:prstGeom>
        </p:spPr>
      </p:pic>
      <p:pic>
        <p:nvPicPr>
          <p:cNvPr id="4" name="Picture 3">
            <a:extLst>
              <a:ext uri="{FF2B5EF4-FFF2-40B4-BE49-F238E27FC236}">
                <a16:creationId xmlns:a16="http://schemas.microsoft.com/office/drawing/2014/main" id="{1CB22204-977F-43E3-8619-A7A189C51AD3}"/>
              </a:ext>
            </a:extLst>
          </p:cNvPr>
          <p:cNvPicPr>
            <a:picLocks noChangeAspect="1"/>
          </p:cNvPicPr>
          <p:nvPr/>
        </p:nvPicPr>
        <p:blipFill>
          <a:blip r:embed="rId3"/>
          <a:stretch>
            <a:fillRect/>
          </a:stretch>
        </p:blipFill>
        <p:spPr>
          <a:xfrm>
            <a:off x="3447875" y="213570"/>
            <a:ext cx="1219200" cy="1447800"/>
          </a:xfrm>
          <a:prstGeom prst="rect">
            <a:avLst/>
          </a:prstGeom>
        </p:spPr>
      </p:pic>
      <p:sp>
        <p:nvSpPr>
          <p:cNvPr id="6" name="TextBox 5">
            <a:extLst>
              <a:ext uri="{FF2B5EF4-FFF2-40B4-BE49-F238E27FC236}">
                <a16:creationId xmlns:a16="http://schemas.microsoft.com/office/drawing/2014/main" id="{ADE3F427-F354-4089-A673-C410C9DDF863}"/>
              </a:ext>
            </a:extLst>
          </p:cNvPr>
          <p:cNvSpPr txBox="1"/>
          <p:nvPr/>
        </p:nvSpPr>
        <p:spPr>
          <a:xfrm>
            <a:off x="587229" y="2088859"/>
            <a:ext cx="639241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Sample 3: Top K=5</a:t>
            </a:r>
          </a:p>
          <a:p>
            <a:endParaRPr lang="en-US" dirty="0"/>
          </a:p>
          <a:p>
            <a:endParaRPr lang="en-US" dirty="0"/>
          </a:p>
          <a:p>
            <a:r>
              <a:rPr lang="en-US" dirty="0"/>
              <a:t>Lannister on the </a:t>
            </a:r>
            <a:r>
              <a:rPr lang="en-US" dirty="0" err="1"/>
              <a:t>raiters</a:t>
            </a:r>
            <a:r>
              <a:rPr lang="en-US" dirty="0"/>
              <a:t>, to his father had been </a:t>
            </a:r>
            <a:r>
              <a:rPr lang="en-US" dirty="0" err="1"/>
              <a:t>busiled</a:t>
            </a:r>
            <a:r>
              <a:rPr lang="en-US" dirty="0"/>
              <a:t> and set once thought his face was </a:t>
            </a:r>
            <a:r>
              <a:rPr lang="en-US" dirty="0" err="1"/>
              <a:t>fation</a:t>
            </a:r>
            <a:r>
              <a:rPr lang="en-US" dirty="0"/>
              <a:t> of </a:t>
            </a:r>
            <a:r>
              <a:rPr lang="en-US" dirty="0" err="1"/>
              <a:t>brother's.A</a:t>
            </a:r>
            <a:r>
              <a:rPr lang="en-US" dirty="0"/>
              <a:t> how, that she was afraid of the grace by the stope </a:t>
            </a:r>
            <a:r>
              <a:rPr lang="en-US" dirty="0" err="1"/>
              <a:t>starith</a:t>
            </a:r>
            <a:r>
              <a:rPr lang="en-US" dirty="0"/>
              <a:t> a can of him of his </a:t>
            </a:r>
            <a:r>
              <a:rPr lang="en-US" dirty="0" err="1"/>
              <a:t>farithing</a:t>
            </a:r>
            <a:r>
              <a:rPr lang="en-US" dirty="0"/>
              <a:t>. </a:t>
            </a:r>
            <a:r>
              <a:rPr lang="en-US" dirty="0" err="1"/>
              <a:t>Howel</a:t>
            </a:r>
            <a:r>
              <a:rPr lang="en-US" dirty="0"/>
              <a:t>. It were not been his feet. The king should have talked him another. He could see her fine had children, the </a:t>
            </a:r>
            <a:r>
              <a:rPr lang="en-US" dirty="0" err="1"/>
              <a:t>sighly</a:t>
            </a:r>
            <a:r>
              <a:rPr lang="en-US" dirty="0"/>
              <a:t> was he warming. The </a:t>
            </a:r>
            <a:r>
              <a:rPr lang="en-US" dirty="0" err="1"/>
              <a:t>morniggts</a:t>
            </a:r>
            <a:r>
              <a:rPr lang="en-US" dirty="0"/>
              <a:t> had </a:t>
            </a:r>
            <a:r>
              <a:rPr lang="en-US" dirty="0" err="1"/>
              <a:t>spocted</a:t>
            </a:r>
            <a:r>
              <a:rPr lang="en-US" dirty="0"/>
              <a:t> out the </a:t>
            </a:r>
            <a:r>
              <a:rPr lang="en-US" dirty="0" err="1"/>
              <a:t>conowed</a:t>
            </a:r>
            <a:r>
              <a:rPr lang="en-US" dirty="0"/>
              <a:t> and she was a </a:t>
            </a:r>
            <a:r>
              <a:rPr lang="en-US" dirty="0" err="1"/>
              <a:t>shonly</a:t>
            </a:r>
            <a:r>
              <a:rPr lang="en-US" dirty="0"/>
              <a:t> against the bottle </a:t>
            </a:r>
            <a:r>
              <a:rPr lang="en-US" dirty="0" err="1"/>
              <a:t>togather</a:t>
            </a:r>
            <a:r>
              <a:rPr lang="en-US" dirty="0"/>
              <a:t> asked him.</a:t>
            </a:r>
          </a:p>
          <a:p>
            <a:endParaRPr lang="en-US" dirty="0"/>
          </a:p>
          <a:p>
            <a:r>
              <a:rPr lang="en-US" dirty="0"/>
              <a:t>No. of Writing </a:t>
            </a:r>
            <a:r>
              <a:rPr lang="en-US" dirty="0" err="1"/>
              <a:t>Isuues</a:t>
            </a:r>
            <a:r>
              <a:rPr lang="en-US" dirty="0"/>
              <a:t> = 16</a:t>
            </a:r>
            <a:endParaRPr lang="en-IN" dirty="0"/>
          </a:p>
        </p:txBody>
      </p:sp>
    </p:spTree>
    <p:extLst>
      <p:ext uri="{BB962C8B-B14F-4D97-AF65-F5344CB8AC3E}">
        <p14:creationId xmlns:p14="http://schemas.microsoft.com/office/powerpoint/2010/main" val="5520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15B9-D486-4F49-9D37-E2D651819E0F}"/>
              </a:ext>
            </a:extLst>
          </p:cNvPr>
          <p:cNvSpPr>
            <a:spLocks noGrp="1"/>
          </p:cNvSpPr>
          <p:nvPr>
            <p:ph type="title"/>
          </p:nvPr>
        </p:nvSpPr>
        <p:spPr/>
        <p:txBody>
          <a:bodyPr/>
          <a:lstStyle/>
          <a:p>
            <a:r>
              <a:rPr lang="en-IN" dirty="0"/>
              <a:t>CHARACTER LEVEL (RNN)</a:t>
            </a:r>
          </a:p>
        </p:txBody>
      </p:sp>
      <p:sp>
        <p:nvSpPr>
          <p:cNvPr id="3" name="Content Placeholder 2">
            <a:extLst>
              <a:ext uri="{FF2B5EF4-FFF2-40B4-BE49-F238E27FC236}">
                <a16:creationId xmlns:a16="http://schemas.microsoft.com/office/drawing/2014/main" id="{63102A82-9026-4D37-89C2-182681826A51}"/>
              </a:ext>
            </a:extLst>
          </p:cNvPr>
          <p:cNvSpPr>
            <a:spLocks noGrp="1"/>
          </p:cNvSpPr>
          <p:nvPr>
            <p:ph idx="1"/>
          </p:nvPr>
        </p:nvSpPr>
        <p:spPr>
          <a:xfrm>
            <a:off x="851483" y="1821157"/>
            <a:ext cx="10503453" cy="4736592"/>
          </a:xfrm>
        </p:spPr>
        <p:txBody>
          <a:bodyPr>
            <a:normAutofit/>
          </a:bodyPr>
          <a:lstStyle/>
          <a:p>
            <a:r>
              <a:rPr lang="en-IN" dirty="0"/>
              <a:t>Vectorized Text</a:t>
            </a:r>
          </a:p>
          <a:p>
            <a:r>
              <a:rPr lang="en-IN" dirty="0"/>
              <a:t>Sequence Length=100</a:t>
            </a:r>
          </a:p>
          <a:p>
            <a:r>
              <a:rPr lang="en-IN" dirty="0"/>
              <a:t>Examples per epoch=4104</a:t>
            </a:r>
          </a:p>
          <a:p>
            <a:r>
              <a:rPr lang="en-IN" dirty="0"/>
              <a:t>Batch Size=64</a:t>
            </a:r>
          </a:p>
          <a:p>
            <a:r>
              <a:rPr lang="en-IN" dirty="0"/>
              <a:t>Learning Rate=0.001</a:t>
            </a:r>
          </a:p>
          <a:p>
            <a:r>
              <a:rPr lang="en-IN" dirty="0"/>
              <a:t>Optimizer=Adam</a:t>
            </a:r>
          </a:p>
          <a:p>
            <a:r>
              <a:rPr lang="en-IN" dirty="0"/>
              <a:t>Buffer Size=10000 (to shuffle the dataset) [</a:t>
            </a:r>
            <a:r>
              <a:rPr lang="en-US" dirty="0"/>
              <a:t>TF data is designed to work with possibly infinite sequences, so it doesn't attempt to shuffle the entire sequence in memory. Instead , it maintains a buffer in which it shuffles elements]</a:t>
            </a:r>
            <a:endParaRPr lang="en-IN" dirty="0"/>
          </a:p>
          <a:p>
            <a:r>
              <a:rPr lang="en-IN" dirty="0"/>
              <a:t>Embedding Layers:</a:t>
            </a:r>
            <a:r>
              <a:rPr lang="en-US" dirty="0"/>
              <a:t>The input layer. A trainable lookup table that will map the numbers of each character to a vector with 256 dimensions</a:t>
            </a:r>
          </a:p>
          <a:p>
            <a:r>
              <a:rPr lang="en-US" dirty="0"/>
              <a:t>1024 RNN Units</a:t>
            </a:r>
            <a:endParaRPr lang="en-IN" dirty="0"/>
          </a:p>
        </p:txBody>
      </p:sp>
    </p:spTree>
    <p:extLst>
      <p:ext uri="{BB962C8B-B14F-4D97-AF65-F5344CB8AC3E}">
        <p14:creationId xmlns:p14="http://schemas.microsoft.com/office/powerpoint/2010/main" val="2115823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1271</TotalTime>
  <Words>3370</Words>
  <Application>Microsoft Office PowerPoint</Application>
  <PresentationFormat>Widescreen</PresentationFormat>
  <Paragraphs>162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Unicode MS</vt:lpstr>
      <vt:lpstr>Roboto</vt:lpstr>
      <vt:lpstr>Rockwell</vt:lpstr>
      <vt:lpstr>Rockwell Condensed</vt:lpstr>
      <vt:lpstr>Wingdings</vt:lpstr>
      <vt:lpstr>Wood Type</vt:lpstr>
      <vt:lpstr>Narrative text generation</vt:lpstr>
      <vt:lpstr>About the data</vt:lpstr>
      <vt:lpstr>Character level (lstm)</vt:lpstr>
      <vt:lpstr>PowerPoint Presentation</vt:lpstr>
      <vt:lpstr>Evaluation</vt:lpstr>
      <vt:lpstr>Sample text</vt:lpstr>
      <vt:lpstr>PowerPoint Presentation</vt:lpstr>
      <vt:lpstr>PowerPoint Presentation</vt:lpstr>
      <vt:lpstr>CHARACTER LEVEL (RNN)</vt:lpstr>
      <vt:lpstr>PowerPoint Presentation</vt:lpstr>
      <vt:lpstr>EVALUATION</vt:lpstr>
      <vt:lpstr>Sample text</vt:lpstr>
      <vt:lpstr>PowerPoint Presentation</vt:lpstr>
      <vt:lpstr>PowerPoint Presentation</vt:lpstr>
      <vt:lpstr>Sentence generation using  Word-Level lstm model</vt:lpstr>
      <vt:lpstr>Evaluation</vt:lpstr>
      <vt:lpstr>Sample text</vt:lpstr>
      <vt:lpstr>PowerPoint Presentation</vt:lpstr>
      <vt:lpstr>PowerPoint Presentation</vt:lpstr>
      <vt:lpstr>GPT-2 Architecture</vt:lpstr>
      <vt:lpstr>Finetuning on our dataset</vt:lpstr>
      <vt:lpstr>Sample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Inferences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Narrative text generation</dc:title>
  <dc:creator>V -Pawk</dc:creator>
  <cp:lastModifiedBy>V -Pawk</cp:lastModifiedBy>
  <cp:revision>49</cp:revision>
  <dcterms:created xsi:type="dcterms:W3CDTF">2020-04-09T18:15:33Z</dcterms:created>
  <dcterms:modified xsi:type="dcterms:W3CDTF">2020-04-10T15:27:02Z</dcterms:modified>
</cp:coreProperties>
</file>