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8" r:id="rId9"/>
    <p:sldId id="266" r:id="rId10"/>
    <p:sldId id="270" r:id="rId11"/>
    <p:sldId id="263" r:id="rId12"/>
  </p:sldIdLst>
  <p:sldSz cx="18288000" cy="10287000"/>
  <p:notesSz cx="6858000" cy="9144000"/>
  <p:embeddedFontLst>
    <p:embeddedFont>
      <p:font typeface="Arial" panose="020B0604020202020204" pitchFamily="34" charset="0"/>
      <p:regular r:id="rId13"/>
    </p:embeddedFont>
    <p:embeddedFont>
      <p:font typeface="Arial Bold" panose="020B0802020202020204" pitchFamily="34" charset="0"/>
      <p:regular r:id="rId14"/>
    </p:embeddedFont>
    <p:embeddedFont>
      <p:font typeface="TT Rounds Condensed Bold" panose="02000806030000020003" pitchFamily="2" charset="0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font" Target="fonts/font1.fntdata" /><Relationship Id="rId18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font" Target="fonts/font3.fntdata" /><Relationship Id="rId10" Type="http://schemas.openxmlformats.org/officeDocument/2006/relationships/slide" Target="slides/slide9.xml" /><Relationship Id="rId19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font" Target="fonts/font2.fntdata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7.xml" /><Relationship Id="rId6" Type="http://schemas.openxmlformats.org/officeDocument/2006/relationships/image" Target="../media/image5.png" /><Relationship Id="rId5" Type="http://schemas.openxmlformats.org/officeDocument/2006/relationships/image" Target="../media/image4.png" /><Relationship Id="rId4" Type="http://schemas.openxmlformats.org/officeDocument/2006/relationships/image" Target="../media/image3.jpeg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7.xml" /><Relationship Id="rId4" Type="http://schemas.openxmlformats.org/officeDocument/2006/relationships/image" Target="../media/image10.jpeg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7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7.xml" /><Relationship Id="rId5" Type="http://schemas.openxmlformats.org/officeDocument/2006/relationships/image" Target="../media/image6.png" /><Relationship Id="rId4" Type="http://schemas.openxmlformats.org/officeDocument/2006/relationships/hyperlink" Target="https://www.freepik.com/" TargetMode="Externa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7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7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7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7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7.xml" /><Relationship Id="rId4" Type="http://schemas.openxmlformats.org/officeDocument/2006/relationships/image" Target="../media/image7.jpeg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7.xml" /><Relationship Id="rId4" Type="http://schemas.openxmlformats.org/officeDocument/2006/relationships/image" Target="../media/image8.jpeg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7.xml" /><Relationship Id="rId4" Type="http://schemas.openxmlformats.org/officeDocument/2006/relationships/image" Target="../media/image9.jpe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A close up of a sign  Description automatically generated"/>
          <p:cNvSpPr/>
          <p:nvPr/>
        </p:nvSpPr>
        <p:spPr>
          <a:xfrm>
            <a:off x="15109032" y="117003"/>
            <a:ext cx="2700338" cy="863271"/>
          </a:xfrm>
          <a:custGeom>
            <a:avLst/>
            <a:gdLst/>
            <a:ahLst/>
            <a:cxnLst/>
            <a:rect l="l" t="t" r="r" b="b"/>
            <a:pathLst>
              <a:path w="2700338" h="863271">
                <a:moveTo>
                  <a:pt x="0" y="0"/>
                </a:moveTo>
                <a:lnTo>
                  <a:pt x="2700338" y="0"/>
                </a:lnTo>
                <a:lnTo>
                  <a:pt x="2700338" y="863271"/>
                </a:lnTo>
                <a:lnTo>
                  <a:pt x="0" y="86327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b="-4568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-19048" y="-19050"/>
            <a:ext cx="14782800" cy="1114545"/>
            <a:chOff x="0" y="0"/>
            <a:chExt cx="19710400" cy="1486060"/>
          </a:xfrm>
        </p:grpSpPr>
        <p:sp>
          <p:nvSpPr>
            <p:cNvPr id="4" name="Freeform 4"/>
            <p:cNvSpPr/>
            <p:nvPr/>
          </p:nvSpPr>
          <p:spPr>
            <a:xfrm>
              <a:off x="25400" y="25400"/>
              <a:ext cx="19659600" cy="1435227"/>
            </a:xfrm>
            <a:custGeom>
              <a:avLst/>
              <a:gdLst/>
              <a:ahLst/>
              <a:cxnLst/>
              <a:rect l="l" t="t" r="r" b="b"/>
              <a:pathLst>
                <a:path w="19659600" h="1435227">
                  <a:moveTo>
                    <a:pt x="0" y="0"/>
                  </a:moveTo>
                  <a:lnTo>
                    <a:pt x="19659600" y="0"/>
                  </a:lnTo>
                  <a:lnTo>
                    <a:pt x="19659600" y="1435227"/>
                  </a:lnTo>
                  <a:lnTo>
                    <a:pt x="0" y="1435227"/>
                  </a:lnTo>
                  <a:close/>
                </a:path>
              </a:pathLst>
            </a:custGeom>
            <a:solidFill>
              <a:srgbClr val="213264"/>
            </a:solidFill>
          </p:spPr>
        </p:sp>
        <p:sp>
          <p:nvSpPr>
            <p:cNvPr id="5" name="Freeform 5"/>
            <p:cNvSpPr/>
            <p:nvPr/>
          </p:nvSpPr>
          <p:spPr>
            <a:xfrm>
              <a:off x="0" y="0"/>
              <a:ext cx="19710400" cy="1486027"/>
            </a:xfrm>
            <a:custGeom>
              <a:avLst/>
              <a:gdLst/>
              <a:ahLst/>
              <a:cxnLst/>
              <a:rect l="l" t="t" r="r" b="b"/>
              <a:pathLst>
                <a:path w="19710400" h="1486027">
                  <a:moveTo>
                    <a:pt x="25400" y="0"/>
                  </a:moveTo>
                  <a:lnTo>
                    <a:pt x="19685000" y="0"/>
                  </a:lnTo>
                  <a:cubicBezTo>
                    <a:pt x="19698970" y="0"/>
                    <a:pt x="19710400" y="11430"/>
                    <a:pt x="19710400" y="25400"/>
                  </a:cubicBezTo>
                  <a:lnTo>
                    <a:pt x="19710400" y="1460627"/>
                  </a:lnTo>
                  <a:cubicBezTo>
                    <a:pt x="19710400" y="1474597"/>
                    <a:pt x="19698970" y="1486027"/>
                    <a:pt x="19685000" y="1486027"/>
                  </a:cubicBezTo>
                  <a:lnTo>
                    <a:pt x="25400" y="1486027"/>
                  </a:lnTo>
                  <a:cubicBezTo>
                    <a:pt x="11430" y="1486027"/>
                    <a:pt x="0" y="1474597"/>
                    <a:pt x="0" y="1460627"/>
                  </a:cubicBezTo>
                  <a:lnTo>
                    <a:pt x="0" y="25400"/>
                  </a:lnTo>
                  <a:cubicBezTo>
                    <a:pt x="0" y="11430"/>
                    <a:pt x="11430" y="0"/>
                    <a:pt x="25400" y="0"/>
                  </a:cubicBezTo>
                  <a:moveTo>
                    <a:pt x="25400" y="50800"/>
                  </a:moveTo>
                  <a:lnTo>
                    <a:pt x="25400" y="25400"/>
                  </a:lnTo>
                  <a:lnTo>
                    <a:pt x="50800" y="25400"/>
                  </a:lnTo>
                  <a:lnTo>
                    <a:pt x="50800" y="1460627"/>
                  </a:lnTo>
                  <a:lnTo>
                    <a:pt x="25400" y="1460627"/>
                  </a:lnTo>
                  <a:lnTo>
                    <a:pt x="25400" y="1435227"/>
                  </a:lnTo>
                  <a:lnTo>
                    <a:pt x="19685000" y="1435227"/>
                  </a:lnTo>
                  <a:lnTo>
                    <a:pt x="19685000" y="1460627"/>
                  </a:lnTo>
                  <a:lnTo>
                    <a:pt x="19659600" y="1460627"/>
                  </a:lnTo>
                  <a:lnTo>
                    <a:pt x="19659600" y="25400"/>
                  </a:lnTo>
                  <a:lnTo>
                    <a:pt x="19685000" y="25400"/>
                  </a:lnTo>
                  <a:lnTo>
                    <a:pt x="19685000" y="50800"/>
                  </a:lnTo>
                  <a:lnTo>
                    <a:pt x="25400" y="50800"/>
                  </a:lnTo>
                  <a:close/>
                </a:path>
              </a:pathLst>
            </a:custGeom>
            <a:solidFill>
              <a:srgbClr val="213264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4833450" y="-628"/>
            <a:ext cx="168424" cy="1098536"/>
            <a:chOff x="0" y="0"/>
            <a:chExt cx="224566" cy="1464714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24536" cy="1464691"/>
            </a:xfrm>
            <a:custGeom>
              <a:avLst/>
              <a:gdLst/>
              <a:ahLst/>
              <a:cxnLst/>
              <a:rect l="l" t="t" r="r" b="b"/>
              <a:pathLst>
                <a:path w="224536" h="1464691">
                  <a:moveTo>
                    <a:pt x="0" y="0"/>
                  </a:moveTo>
                  <a:lnTo>
                    <a:pt x="224536" y="0"/>
                  </a:lnTo>
                  <a:lnTo>
                    <a:pt x="224536" y="1464691"/>
                  </a:lnTo>
                  <a:lnTo>
                    <a:pt x="0" y="1464691"/>
                  </a:lnTo>
                  <a:close/>
                </a:path>
              </a:pathLst>
            </a:custGeom>
            <a:solidFill>
              <a:srgbClr val="7FBA00"/>
            </a:solidFill>
          </p:spPr>
        </p:sp>
      </p:grpSp>
      <p:sp>
        <p:nvSpPr>
          <p:cNvPr id="8" name="Freeform 8" descr="A blue and white background  Description automatically generated with medium confidence"/>
          <p:cNvSpPr/>
          <p:nvPr/>
        </p:nvSpPr>
        <p:spPr>
          <a:xfrm>
            <a:off x="0" y="-19050"/>
            <a:ext cx="14758988" cy="1085852"/>
          </a:xfrm>
          <a:custGeom>
            <a:avLst/>
            <a:gdLst/>
            <a:ahLst/>
            <a:cxnLst/>
            <a:rect l="l" t="t" r="r" b="b"/>
            <a:pathLst>
              <a:path w="14758988" h="1085852">
                <a:moveTo>
                  <a:pt x="0" y="0"/>
                </a:moveTo>
                <a:lnTo>
                  <a:pt x="14758988" y="0"/>
                </a:lnTo>
                <a:lnTo>
                  <a:pt x="14758988" y="1085852"/>
                </a:lnTo>
                <a:lnTo>
                  <a:pt x="0" y="108585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16000"/>
            </a:blip>
            <a:stretch>
              <a:fillRect t="-213488" r="-1645" b="-549997"/>
            </a:stretch>
          </a:blipFill>
        </p:spPr>
      </p:sp>
      <p:grpSp>
        <p:nvGrpSpPr>
          <p:cNvPr id="9" name="Group 9"/>
          <p:cNvGrpSpPr/>
          <p:nvPr/>
        </p:nvGrpSpPr>
        <p:grpSpPr>
          <a:xfrm>
            <a:off x="17887950" y="-628"/>
            <a:ext cx="400050" cy="1098536"/>
            <a:chOff x="0" y="0"/>
            <a:chExt cx="533400" cy="1464714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533400" cy="1464691"/>
            </a:xfrm>
            <a:custGeom>
              <a:avLst/>
              <a:gdLst/>
              <a:ahLst/>
              <a:cxnLst/>
              <a:rect l="l" t="t" r="r" b="b"/>
              <a:pathLst>
                <a:path w="533400" h="1464691">
                  <a:moveTo>
                    <a:pt x="0" y="0"/>
                  </a:moveTo>
                  <a:lnTo>
                    <a:pt x="533400" y="0"/>
                  </a:lnTo>
                  <a:lnTo>
                    <a:pt x="533400" y="1464691"/>
                  </a:lnTo>
                  <a:lnTo>
                    <a:pt x="0" y="1464691"/>
                  </a:lnTo>
                  <a:close/>
                </a:path>
              </a:pathLst>
            </a:custGeom>
            <a:solidFill>
              <a:srgbClr val="FED500"/>
            </a:solidFill>
          </p:spPr>
        </p:sp>
      </p:grpSp>
      <p:sp>
        <p:nvSpPr>
          <p:cNvPr id="11" name="Freeform 11" descr="A person sitting at a desk with a computer  Description automatically generated"/>
          <p:cNvSpPr/>
          <p:nvPr/>
        </p:nvSpPr>
        <p:spPr>
          <a:xfrm>
            <a:off x="540939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grpSp>
        <p:nvGrpSpPr>
          <p:cNvPr id="12" name="Group 12"/>
          <p:cNvGrpSpPr/>
          <p:nvPr/>
        </p:nvGrpSpPr>
        <p:grpSpPr>
          <a:xfrm>
            <a:off x="8791575" y="857250"/>
            <a:ext cx="7048500" cy="1504950"/>
            <a:chOff x="0" y="0"/>
            <a:chExt cx="9398000" cy="2006600"/>
          </a:xfrm>
        </p:grpSpPr>
        <p:sp>
          <p:nvSpPr>
            <p:cNvPr id="13" name="Freeform 13"/>
            <p:cNvSpPr/>
            <p:nvPr/>
          </p:nvSpPr>
          <p:spPr>
            <a:xfrm>
              <a:off x="25400" y="25400"/>
              <a:ext cx="9347200" cy="1955800"/>
            </a:xfrm>
            <a:custGeom>
              <a:avLst/>
              <a:gdLst/>
              <a:ahLst/>
              <a:cxnLst/>
              <a:rect l="l" t="t" r="r" b="b"/>
              <a:pathLst>
                <a:path w="9347200" h="1955800">
                  <a:moveTo>
                    <a:pt x="0" y="326009"/>
                  </a:moveTo>
                  <a:cubicBezTo>
                    <a:pt x="0" y="145923"/>
                    <a:pt x="148971" y="0"/>
                    <a:pt x="332613" y="0"/>
                  </a:cubicBezTo>
                  <a:lnTo>
                    <a:pt x="9014587" y="0"/>
                  </a:lnTo>
                  <a:cubicBezTo>
                    <a:pt x="9198229" y="0"/>
                    <a:pt x="9347200" y="145923"/>
                    <a:pt x="9347200" y="326009"/>
                  </a:cubicBezTo>
                  <a:lnTo>
                    <a:pt x="9347200" y="1629791"/>
                  </a:lnTo>
                  <a:cubicBezTo>
                    <a:pt x="9347200" y="1809877"/>
                    <a:pt x="9198229" y="1955800"/>
                    <a:pt x="9014587" y="1955800"/>
                  </a:cubicBezTo>
                  <a:lnTo>
                    <a:pt x="332613" y="1955800"/>
                  </a:lnTo>
                  <a:cubicBezTo>
                    <a:pt x="148971" y="1955800"/>
                    <a:pt x="0" y="1809877"/>
                    <a:pt x="0" y="1629791"/>
                  </a:cubicBezTo>
                  <a:close/>
                </a:path>
              </a:pathLst>
            </a:custGeom>
            <a:solidFill>
              <a:srgbClr val="EBEEF9"/>
            </a:solidFill>
          </p:spPr>
        </p:sp>
        <p:sp>
          <p:nvSpPr>
            <p:cNvPr id="14" name="Freeform 14"/>
            <p:cNvSpPr/>
            <p:nvPr/>
          </p:nvSpPr>
          <p:spPr>
            <a:xfrm>
              <a:off x="0" y="0"/>
              <a:ext cx="9398000" cy="2006600"/>
            </a:xfrm>
            <a:custGeom>
              <a:avLst/>
              <a:gdLst/>
              <a:ahLst/>
              <a:cxnLst/>
              <a:rect l="l" t="t" r="r" b="b"/>
              <a:pathLst>
                <a:path w="9398000" h="2006600">
                  <a:moveTo>
                    <a:pt x="0" y="351409"/>
                  </a:moveTo>
                  <a:cubicBezTo>
                    <a:pt x="0" y="156845"/>
                    <a:pt x="160782" y="0"/>
                    <a:pt x="358013" y="0"/>
                  </a:cubicBezTo>
                  <a:lnTo>
                    <a:pt x="9039987" y="0"/>
                  </a:lnTo>
                  <a:lnTo>
                    <a:pt x="9039987" y="25400"/>
                  </a:lnTo>
                  <a:lnTo>
                    <a:pt x="9039987" y="0"/>
                  </a:lnTo>
                  <a:cubicBezTo>
                    <a:pt x="9237218" y="0"/>
                    <a:pt x="9398000" y="156845"/>
                    <a:pt x="9398000" y="351409"/>
                  </a:cubicBezTo>
                  <a:lnTo>
                    <a:pt x="9372600" y="351409"/>
                  </a:lnTo>
                  <a:lnTo>
                    <a:pt x="9398000" y="351409"/>
                  </a:lnTo>
                  <a:lnTo>
                    <a:pt x="9398000" y="1655191"/>
                  </a:lnTo>
                  <a:lnTo>
                    <a:pt x="9372600" y="1655191"/>
                  </a:lnTo>
                  <a:lnTo>
                    <a:pt x="9398000" y="1655191"/>
                  </a:lnTo>
                  <a:cubicBezTo>
                    <a:pt x="9398000" y="1849755"/>
                    <a:pt x="9237218" y="2006600"/>
                    <a:pt x="9039987" y="2006600"/>
                  </a:cubicBezTo>
                  <a:lnTo>
                    <a:pt x="9039987" y="1981200"/>
                  </a:lnTo>
                  <a:lnTo>
                    <a:pt x="9039987" y="2006600"/>
                  </a:lnTo>
                  <a:lnTo>
                    <a:pt x="358013" y="2006600"/>
                  </a:lnTo>
                  <a:lnTo>
                    <a:pt x="358013" y="1981200"/>
                  </a:lnTo>
                  <a:lnTo>
                    <a:pt x="358013" y="2006600"/>
                  </a:lnTo>
                  <a:cubicBezTo>
                    <a:pt x="160782" y="2006600"/>
                    <a:pt x="0" y="1849755"/>
                    <a:pt x="0" y="1655191"/>
                  </a:cubicBezTo>
                  <a:lnTo>
                    <a:pt x="0" y="351409"/>
                  </a:lnTo>
                  <a:lnTo>
                    <a:pt x="25400" y="351409"/>
                  </a:lnTo>
                  <a:lnTo>
                    <a:pt x="0" y="351409"/>
                  </a:lnTo>
                  <a:moveTo>
                    <a:pt x="50800" y="351409"/>
                  </a:moveTo>
                  <a:lnTo>
                    <a:pt x="50800" y="1655191"/>
                  </a:lnTo>
                  <a:lnTo>
                    <a:pt x="25400" y="1655191"/>
                  </a:lnTo>
                  <a:lnTo>
                    <a:pt x="50800" y="1655191"/>
                  </a:lnTo>
                  <a:cubicBezTo>
                    <a:pt x="50800" y="1820799"/>
                    <a:pt x="187833" y="1955800"/>
                    <a:pt x="358013" y="1955800"/>
                  </a:cubicBezTo>
                  <a:lnTo>
                    <a:pt x="9039987" y="1955800"/>
                  </a:lnTo>
                  <a:cubicBezTo>
                    <a:pt x="9210167" y="1955800"/>
                    <a:pt x="9347200" y="1820799"/>
                    <a:pt x="9347200" y="1655191"/>
                  </a:cubicBezTo>
                  <a:lnTo>
                    <a:pt x="9347200" y="351409"/>
                  </a:lnTo>
                  <a:cubicBezTo>
                    <a:pt x="9347200" y="185801"/>
                    <a:pt x="9210167" y="50800"/>
                    <a:pt x="9039987" y="50800"/>
                  </a:cubicBezTo>
                  <a:lnTo>
                    <a:pt x="358013" y="50800"/>
                  </a:lnTo>
                  <a:lnTo>
                    <a:pt x="358013" y="25400"/>
                  </a:lnTo>
                  <a:lnTo>
                    <a:pt x="358013" y="50800"/>
                  </a:lnTo>
                  <a:cubicBezTo>
                    <a:pt x="187833" y="50800"/>
                    <a:pt x="50800" y="185801"/>
                    <a:pt x="50800" y="351409"/>
                  </a:cubicBezTo>
                  <a:close/>
                </a:path>
              </a:pathLst>
            </a:custGeom>
            <a:solidFill>
              <a:srgbClr val="D9D9D9"/>
            </a:solidFill>
          </p:spPr>
        </p:sp>
      </p:grpSp>
      <p:grpSp>
        <p:nvGrpSpPr>
          <p:cNvPr id="15" name="Group 15"/>
          <p:cNvGrpSpPr/>
          <p:nvPr/>
        </p:nvGrpSpPr>
        <p:grpSpPr>
          <a:xfrm>
            <a:off x="7385986" y="4243252"/>
            <a:ext cx="10030284" cy="1800494"/>
            <a:chOff x="0" y="0"/>
            <a:chExt cx="13373712" cy="2400658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13373712" cy="2400658"/>
            </a:xfrm>
            <a:custGeom>
              <a:avLst/>
              <a:gdLst/>
              <a:ahLst/>
              <a:cxnLst/>
              <a:rect l="l" t="t" r="r" b="b"/>
              <a:pathLst>
                <a:path w="13373712" h="2400658">
                  <a:moveTo>
                    <a:pt x="0" y="0"/>
                  </a:moveTo>
                  <a:lnTo>
                    <a:pt x="13373712" y="0"/>
                  </a:lnTo>
                  <a:lnTo>
                    <a:pt x="13373712" y="2400658"/>
                  </a:lnTo>
                  <a:lnTo>
                    <a:pt x="0" y="240065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17" name="TextBox 17"/>
            <p:cNvSpPr txBox="1"/>
            <p:nvPr/>
          </p:nvSpPr>
          <p:spPr>
            <a:xfrm>
              <a:off x="0" y="0"/>
              <a:ext cx="13373712" cy="2400658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ctr">
                <a:lnSpc>
                  <a:spcPts val="6480"/>
                </a:lnSpc>
              </a:pPr>
              <a:r>
                <a:rPr lang="en-US" sz="5400" b="1" spc="50">
                  <a:solidFill>
                    <a:srgbClr val="FFFFFF"/>
                  </a:solidFill>
                  <a:latin typeface="TT Rounds Condensed Bold"/>
                  <a:ea typeface="TT Rounds Condensed Bold"/>
                  <a:cs typeface="TT Rounds Condensed Bold"/>
                  <a:sym typeface="TT Rounds Condensed Bold"/>
                </a:rPr>
                <a:t>To Develop a CNN Model  To Classify Images Of Plastic Waste   </a:t>
              </a:r>
            </a:p>
          </p:txBody>
        </p:sp>
      </p:grpSp>
      <p:sp>
        <p:nvSpPr>
          <p:cNvPr id="18" name="Freeform 18" descr="A close up of a logo  Description automatically generated"/>
          <p:cNvSpPr/>
          <p:nvPr/>
        </p:nvSpPr>
        <p:spPr>
          <a:xfrm>
            <a:off x="12401129" y="1303294"/>
            <a:ext cx="1894735" cy="616250"/>
          </a:xfrm>
          <a:custGeom>
            <a:avLst/>
            <a:gdLst/>
            <a:ahLst/>
            <a:cxnLst/>
            <a:rect l="l" t="t" r="r" b="b"/>
            <a:pathLst>
              <a:path w="1894735" h="616250">
                <a:moveTo>
                  <a:pt x="0" y="0"/>
                </a:moveTo>
                <a:lnTo>
                  <a:pt x="1894735" y="0"/>
                </a:lnTo>
                <a:lnTo>
                  <a:pt x="1894735" y="616251"/>
                </a:lnTo>
                <a:lnTo>
                  <a:pt x="0" y="61625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t="-86" b="-86"/>
            </a:stretch>
          </a:blipFill>
        </p:spPr>
      </p:sp>
      <p:sp>
        <p:nvSpPr>
          <p:cNvPr id="19" name="Freeform 19" descr="A yellow and red shell logo  Description automatically generated"/>
          <p:cNvSpPr/>
          <p:nvPr/>
        </p:nvSpPr>
        <p:spPr>
          <a:xfrm>
            <a:off x="10335784" y="1113136"/>
            <a:ext cx="1185239" cy="996567"/>
          </a:xfrm>
          <a:custGeom>
            <a:avLst/>
            <a:gdLst/>
            <a:ahLst/>
            <a:cxnLst/>
            <a:rect l="l" t="t" r="r" b="b"/>
            <a:pathLst>
              <a:path w="1185239" h="996567">
                <a:moveTo>
                  <a:pt x="0" y="0"/>
                </a:moveTo>
                <a:lnTo>
                  <a:pt x="1185239" y="0"/>
                </a:lnTo>
                <a:lnTo>
                  <a:pt x="1185239" y="996567"/>
                </a:lnTo>
                <a:lnTo>
                  <a:pt x="0" y="996567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A close up of a sign  Description automatically generated"/>
          <p:cNvSpPr/>
          <p:nvPr/>
        </p:nvSpPr>
        <p:spPr>
          <a:xfrm>
            <a:off x="15109032" y="117003"/>
            <a:ext cx="2700338" cy="863271"/>
          </a:xfrm>
          <a:custGeom>
            <a:avLst/>
            <a:gdLst/>
            <a:ahLst/>
            <a:cxnLst/>
            <a:rect l="l" t="t" r="r" b="b"/>
            <a:pathLst>
              <a:path w="2700338" h="863271">
                <a:moveTo>
                  <a:pt x="0" y="0"/>
                </a:moveTo>
                <a:lnTo>
                  <a:pt x="2700338" y="0"/>
                </a:lnTo>
                <a:lnTo>
                  <a:pt x="2700338" y="863271"/>
                </a:lnTo>
                <a:lnTo>
                  <a:pt x="0" y="86327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b="-4568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-19048" y="-19050"/>
            <a:ext cx="14782800" cy="1114545"/>
            <a:chOff x="0" y="0"/>
            <a:chExt cx="19710400" cy="1486060"/>
          </a:xfrm>
        </p:grpSpPr>
        <p:sp>
          <p:nvSpPr>
            <p:cNvPr id="4" name="Freeform 4"/>
            <p:cNvSpPr/>
            <p:nvPr/>
          </p:nvSpPr>
          <p:spPr>
            <a:xfrm>
              <a:off x="25400" y="25400"/>
              <a:ext cx="19659600" cy="1435227"/>
            </a:xfrm>
            <a:custGeom>
              <a:avLst/>
              <a:gdLst/>
              <a:ahLst/>
              <a:cxnLst/>
              <a:rect l="l" t="t" r="r" b="b"/>
              <a:pathLst>
                <a:path w="19659600" h="1435227">
                  <a:moveTo>
                    <a:pt x="0" y="0"/>
                  </a:moveTo>
                  <a:lnTo>
                    <a:pt x="19659600" y="0"/>
                  </a:lnTo>
                  <a:lnTo>
                    <a:pt x="19659600" y="1435227"/>
                  </a:lnTo>
                  <a:lnTo>
                    <a:pt x="0" y="1435227"/>
                  </a:lnTo>
                  <a:close/>
                </a:path>
              </a:pathLst>
            </a:custGeom>
            <a:solidFill>
              <a:srgbClr val="213264"/>
            </a:solidFill>
          </p:spPr>
        </p:sp>
        <p:sp>
          <p:nvSpPr>
            <p:cNvPr id="5" name="Freeform 5"/>
            <p:cNvSpPr/>
            <p:nvPr/>
          </p:nvSpPr>
          <p:spPr>
            <a:xfrm>
              <a:off x="0" y="0"/>
              <a:ext cx="19710400" cy="1486027"/>
            </a:xfrm>
            <a:custGeom>
              <a:avLst/>
              <a:gdLst/>
              <a:ahLst/>
              <a:cxnLst/>
              <a:rect l="l" t="t" r="r" b="b"/>
              <a:pathLst>
                <a:path w="19710400" h="1486027">
                  <a:moveTo>
                    <a:pt x="25400" y="0"/>
                  </a:moveTo>
                  <a:lnTo>
                    <a:pt x="19685000" y="0"/>
                  </a:lnTo>
                  <a:cubicBezTo>
                    <a:pt x="19698970" y="0"/>
                    <a:pt x="19710400" y="11430"/>
                    <a:pt x="19710400" y="25400"/>
                  </a:cubicBezTo>
                  <a:lnTo>
                    <a:pt x="19710400" y="1460627"/>
                  </a:lnTo>
                  <a:cubicBezTo>
                    <a:pt x="19710400" y="1474597"/>
                    <a:pt x="19698970" y="1486027"/>
                    <a:pt x="19685000" y="1486027"/>
                  </a:cubicBezTo>
                  <a:lnTo>
                    <a:pt x="25400" y="1486027"/>
                  </a:lnTo>
                  <a:cubicBezTo>
                    <a:pt x="11430" y="1486027"/>
                    <a:pt x="0" y="1474597"/>
                    <a:pt x="0" y="1460627"/>
                  </a:cubicBezTo>
                  <a:lnTo>
                    <a:pt x="0" y="25400"/>
                  </a:lnTo>
                  <a:cubicBezTo>
                    <a:pt x="0" y="11430"/>
                    <a:pt x="11430" y="0"/>
                    <a:pt x="25400" y="0"/>
                  </a:cubicBezTo>
                  <a:moveTo>
                    <a:pt x="25400" y="50800"/>
                  </a:moveTo>
                  <a:lnTo>
                    <a:pt x="25400" y="25400"/>
                  </a:lnTo>
                  <a:lnTo>
                    <a:pt x="50800" y="25400"/>
                  </a:lnTo>
                  <a:lnTo>
                    <a:pt x="50800" y="1460627"/>
                  </a:lnTo>
                  <a:lnTo>
                    <a:pt x="25400" y="1460627"/>
                  </a:lnTo>
                  <a:lnTo>
                    <a:pt x="25400" y="1435227"/>
                  </a:lnTo>
                  <a:lnTo>
                    <a:pt x="19685000" y="1435227"/>
                  </a:lnTo>
                  <a:lnTo>
                    <a:pt x="19685000" y="1460627"/>
                  </a:lnTo>
                  <a:lnTo>
                    <a:pt x="19659600" y="1460627"/>
                  </a:lnTo>
                  <a:lnTo>
                    <a:pt x="19659600" y="25400"/>
                  </a:lnTo>
                  <a:lnTo>
                    <a:pt x="19685000" y="25400"/>
                  </a:lnTo>
                  <a:lnTo>
                    <a:pt x="19685000" y="50800"/>
                  </a:lnTo>
                  <a:lnTo>
                    <a:pt x="25400" y="50800"/>
                  </a:lnTo>
                  <a:close/>
                </a:path>
              </a:pathLst>
            </a:custGeom>
            <a:solidFill>
              <a:srgbClr val="213264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4833450" y="-628"/>
            <a:ext cx="168424" cy="1098536"/>
            <a:chOff x="0" y="0"/>
            <a:chExt cx="224566" cy="1464714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24536" cy="1464691"/>
            </a:xfrm>
            <a:custGeom>
              <a:avLst/>
              <a:gdLst/>
              <a:ahLst/>
              <a:cxnLst/>
              <a:rect l="l" t="t" r="r" b="b"/>
              <a:pathLst>
                <a:path w="224536" h="1464691">
                  <a:moveTo>
                    <a:pt x="0" y="0"/>
                  </a:moveTo>
                  <a:lnTo>
                    <a:pt x="224536" y="0"/>
                  </a:lnTo>
                  <a:lnTo>
                    <a:pt x="224536" y="1464691"/>
                  </a:lnTo>
                  <a:lnTo>
                    <a:pt x="0" y="1464691"/>
                  </a:lnTo>
                  <a:close/>
                </a:path>
              </a:pathLst>
            </a:custGeom>
            <a:solidFill>
              <a:srgbClr val="7FBA00"/>
            </a:solidFill>
          </p:spPr>
        </p:sp>
      </p:grpSp>
      <p:sp>
        <p:nvSpPr>
          <p:cNvPr id="8" name="Freeform 8" descr="A blue and white background  Description automatically generated with medium confidence"/>
          <p:cNvSpPr/>
          <p:nvPr/>
        </p:nvSpPr>
        <p:spPr>
          <a:xfrm>
            <a:off x="0" y="-19050"/>
            <a:ext cx="14758988" cy="1085852"/>
          </a:xfrm>
          <a:custGeom>
            <a:avLst/>
            <a:gdLst/>
            <a:ahLst/>
            <a:cxnLst/>
            <a:rect l="l" t="t" r="r" b="b"/>
            <a:pathLst>
              <a:path w="14758988" h="1085852">
                <a:moveTo>
                  <a:pt x="0" y="0"/>
                </a:moveTo>
                <a:lnTo>
                  <a:pt x="14758988" y="0"/>
                </a:lnTo>
                <a:lnTo>
                  <a:pt x="14758988" y="1085852"/>
                </a:lnTo>
                <a:lnTo>
                  <a:pt x="0" y="108585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16000"/>
            </a:blip>
            <a:stretch>
              <a:fillRect t="-213488" r="-1645" b="-549997"/>
            </a:stretch>
          </a:blipFill>
        </p:spPr>
      </p:sp>
      <p:grpSp>
        <p:nvGrpSpPr>
          <p:cNvPr id="9" name="Group 9"/>
          <p:cNvGrpSpPr/>
          <p:nvPr/>
        </p:nvGrpSpPr>
        <p:grpSpPr>
          <a:xfrm>
            <a:off x="17887950" y="-628"/>
            <a:ext cx="400050" cy="1098536"/>
            <a:chOff x="0" y="0"/>
            <a:chExt cx="533400" cy="1464714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533400" cy="1464691"/>
            </a:xfrm>
            <a:custGeom>
              <a:avLst/>
              <a:gdLst/>
              <a:ahLst/>
              <a:cxnLst/>
              <a:rect l="l" t="t" r="r" b="b"/>
              <a:pathLst>
                <a:path w="533400" h="1464691">
                  <a:moveTo>
                    <a:pt x="0" y="0"/>
                  </a:moveTo>
                  <a:lnTo>
                    <a:pt x="533400" y="0"/>
                  </a:lnTo>
                  <a:lnTo>
                    <a:pt x="533400" y="1464691"/>
                  </a:lnTo>
                  <a:lnTo>
                    <a:pt x="0" y="1464691"/>
                  </a:lnTo>
                  <a:close/>
                </a:path>
              </a:pathLst>
            </a:custGeom>
            <a:solidFill>
              <a:srgbClr val="FED500"/>
            </a:solidFill>
          </p:spPr>
        </p:sp>
      </p:grpSp>
      <p:grpSp>
        <p:nvGrpSpPr>
          <p:cNvPr id="11" name="Group 11"/>
          <p:cNvGrpSpPr/>
          <p:nvPr/>
        </p:nvGrpSpPr>
        <p:grpSpPr>
          <a:xfrm>
            <a:off x="1269317" y="1705332"/>
            <a:ext cx="7680389" cy="877163"/>
            <a:chOff x="0" y="0"/>
            <a:chExt cx="10240519" cy="116955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0240518" cy="1169550"/>
            </a:xfrm>
            <a:custGeom>
              <a:avLst/>
              <a:gdLst/>
              <a:ahLst/>
              <a:cxnLst/>
              <a:rect l="l" t="t" r="r" b="b"/>
              <a:pathLst>
                <a:path w="10240518" h="1169550">
                  <a:moveTo>
                    <a:pt x="0" y="0"/>
                  </a:moveTo>
                  <a:lnTo>
                    <a:pt x="10240518" y="0"/>
                  </a:lnTo>
                  <a:lnTo>
                    <a:pt x="10240518" y="1169550"/>
                  </a:lnTo>
                  <a:lnTo>
                    <a:pt x="0" y="11695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76200"/>
              <a:ext cx="10240519" cy="1245750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4320"/>
                </a:lnSpc>
              </a:pPr>
              <a:r>
                <a:rPr lang="en-GB" sz="3600" b="1" dirty="0">
                  <a:solidFill>
                    <a:srgbClr val="213163"/>
                  </a:solidFill>
                  <a:latin typeface="Arial Bold"/>
                  <a:ea typeface="Arial Bold"/>
                  <a:cs typeface="Arial Bold"/>
                  <a:sym typeface="Arial Bold"/>
                </a:rPr>
                <a:t>Screenshot Of Output</a:t>
              </a:r>
              <a:r>
                <a:rPr lang="en-US" sz="3600" b="1" dirty="0">
                  <a:solidFill>
                    <a:srgbClr val="213163"/>
                  </a:solidFill>
                  <a:latin typeface="Arial Bold"/>
                  <a:ea typeface="Arial Bold"/>
                  <a:cs typeface="Arial Bold"/>
                  <a:sym typeface="Arial Bold"/>
                </a:rPr>
                <a:t>:  </a:t>
              </a:r>
            </a:p>
          </p:txBody>
        </p:sp>
      </p:grpSp>
      <p:sp>
        <p:nvSpPr>
          <p:cNvPr id="15" name="Freeform 15"/>
          <p:cNvSpPr/>
          <p:nvPr/>
        </p:nvSpPr>
        <p:spPr>
          <a:xfrm>
            <a:off x="1403206" y="2912559"/>
            <a:ext cx="14623242" cy="6663459"/>
          </a:xfrm>
          <a:custGeom>
            <a:avLst/>
            <a:gdLst/>
            <a:ahLst/>
            <a:cxnLst/>
            <a:rect l="l" t="t" r="r" b="b"/>
            <a:pathLst>
              <a:path w="19497656" h="8884612">
                <a:moveTo>
                  <a:pt x="0" y="0"/>
                </a:moveTo>
                <a:lnTo>
                  <a:pt x="19497656" y="0"/>
                </a:lnTo>
                <a:lnTo>
                  <a:pt x="19497656" y="8884612"/>
                </a:lnTo>
                <a:lnTo>
                  <a:pt x="0" y="8884612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</p:spPr>
      </p:sp>
      <p:pic>
        <p:nvPicPr>
          <p:cNvPr id="14" name="Picture 15">
            <a:extLst>
              <a:ext uri="{FF2B5EF4-FFF2-40B4-BE49-F238E27FC236}">
                <a16:creationId xmlns:a16="http://schemas.microsoft.com/office/drawing/2014/main" id="{DF2C9B32-71FE-6004-4908-40D5637576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207" y="2639645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2136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A close up of a sign  Description automatically generated"/>
          <p:cNvSpPr/>
          <p:nvPr/>
        </p:nvSpPr>
        <p:spPr>
          <a:xfrm>
            <a:off x="15109032" y="117003"/>
            <a:ext cx="2700338" cy="863271"/>
          </a:xfrm>
          <a:custGeom>
            <a:avLst/>
            <a:gdLst/>
            <a:ahLst/>
            <a:cxnLst/>
            <a:rect l="l" t="t" r="r" b="b"/>
            <a:pathLst>
              <a:path w="2700338" h="863271">
                <a:moveTo>
                  <a:pt x="0" y="0"/>
                </a:moveTo>
                <a:lnTo>
                  <a:pt x="2700338" y="0"/>
                </a:lnTo>
                <a:lnTo>
                  <a:pt x="2700338" y="863271"/>
                </a:lnTo>
                <a:lnTo>
                  <a:pt x="0" y="86327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b="-4568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-19048" y="-19050"/>
            <a:ext cx="14782800" cy="1114545"/>
            <a:chOff x="0" y="0"/>
            <a:chExt cx="19710400" cy="1486060"/>
          </a:xfrm>
        </p:grpSpPr>
        <p:sp>
          <p:nvSpPr>
            <p:cNvPr id="4" name="Freeform 4"/>
            <p:cNvSpPr/>
            <p:nvPr/>
          </p:nvSpPr>
          <p:spPr>
            <a:xfrm>
              <a:off x="25400" y="25400"/>
              <a:ext cx="19659600" cy="1435227"/>
            </a:xfrm>
            <a:custGeom>
              <a:avLst/>
              <a:gdLst/>
              <a:ahLst/>
              <a:cxnLst/>
              <a:rect l="l" t="t" r="r" b="b"/>
              <a:pathLst>
                <a:path w="19659600" h="1435227">
                  <a:moveTo>
                    <a:pt x="0" y="0"/>
                  </a:moveTo>
                  <a:lnTo>
                    <a:pt x="19659600" y="0"/>
                  </a:lnTo>
                  <a:lnTo>
                    <a:pt x="19659600" y="1435227"/>
                  </a:lnTo>
                  <a:lnTo>
                    <a:pt x="0" y="1435227"/>
                  </a:lnTo>
                  <a:close/>
                </a:path>
              </a:pathLst>
            </a:custGeom>
            <a:solidFill>
              <a:srgbClr val="213264"/>
            </a:solidFill>
          </p:spPr>
        </p:sp>
        <p:sp>
          <p:nvSpPr>
            <p:cNvPr id="5" name="Freeform 5"/>
            <p:cNvSpPr/>
            <p:nvPr/>
          </p:nvSpPr>
          <p:spPr>
            <a:xfrm>
              <a:off x="0" y="0"/>
              <a:ext cx="19710400" cy="1486027"/>
            </a:xfrm>
            <a:custGeom>
              <a:avLst/>
              <a:gdLst/>
              <a:ahLst/>
              <a:cxnLst/>
              <a:rect l="l" t="t" r="r" b="b"/>
              <a:pathLst>
                <a:path w="19710400" h="1486027">
                  <a:moveTo>
                    <a:pt x="25400" y="0"/>
                  </a:moveTo>
                  <a:lnTo>
                    <a:pt x="19685000" y="0"/>
                  </a:lnTo>
                  <a:cubicBezTo>
                    <a:pt x="19698970" y="0"/>
                    <a:pt x="19710400" y="11430"/>
                    <a:pt x="19710400" y="25400"/>
                  </a:cubicBezTo>
                  <a:lnTo>
                    <a:pt x="19710400" y="1460627"/>
                  </a:lnTo>
                  <a:cubicBezTo>
                    <a:pt x="19710400" y="1474597"/>
                    <a:pt x="19698970" y="1486027"/>
                    <a:pt x="19685000" y="1486027"/>
                  </a:cubicBezTo>
                  <a:lnTo>
                    <a:pt x="25400" y="1486027"/>
                  </a:lnTo>
                  <a:cubicBezTo>
                    <a:pt x="11430" y="1486027"/>
                    <a:pt x="0" y="1474597"/>
                    <a:pt x="0" y="1460627"/>
                  </a:cubicBezTo>
                  <a:lnTo>
                    <a:pt x="0" y="25400"/>
                  </a:lnTo>
                  <a:cubicBezTo>
                    <a:pt x="0" y="11430"/>
                    <a:pt x="11430" y="0"/>
                    <a:pt x="25400" y="0"/>
                  </a:cubicBezTo>
                  <a:moveTo>
                    <a:pt x="25400" y="50800"/>
                  </a:moveTo>
                  <a:lnTo>
                    <a:pt x="25400" y="25400"/>
                  </a:lnTo>
                  <a:lnTo>
                    <a:pt x="50800" y="25400"/>
                  </a:lnTo>
                  <a:lnTo>
                    <a:pt x="50800" y="1460627"/>
                  </a:lnTo>
                  <a:lnTo>
                    <a:pt x="25400" y="1460627"/>
                  </a:lnTo>
                  <a:lnTo>
                    <a:pt x="25400" y="1435227"/>
                  </a:lnTo>
                  <a:lnTo>
                    <a:pt x="19685000" y="1435227"/>
                  </a:lnTo>
                  <a:lnTo>
                    <a:pt x="19685000" y="1460627"/>
                  </a:lnTo>
                  <a:lnTo>
                    <a:pt x="19659600" y="1460627"/>
                  </a:lnTo>
                  <a:lnTo>
                    <a:pt x="19659600" y="25400"/>
                  </a:lnTo>
                  <a:lnTo>
                    <a:pt x="19685000" y="25400"/>
                  </a:lnTo>
                  <a:lnTo>
                    <a:pt x="19685000" y="50800"/>
                  </a:lnTo>
                  <a:lnTo>
                    <a:pt x="25400" y="50800"/>
                  </a:lnTo>
                  <a:close/>
                </a:path>
              </a:pathLst>
            </a:custGeom>
            <a:solidFill>
              <a:srgbClr val="213264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4833450" y="-628"/>
            <a:ext cx="168424" cy="1098536"/>
            <a:chOff x="0" y="0"/>
            <a:chExt cx="224566" cy="1464714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24536" cy="1464691"/>
            </a:xfrm>
            <a:custGeom>
              <a:avLst/>
              <a:gdLst/>
              <a:ahLst/>
              <a:cxnLst/>
              <a:rect l="l" t="t" r="r" b="b"/>
              <a:pathLst>
                <a:path w="224536" h="1464691">
                  <a:moveTo>
                    <a:pt x="0" y="0"/>
                  </a:moveTo>
                  <a:lnTo>
                    <a:pt x="224536" y="0"/>
                  </a:lnTo>
                  <a:lnTo>
                    <a:pt x="224536" y="1464691"/>
                  </a:lnTo>
                  <a:lnTo>
                    <a:pt x="0" y="1464691"/>
                  </a:lnTo>
                  <a:close/>
                </a:path>
              </a:pathLst>
            </a:custGeom>
            <a:solidFill>
              <a:srgbClr val="7FBA00"/>
            </a:solidFill>
          </p:spPr>
        </p:sp>
      </p:grpSp>
      <p:sp>
        <p:nvSpPr>
          <p:cNvPr id="8" name="Freeform 8" descr="A blue and white background  Description automatically generated with medium confidence"/>
          <p:cNvSpPr/>
          <p:nvPr/>
        </p:nvSpPr>
        <p:spPr>
          <a:xfrm>
            <a:off x="0" y="-19050"/>
            <a:ext cx="14758988" cy="1085852"/>
          </a:xfrm>
          <a:custGeom>
            <a:avLst/>
            <a:gdLst/>
            <a:ahLst/>
            <a:cxnLst/>
            <a:rect l="l" t="t" r="r" b="b"/>
            <a:pathLst>
              <a:path w="14758988" h="1085852">
                <a:moveTo>
                  <a:pt x="0" y="0"/>
                </a:moveTo>
                <a:lnTo>
                  <a:pt x="14758988" y="0"/>
                </a:lnTo>
                <a:lnTo>
                  <a:pt x="14758988" y="1085852"/>
                </a:lnTo>
                <a:lnTo>
                  <a:pt x="0" y="108585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16000"/>
            </a:blip>
            <a:stretch>
              <a:fillRect t="-213488" r="-1645" b="-549997"/>
            </a:stretch>
          </a:blipFill>
        </p:spPr>
      </p:sp>
      <p:grpSp>
        <p:nvGrpSpPr>
          <p:cNvPr id="9" name="Group 9"/>
          <p:cNvGrpSpPr/>
          <p:nvPr/>
        </p:nvGrpSpPr>
        <p:grpSpPr>
          <a:xfrm>
            <a:off x="17887950" y="-628"/>
            <a:ext cx="400050" cy="1098536"/>
            <a:chOff x="0" y="0"/>
            <a:chExt cx="533400" cy="1464714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533400" cy="1464691"/>
            </a:xfrm>
            <a:custGeom>
              <a:avLst/>
              <a:gdLst/>
              <a:ahLst/>
              <a:cxnLst/>
              <a:rect l="l" t="t" r="r" b="b"/>
              <a:pathLst>
                <a:path w="533400" h="1464691">
                  <a:moveTo>
                    <a:pt x="0" y="0"/>
                  </a:moveTo>
                  <a:lnTo>
                    <a:pt x="533400" y="0"/>
                  </a:lnTo>
                  <a:lnTo>
                    <a:pt x="533400" y="1464691"/>
                  </a:lnTo>
                  <a:lnTo>
                    <a:pt x="0" y="1464691"/>
                  </a:lnTo>
                  <a:close/>
                </a:path>
              </a:pathLst>
            </a:custGeom>
            <a:solidFill>
              <a:srgbClr val="FED500"/>
            </a:solidFill>
          </p:spPr>
        </p:sp>
      </p:grpSp>
      <p:grpSp>
        <p:nvGrpSpPr>
          <p:cNvPr id="11" name="Group 11"/>
          <p:cNvGrpSpPr/>
          <p:nvPr/>
        </p:nvGrpSpPr>
        <p:grpSpPr>
          <a:xfrm>
            <a:off x="1508240" y="1749961"/>
            <a:ext cx="7635760" cy="877163"/>
            <a:chOff x="0" y="0"/>
            <a:chExt cx="10181013" cy="116955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0181013" cy="1169550"/>
            </a:xfrm>
            <a:custGeom>
              <a:avLst/>
              <a:gdLst/>
              <a:ahLst/>
              <a:cxnLst/>
              <a:rect l="l" t="t" r="r" b="b"/>
              <a:pathLst>
                <a:path w="10181013" h="1169550">
                  <a:moveTo>
                    <a:pt x="0" y="0"/>
                  </a:moveTo>
                  <a:lnTo>
                    <a:pt x="10181013" y="0"/>
                  </a:lnTo>
                  <a:lnTo>
                    <a:pt x="10181013" y="1169550"/>
                  </a:lnTo>
                  <a:lnTo>
                    <a:pt x="0" y="11695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76200"/>
              <a:ext cx="10181013" cy="1245750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4320"/>
                </a:lnSpc>
              </a:pPr>
              <a:r>
                <a:rPr lang="en-US" sz="3600" b="1">
                  <a:solidFill>
                    <a:srgbClr val="213163"/>
                  </a:solidFill>
                  <a:latin typeface="Arial Bold"/>
                  <a:ea typeface="Arial Bold"/>
                  <a:cs typeface="Arial Bold"/>
                  <a:sym typeface="Arial Bold"/>
                </a:rPr>
                <a:t>Conclusion:  </a:t>
              </a:r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1313947" y="2912559"/>
            <a:ext cx="14712502" cy="6663459"/>
            <a:chOff x="0" y="0"/>
            <a:chExt cx="19616669" cy="8884612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19616669" cy="8884612"/>
            </a:xfrm>
            <a:custGeom>
              <a:avLst/>
              <a:gdLst/>
              <a:ahLst/>
              <a:cxnLst/>
              <a:rect l="l" t="t" r="r" b="b"/>
              <a:pathLst>
                <a:path w="19616669" h="8884612">
                  <a:moveTo>
                    <a:pt x="0" y="0"/>
                  </a:moveTo>
                  <a:lnTo>
                    <a:pt x="19616669" y="0"/>
                  </a:lnTo>
                  <a:lnTo>
                    <a:pt x="19616669" y="8884612"/>
                  </a:lnTo>
                  <a:lnTo>
                    <a:pt x="0" y="888461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0" y="-142875"/>
              <a:ext cx="19616669" cy="9027487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marL="506378" lvl="1" indent="-253189" algn="l">
                <a:lnSpc>
                  <a:spcPts val="4200"/>
                </a:lnSpc>
                <a:buFont typeface="Arial"/>
                <a:buChar char="•"/>
              </a:pPr>
              <a:r>
                <a:rPr lang="en-US" sz="2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The CNN model accurately classifies plastic waste, improving recycling efforts. It helps in better waste sorting and management.</a:t>
              </a:r>
            </a:p>
            <a:p>
              <a:pPr marL="506378" lvl="1" indent="-253189" algn="l">
                <a:lnSpc>
                  <a:spcPts val="4200"/>
                </a:lnSpc>
                <a:buFont typeface="Arial"/>
                <a:buChar char="•"/>
              </a:pPr>
              <a:r>
                <a:rPr lang="en-US" sz="2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Transfer learning enhances model performance and adaptability. It allows the model to learn from pre-trained networks for quicker results.</a:t>
              </a:r>
            </a:p>
            <a:p>
              <a:pPr marL="506378" lvl="1" indent="-253189" algn="l">
                <a:lnSpc>
                  <a:spcPts val="4200"/>
                </a:lnSpc>
                <a:buFont typeface="Arial"/>
                <a:buChar char="•"/>
              </a:pPr>
              <a:r>
                <a:rPr lang="en-US" sz="2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Edge AI integration enables real-time waste classification. This improves the speed and efficiency of waste sorting systems.</a:t>
              </a:r>
            </a:p>
            <a:p>
              <a:pPr marL="506378" lvl="1" indent="-253189" algn="l">
                <a:lnSpc>
                  <a:spcPts val="4200"/>
                </a:lnSpc>
                <a:buFont typeface="Arial"/>
                <a:buChar char="•"/>
              </a:pPr>
              <a:r>
                <a:rPr lang="en-US" sz="2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The model optimizes waste management through efficient sorting. It contributes to better resource recovery and waste reduction.</a:t>
              </a:r>
            </a:p>
            <a:p>
              <a:pPr marL="506734" lvl="1" indent="-253367" algn="l">
                <a:lnSpc>
                  <a:spcPts val="4200"/>
                </a:lnSpc>
              </a:pPr>
              <a:endParaRPr lang="en-US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506734" lvl="1" indent="-253367" algn="l">
                <a:lnSpc>
                  <a:spcPts val="4200"/>
                </a:lnSpc>
              </a:pPr>
              <a:endParaRPr lang="en-US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A close up of a sign  Description automatically generated"/>
          <p:cNvSpPr/>
          <p:nvPr/>
        </p:nvSpPr>
        <p:spPr>
          <a:xfrm>
            <a:off x="15109032" y="117003"/>
            <a:ext cx="2700338" cy="863271"/>
          </a:xfrm>
          <a:custGeom>
            <a:avLst/>
            <a:gdLst/>
            <a:ahLst/>
            <a:cxnLst/>
            <a:rect l="l" t="t" r="r" b="b"/>
            <a:pathLst>
              <a:path w="2700338" h="863271">
                <a:moveTo>
                  <a:pt x="0" y="0"/>
                </a:moveTo>
                <a:lnTo>
                  <a:pt x="2700338" y="0"/>
                </a:lnTo>
                <a:lnTo>
                  <a:pt x="2700338" y="863271"/>
                </a:lnTo>
                <a:lnTo>
                  <a:pt x="0" y="86327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b="-4568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-19048" y="-19050"/>
            <a:ext cx="14782800" cy="1114545"/>
            <a:chOff x="0" y="0"/>
            <a:chExt cx="19710400" cy="1486060"/>
          </a:xfrm>
        </p:grpSpPr>
        <p:sp>
          <p:nvSpPr>
            <p:cNvPr id="4" name="Freeform 4"/>
            <p:cNvSpPr/>
            <p:nvPr/>
          </p:nvSpPr>
          <p:spPr>
            <a:xfrm>
              <a:off x="25400" y="25400"/>
              <a:ext cx="19659600" cy="1435227"/>
            </a:xfrm>
            <a:custGeom>
              <a:avLst/>
              <a:gdLst/>
              <a:ahLst/>
              <a:cxnLst/>
              <a:rect l="l" t="t" r="r" b="b"/>
              <a:pathLst>
                <a:path w="19659600" h="1435227">
                  <a:moveTo>
                    <a:pt x="0" y="0"/>
                  </a:moveTo>
                  <a:lnTo>
                    <a:pt x="19659600" y="0"/>
                  </a:lnTo>
                  <a:lnTo>
                    <a:pt x="19659600" y="1435227"/>
                  </a:lnTo>
                  <a:lnTo>
                    <a:pt x="0" y="1435227"/>
                  </a:lnTo>
                  <a:close/>
                </a:path>
              </a:pathLst>
            </a:custGeom>
            <a:solidFill>
              <a:srgbClr val="213264"/>
            </a:solidFill>
          </p:spPr>
        </p:sp>
        <p:sp>
          <p:nvSpPr>
            <p:cNvPr id="5" name="Freeform 5"/>
            <p:cNvSpPr/>
            <p:nvPr/>
          </p:nvSpPr>
          <p:spPr>
            <a:xfrm>
              <a:off x="0" y="0"/>
              <a:ext cx="19710400" cy="1486027"/>
            </a:xfrm>
            <a:custGeom>
              <a:avLst/>
              <a:gdLst/>
              <a:ahLst/>
              <a:cxnLst/>
              <a:rect l="l" t="t" r="r" b="b"/>
              <a:pathLst>
                <a:path w="19710400" h="1486027">
                  <a:moveTo>
                    <a:pt x="25400" y="0"/>
                  </a:moveTo>
                  <a:lnTo>
                    <a:pt x="19685000" y="0"/>
                  </a:lnTo>
                  <a:cubicBezTo>
                    <a:pt x="19698970" y="0"/>
                    <a:pt x="19710400" y="11430"/>
                    <a:pt x="19710400" y="25400"/>
                  </a:cubicBezTo>
                  <a:lnTo>
                    <a:pt x="19710400" y="1460627"/>
                  </a:lnTo>
                  <a:cubicBezTo>
                    <a:pt x="19710400" y="1474597"/>
                    <a:pt x="19698970" y="1486027"/>
                    <a:pt x="19685000" y="1486027"/>
                  </a:cubicBezTo>
                  <a:lnTo>
                    <a:pt x="25400" y="1486027"/>
                  </a:lnTo>
                  <a:cubicBezTo>
                    <a:pt x="11430" y="1486027"/>
                    <a:pt x="0" y="1474597"/>
                    <a:pt x="0" y="1460627"/>
                  </a:cubicBezTo>
                  <a:lnTo>
                    <a:pt x="0" y="25400"/>
                  </a:lnTo>
                  <a:cubicBezTo>
                    <a:pt x="0" y="11430"/>
                    <a:pt x="11430" y="0"/>
                    <a:pt x="25400" y="0"/>
                  </a:cubicBezTo>
                  <a:moveTo>
                    <a:pt x="25400" y="50800"/>
                  </a:moveTo>
                  <a:lnTo>
                    <a:pt x="25400" y="25400"/>
                  </a:lnTo>
                  <a:lnTo>
                    <a:pt x="50800" y="25400"/>
                  </a:lnTo>
                  <a:lnTo>
                    <a:pt x="50800" y="1460627"/>
                  </a:lnTo>
                  <a:lnTo>
                    <a:pt x="25400" y="1460627"/>
                  </a:lnTo>
                  <a:lnTo>
                    <a:pt x="25400" y="1435227"/>
                  </a:lnTo>
                  <a:lnTo>
                    <a:pt x="19685000" y="1435227"/>
                  </a:lnTo>
                  <a:lnTo>
                    <a:pt x="19685000" y="1460627"/>
                  </a:lnTo>
                  <a:lnTo>
                    <a:pt x="19659600" y="1460627"/>
                  </a:lnTo>
                  <a:lnTo>
                    <a:pt x="19659600" y="25400"/>
                  </a:lnTo>
                  <a:lnTo>
                    <a:pt x="19685000" y="25400"/>
                  </a:lnTo>
                  <a:lnTo>
                    <a:pt x="19685000" y="50800"/>
                  </a:lnTo>
                  <a:lnTo>
                    <a:pt x="25400" y="50800"/>
                  </a:lnTo>
                  <a:close/>
                </a:path>
              </a:pathLst>
            </a:custGeom>
            <a:solidFill>
              <a:srgbClr val="213264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4833450" y="-628"/>
            <a:ext cx="168424" cy="1098536"/>
            <a:chOff x="0" y="0"/>
            <a:chExt cx="224566" cy="1464714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24536" cy="1464691"/>
            </a:xfrm>
            <a:custGeom>
              <a:avLst/>
              <a:gdLst/>
              <a:ahLst/>
              <a:cxnLst/>
              <a:rect l="l" t="t" r="r" b="b"/>
              <a:pathLst>
                <a:path w="224536" h="1464691">
                  <a:moveTo>
                    <a:pt x="0" y="0"/>
                  </a:moveTo>
                  <a:lnTo>
                    <a:pt x="224536" y="0"/>
                  </a:lnTo>
                  <a:lnTo>
                    <a:pt x="224536" y="1464691"/>
                  </a:lnTo>
                  <a:lnTo>
                    <a:pt x="0" y="1464691"/>
                  </a:lnTo>
                  <a:close/>
                </a:path>
              </a:pathLst>
            </a:custGeom>
            <a:solidFill>
              <a:srgbClr val="7FBA00"/>
            </a:solidFill>
          </p:spPr>
        </p:sp>
      </p:grpSp>
      <p:sp>
        <p:nvSpPr>
          <p:cNvPr id="8" name="Freeform 8" descr="A blue and white background  Description automatically generated with medium confidence"/>
          <p:cNvSpPr/>
          <p:nvPr/>
        </p:nvSpPr>
        <p:spPr>
          <a:xfrm>
            <a:off x="0" y="-19050"/>
            <a:ext cx="14758988" cy="1085852"/>
          </a:xfrm>
          <a:custGeom>
            <a:avLst/>
            <a:gdLst/>
            <a:ahLst/>
            <a:cxnLst/>
            <a:rect l="l" t="t" r="r" b="b"/>
            <a:pathLst>
              <a:path w="14758988" h="1085852">
                <a:moveTo>
                  <a:pt x="0" y="0"/>
                </a:moveTo>
                <a:lnTo>
                  <a:pt x="14758988" y="0"/>
                </a:lnTo>
                <a:lnTo>
                  <a:pt x="14758988" y="1085852"/>
                </a:lnTo>
                <a:lnTo>
                  <a:pt x="0" y="108585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16000"/>
            </a:blip>
            <a:stretch>
              <a:fillRect t="-213488" r="-1645" b="-549997"/>
            </a:stretch>
          </a:blipFill>
        </p:spPr>
      </p:sp>
      <p:grpSp>
        <p:nvGrpSpPr>
          <p:cNvPr id="9" name="Group 9"/>
          <p:cNvGrpSpPr/>
          <p:nvPr/>
        </p:nvGrpSpPr>
        <p:grpSpPr>
          <a:xfrm>
            <a:off x="17887950" y="-628"/>
            <a:ext cx="400050" cy="1098536"/>
            <a:chOff x="0" y="0"/>
            <a:chExt cx="533400" cy="1464714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533400" cy="1464691"/>
            </a:xfrm>
            <a:custGeom>
              <a:avLst/>
              <a:gdLst/>
              <a:ahLst/>
              <a:cxnLst/>
              <a:rect l="l" t="t" r="r" b="b"/>
              <a:pathLst>
                <a:path w="533400" h="1464691">
                  <a:moveTo>
                    <a:pt x="0" y="0"/>
                  </a:moveTo>
                  <a:lnTo>
                    <a:pt x="533400" y="0"/>
                  </a:lnTo>
                  <a:lnTo>
                    <a:pt x="533400" y="1464691"/>
                  </a:lnTo>
                  <a:lnTo>
                    <a:pt x="0" y="1464691"/>
                  </a:lnTo>
                  <a:close/>
                </a:path>
              </a:pathLst>
            </a:custGeom>
            <a:solidFill>
              <a:srgbClr val="FED500"/>
            </a:solidFill>
          </p:spPr>
        </p:sp>
      </p:grpSp>
      <p:grpSp>
        <p:nvGrpSpPr>
          <p:cNvPr id="11" name="Group 11"/>
          <p:cNvGrpSpPr/>
          <p:nvPr/>
        </p:nvGrpSpPr>
        <p:grpSpPr>
          <a:xfrm>
            <a:off x="1186707" y="1725499"/>
            <a:ext cx="8370258" cy="877163"/>
            <a:chOff x="0" y="0"/>
            <a:chExt cx="11160344" cy="116955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1160344" cy="1169550"/>
            </a:xfrm>
            <a:custGeom>
              <a:avLst/>
              <a:gdLst/>
              <a:ahLst/>
              <a:cxnLst/>
              <a:rect l="l" t="t" r="r" b="b"/>
              <a:pathLst>
                <a:path w="11160344" h="1169550">
                  <a:moveTo>
                    <a:pt x="0" y="0"/>
                  </a:moveTo>
                  <a:lnTo>
                    <a:pt x="11160344" y="0"/>
                  </a:lnTo>
                  <a:lnTo>
                    <a:pt x="11160344" y="1169550"/>
                  </a:lnTo>
                  <a:lnTo>
                    <a:pt x="0" y="11695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76200"/>
              <a:ext cx="11160344" cy="1245750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4320"/>
                </a:lnSpc>
              </a:pPr>
              <a:r>
                <a:rPr lang="en-US" sz="3600" b="1">
                  <a:solidFill>
                    <a:srgbClr val="213163"/>
                  </a:solidFill>
                  <a:latin typeface="Arial Bold"/>
                  <a:ea typeface="Arial Bold"/>
                  <a:cs typeface="Arial Bold"/>
                  <a:sym typeface="Arial Bold"/>
                </a:rPr>
                <a:t>Learning Objectives</a:t>
              </a:r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299714" y="9202994"/>
            <a:ext cx="1193806" cy="415499"/>
            <a:chOff x="0" y="0"/>
            <a:chExt cx="1591742" cy="553998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1591742" cy="553998"/>
            </a:xfrm>
            <a:custGeom>
              <a:avLst/>
              <a:gdLst/>
              <a:ahLst/>
              <a:cxnLst/>
              <a:rect l="l" t="t" r="r" b="b"/>
              <a:pathLst>
                <a:path w="1591742" h="553998">
                  <a:moveTo>
                    <a:pt x="0" y="0"/>
                  </a:moveTo>
                  <a:lnTo>
                    <a:pt x="1591742" y="0"/>
                  </a:lnTo>
                  <a:lnTo>
                    <a:pt x="1591742" y="553998"/>
                  </a:lnTo>
                  <a:lnTo>
                    <a:pt x="0" y="55399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0" y="-38100"/>
              <a:ext cx="1591742" cy="592098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2160"/>
                </a:lnSpc>
              </a:pPr>
              <a:r>
                <a:rPr lang="en-US" sz="1800" b="1">
                  <a:solidFill>
                    <a:srgbClr val="000000"/>
                  </a:solidFill>
                  <a:latin typeface="Arial Bold"/>
                  <a:ea typeface="Arial Bold"/>
                  <a:cs typeface="Arial Bold"/>
                  <a:sym typeface="Arial Bold"/>
                </a:rPr>
                <a:t>Source : </a:t>
              </a:r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1320794" y="9202994"/>
            <a:ext cx="2763526" cy="415499"/>
            <a:chOff x="0" y="0"/>
            <a:chExt cx="3684702" cy="553998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3684702" cy="553998"/>
            </a:xfrm>
            <a:custGeom>
              <a:avLst/>
              <a:gdLst/>
              <a:ahLst/>
              <a:cxnLst/>
              <a:rect l="l" t="t" r="r" b="b"/>
              <a:pathLst>
                <a:path w="3684702" h="553998">
                  <a:moveTo>
                    <a:pt x="0" y="0"/>
                  </a:moveTo>
                  <a:lnTo>
                    <a:pt x="3684702" y="0"/>
                  </a:lnTo>
                  <a:lnTo>
                    <a:pt x="3684702" y="553998"/>
                  </a:lnTo>
                  <a:lnTo>
                    <a:pt x="0" y="55399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19" name="TextBox 19"/>
            <p:cNvSpPr txBox="1"/>
            <p:nvPr/>
          </p:nvSpPr>
          <p:spPr>
            <a:xfrm>
              <a:off x="0" y="-38100"/>
              <a:ext cx="3684702" cy="592098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2160"/>
                </a:lnSpc>
              </a:pPr>
              <a:r>
                <a:rPr lang="en-US" sz="1800" u="sng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  <a:hlinkClick r:id="rId4" tooltip="https://www.freepik.com/"/>
                </a:rPr>
                <a:t>www.freepik.com/</a:t>
              </a:r>
            </a:p>
          </p:txBody>
        </p:sp>
      </p:grpSp>
      <p:sp>
        <p:nvSpPr>
          <p:cNvPr id="20" name="AutoShape 20"/>
          <p:cNvSpPr/>
          <p:nvPr/>
        </p:nvSpPr>
        <p:spPr>
          <a:xfrm rot="3577">
            <a:off x="-9530" y="9083040"/>
            <a:ext cx="18307060" cy="0"/>
          </a:xfrm>
          <a:prstGeom prst="line">
            <a:avLst/>
          </a:prstGeom>
          <a:ln w="9525" cap="rnd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1" name="Freeform 21" descr="A ladder leading to a large yellow circle  Description automatically generated"/>
          <p:cNvSpPr/>
          <p:nvPr/>
        </p:nvSpPr>
        <p:spPr>
          <a:xfrm>
            <a:off x="11018520" y="2164080"/>
            <a:ext cx="6751320" cy="6949440"/>
          </a:xfrm>
          <a:custGeom>
            <a:avLst/>
            <a:gdLst/>
            <a:ahLst/>
            <a:cxnLst/>
            <a:rect l="l" t="t" r="r" b="b"/>
            <a:pathLst>
              <a:path w="6751320" h="6949440">
                <a:moveTo>
                  <a:pt x="0" y="0"/>
                </a:moveTo>
                <a:lnTo>
                  <a:pt x="6751320" y="0"/>
                </a:lnTo>
                <a:lnTo>
                  <a:pt x="6751320" y="6949440"/>
                </a:lnTo>
                <a:lnTo>
                  <a:pt x="0" y="694944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85000"/>
            </a:blip>
            <a:stretch>
              <a:fillRect l="-18960" t="-6535" r="-18805"/>
            </a:stretch>
          </a:blipFill>
        </p:spPr>
      </p:sp>
      <p:grpSp>
        <p:nvGrpSpPr>
          <p:cNvPr id="22" name="Group 22"/>
          <p:cNvGrpSpPr/>
          <p:nvPr/>
        </p:nvGrpSpPr>
        <p:grpSpPr>
          <a:xfrm>
            <a:off x="13258800" y="4752914"/>
            <a:ext cx="2255522" cy="946413"/>
            <a:chOff x="0" y="0"/>
            <a:chExt cx="3007362" cy="1261884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3007362" cy="1261884"/>
            </a:xfrm>
            <a:custGeom>
              <a:avLst/>
              <a:gdLst/>
              <a:ahLst/>
              <a:cxnLst/>
              <a:rect l="l" t="t" r="r" b="b"/>
              <a:pathLst>
                <a:path w="3007362" h="1261884">
                  <a:moveTo>
                    <a:pt x="0" y="0"/>
                  </a:moveTo>
                  <a:lnTo>
                    <a:pt x="3007362" y="0"/>
                  </a:lnTo>
                  <a:lnTo>
                    <a:pt x="3007362" y="1261884"/>
                  </a:lnTo>
                  <a:lnTo>
                    <a:pt x="0" y="126188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24" name="TextBox 24"/>
            <p:cNvSpPr txBox="1"/>
            <p:nvPr/>
          </p:nvSpPr>
          <p:spPr>
            <a:xfrm>
              <a:off x="0" y="-104775"/>
              <a:ext cx="3007362" cy="1366659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6300"/>
                </a:lnSpc>
              </a:pPr>
              <a:r>
                <a:rPr lang="en-US" sz="5250" b="1">
                  <a:solidFill>
                    <a:srgbClr val="000000"/>
                  </a:solidFill>
                  <a:latin typeface="Arial Bold"/>
                  <a:ea typeface="Arial Bold"/>
                  <a:cs typeface="Arial Bold"/>
                  <a:sym typeface="Arial Bold"/>
                </a:rPr>
                <a:t>GOAL</a:t>
              </a:r>
            </a:p>
          </p:txBody>
        </p:sp>
      </p:grpSp>
      <p:grpSp>
        <p:nvGrpSpPr>
          <p:cNvPr id="25" name="Group 25"/>
          <p:cNvGrpSpPr/>
          <p:nvPr/>
        </p:nvGrpSpPr>
        <p:grpSpPr>
          <a:xfrm>
            <a:off x="896616" y="1959593"/>
            <a:ext cx="10152504" cy="7719060"/>
            <a:chOff x="0" y="0"/>
            <a:chExt cx="13536672" cy="10292080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13536671" cy="10292080"/>
            </a:xfrm>
            <a:custGeom>
              <a:avLst/>
              <a:gdLst/>
              <a:ahLst/>
              <a:cxnLst/>
              <a:rect l="l" t="t" r="r" b="b"/>
              <a:pathLst>
                <a:path w="13536671" h="10292080">
                  <a:moveTo>
                    <a:pt x="0" y="0"/>
                  </a:moveTo>
                  <a:lnTo>
                    <a:pt x="13536671" y="0"/>
                  </a:lnTo>
                  <a:lnTo>
                    <a:pt x="13536671" y="10292080"/>
                  </a:lnTo>
                  <a:lnTo>
                    <a:pt x="0" y="1029208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27" name="TextBox 27"/>
            <p:cNvSpPr txBox="1"/>
            <p:nvPr/>
          </p:nvSpPr>
          <p:spPr>
            <a:xfrm>
              <a:off x="0" y="-66675"/>
              <a:ext cx="13536672" cy="10358755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600"/>
                </a:lnSpc>
              </a:pPr>
              <a:endParaRPr/>
            </a:p>
            <a:p>
              <a:pPr algn="l">
                <a:lnSpc>
                  <a:spcPts val="3600"/>
                </a:lnSpc>
              </a:pPr>
              <a:endParaRPr/>
            </a:p>
            <a:p>
              <a:pPr marL="506731" lvl="1" indent="-253365" algn="l">
                <a:lnSpc>
                  <a:spcPts val="4200"/>
                </a:lnSpc>
                <a:buFont typeface="Arial"/>
                <a:buChar char="•"/>
              </a:pPr>
              <a:r>
                <a:rPr lang="en-US" sz="2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To Understand Convolutional Neural Networks (CNNs) for image classification.</a:t>
              </a:r>
            </a:p>
            <a:p>
              <a:pPr marL="506731" lvl="1" indent="-253365" algn="l">
                <a:lnSpc>
                  <a:spcPts val="4200"/>
                </a:lnSpc>
                <a:buFont typeface="Arial"/>
                <a:buChar char="•"/>
              </a:pPr>
              <a:r>
                <a:rPr lang="en-US" sz="2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Learn image preprocessing techniques for better model accuracy.</a:t>
              </a:r>
            </a:p>
            <a:p>
              <a:pPr marL="506731" lvl="1" indent="-253365" algn="l">
                <a:lnSpc>
                  <a:spcPts val="4200"/>
                </a:lnSpc>
                <a:buFont typeface="Arial"/>
                <a:buChar char="•"/>
              </a:pPr>
              <a:r>
                <a:rPr lang="en-US" sz="2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To Explore TensorFlow or Keras and OpenCV for deep learning and image processing.</a:t>
              </a:r>
            </a:p>
            <a:p>
              <a:pPr marL="506731" lvl="1" indent="-253365" algn="l">
                <a:lnSpc>
                  <a:spcPts val="4200"/>
                </a:lnSpc>
                <a:buFont typeface="Arial"/>
                <a:buChar char="•"/>
              </a:pPr>
              <a:r>
                <a:rPr lang="en-US" sz="2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Implementation of data augmentation and transfer learning to improve model performance.</a:t>
              </a:r>
            </a:p>
            <a:p>
              <a:pPr marL="506731" lvl="1" indent="-253365" algn="l">
                <a:lnSpc>
                  <a:spcPts val="4200"/>
                </a:lnSpc>
                <a:buFont typeface="Arial"/>
                <a:buChar char="•"/>
              </a:pPr>
              <a:r>
                <a:rPr lang="en-US" sz="2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Evaluate model performance using accuracy, precision, recall, and F1-score.</a:t>
              </a:r>
            </a:p>
            <a:p>
              <a:pPr marL="542925" lvl="1" indent="-271462" algn="l">
                <a:lnSpc>
                  <a:spcPts val="3600"/>
                </a:lnSpc>
              </a:pPr>
              <a:endParaRPr lang="en-US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542925" lvl="1" indent="-271462" algn="l">
                <a:lnSpc>
                  <a:spcPts val="3600"/>
                </a:lnSpc>
              </a:pPr>
              <a:endParaRPr lang="en-US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542925" lvl="1" indent="-271462" algn="just">
                <a:lnSpc>
                  <a:spcPts val="3600"/>
                </a:lnSpc>
              </a:pPr>
              <a:endParaRPr lang="en-US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A close up of a sign  Description automatically generated"/>
          <p:cNvSpPr/>
          <p:nvPr/>
        </p:nvSpPr>
        <p:spPr>
          <a:xfrm>
            <a:off x="15109032" y="117003"/>
            <a:ext cx="2700338" cy="863271"/>
          </a:xfrm>
          <a:custGeom>
            <a:avLst/>
            <a:gdLst/>
            <a:ahLst/>
            <a:cxnLst/>
            <a:rect l="l" t="t" r="r" b="b"/>
            <a:pathLst>
              <a:path w="2700338" h="863271">
                <a:moveTo>
                  <a:pt x="0" y="0"/>
                </a:moveTo>
                <a:lnTo>
                  <a:pt x="2700338" y="0"/>
                </a:lnTo>
                <a:lnTo>
                  <a:pt x="2700338" y="863271"/>
                </a:lnTo>
                <a:lnTo>
                  <a:pt x="0" y="86327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b="-4568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-19048" y="-19050"/>
            <a:ext cx="14782800" cy="1114545"/>
            <a:chOff x="0" y="0"/>
            <a:chExt cx="19710400" cy="1486060"/>
          </a:xfrm>
        </p:grpSpPr>
        <p:sp>
          <p:nvSpPr>
            <p:cNvPr id="4" name="Freeform 4"/>
            <p:cNvSpPr/>
            <p:nvPr/>
          </p:nvSpPr>
          <p:spPr>
            <a:xfrm>
              <a:off x="25400" y="25400"/>
              <a:ext cx="19659600" cy="1435227"/>
            </a:xfrm>
            <a:custGeom>
              <a:avLst/>
              <a:gdLst/>
              <a:ahLst/>
              <a:cxnLst/>
              <a:rect l="l" t="t" r="r" b="b"/>
              <a:pathLst>
                <a:path w="19659600" h="1435227">
                  <a:moveTo>
                    <a:pt x="0" y="0"/>
                  </a:moveTo>
                  <a:lnTo>
                    <a:pt x="19659600" y="0"/>
                  </a:lnTo>
                  <a:lnTo>
                    <a:pt x="19659600" y="1435227"/>
                  </a:lnTo>
                  <a:lnTo>
                    <a:pt x="0" y="1435227"/>
                  </a:lnTo>
                  <a:close/>
                </a:path>
              </a:pathLst>
            </a:custGeom>
            <a:solidFill>
              <a:srgbClr val="213264"/>
            </a:solidFill>
          </p:spPr>
        </p:sp>
        <p:sp>
          <p:nvSpPr>
            <p:cNvPr id="5" name="Freeform 5"/>
            <p:cNvSpPr/>
            <p:nvPr/>
          </p:nvSpPr>
          <p:spPr>
            <a:xfrm>
              <a:off x="0" y="0"/>
              <a:ext cx="19710400" cy="1486027"/>
            </a:xfrm>
            <a:custGeom>
              <a:avLst/>
              <a:gdLst/>
              <a:ahLst/>
              <a:cxnLst/>
              <a:rect l="l" t="t" r="r" b="b"/>
              <a:pathLst>
                <a:path w="19710400" h="1486027">
                  <a:moveTo>
                    <a:pt x="25400" y="0"/>
                  </a:moveTo>
                  <a:lnTo>
                    <a:pt x="19685000" y="0"/>
                  </a:lnTo>
                  <a:cubicBezTo>
                    <a:pt x="19698970" y="0"/>
                    <a:pt x="19710400" y="11430"/>
                    <a:pt x="19710400" y="25400"/>
                  </a:cubicBezTo>
                  <a:lnTo>
                    <a:pt x="19710400" y="1460627"/>
                  </a:lnTo>
                  <a:cubicBezTo>
                    <a:pt x="19710400" y="1474597"/>
                    <a:pt x="19698970" y="1486027"/>
                    <a:pt x="19685000" y="1486027"/>
                  </a:cubicBezTo>
                  <a:lnTo>
                    <a:pt x="25400" y="1486027"/>
                  </a:lnTo>
                  <a:cubicBezTo>
                    <a:pt x="11430" y="1486027"/>
                    <a:pt x="0" y="1474597"/>
                    <a:pt x="0" y="1460627"/>
                  </a:cubicBezTo>
                  <a:lnTo>
                    <a:pt x="0" y="25400"/>
                  </a:lnTo>
                  <a:cubicBezTo>
                    <a:pt x="0" y="11430"/>
                    <a:pt x="11430" y="0"/>
                    <a:pt x="25400" y="0"/>
                  </a:cubicBezTo>
                  <a:moveTo>
                    <a:pt x="25400" y="50800"/>
                  </a:moveTo>
                  <a:lnTo>
                    <a:pt x="25400" y="25400"/>
                  </a:lnTo>
                  <a:lnTo>
                    <a:pt x="50800" y="25400"/>
                  </a:lnTo>
                  <a:lnTo>
                    <a:pt x="50800" y="1460627"/>
                  </a:lnTo>
                  <a:lnTo>
                    <a:pt x="25400" y="1460627"/>
                  </a:lnTo>
                  <a:lnTo>
                    <a:pt x="25400" y="1435227"/>
                  </a:lnTo>
                  <a:lnTo>
                    <a:pt x="19685000" y="1435227"/>
                  </a:lnTo>
                  <a:lnTo>
                    <a:pt x="19685000" y="1460627"/>
                  </a:lnTo>
                  <a:lnTo>
                    <a:pt x="19659600" y="1460627"/>
                  </a:lnTo>
                  <a:lnTo>
                    <a:pt x="19659600" y="25400"/>
                  </a:lnTo>
                  <a:lnTo>
                    <a:pt x="19685000" y="25400"/>
                  </a:lnTo>
                  <a:lnTo>
                    <a:pt x="19685000" y="50800"/>
                  </a:lnTo>
                  <a:lnTo>
                    <a:pt x="25400" y="50800"/>
                  </a:lnTo>
                  <a:close/>
                </a:path>
              </a:pathLst>
            </a:custGeom>
            <a:solidFill>
              <a:srgbClr val="213264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4833450" y="-628"/>
            <a:ext cx="168424" cy="1098536"/>
            <a:chOff x="0" y="0"/>
            <a:chExt cx="224566" cy="1464714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24536" cy="1464691"/>
            </a:xfrm>
            <a:custGeom>
              <a:avLst/>
              <a:gdLst/>
              <a:ahLst/>
              <a:cxnLst/>
              <a:rect l="l" t="t" r="r" b="b"/>
              <a:pathLst>
                <a:path w="224536" h="1464691">
                  <a:moveTo>
                    <a:pt x="0" y="0"/>
                  </a:moveTo>
                  <a:lnTo>
                    <a:pt x="224536" y="0"/>
                  </a:lnTo>
                  <a:lnTo>
                    <a:pt x="224536" y="1464691"/>
                  </a:lnTo>
                  <a:lnTo>
                    <a:pt x="0" y="1464691"/>
                  </a:lnTo>
                  <a:close/>
                </a:path>
              </a:pathLst>
            </a:custGeom>
            <a:solidFill>
              <a:srgbClr val="7FBA00"/>
            </a:solidFill>
          </p:spPr>
        </p:sp>
      </p:grpSp>
      <p:sp>
        <p:nvSpPr>
          <p:cNvPr id="8" name="Freeform 8" descr="A blue and white background  Description automatically generated with medium confidence"/>
          <p:cNvSpPr/>
          <p:nvPr/>
        </p:nvSpPr>
        <p:spPr>
          <a:xfrm>
            <a:off x="0" y="-19050"/>
            <a:ext cx="14758988" cy="1085852"/>
          </a:xfrm>
          <a:custGeom>
            <a:avLst/>
            <a:gdLst/>
            <a:ahLst/>
            <a:cxnLst/>
            <a:rect l="l" t="t" r="r" b="b"/>
            <a:pathLst>
              <a:path w="14758988" h="1085852">
                <a:moveTo>
                  <a:pt x="0" y="0"/>
                </a:moveTo>
                <a:lnTo>
                  <a:pt x="14758988" y="0"/>
                </a:lnTo>
                <a:lnTo>
                  <a:pt x="14758988" y="1085852"/>
                </a:lnTo>
                <a:lnTo>
                  <a:pt x="0" y="108585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16000"/>
            </a:blip>
            <a:stretch>
              <a:fillRect t="-213488" r="-1645" b="-549997"/>
            </a:stretch>
          </a:blipFill>
        </p:spPr>
      </p:sp>
      <p:grpSp>
        <p:nvGrpSpPr>
          <p:cNvPr id="9" name="Group 9"/>
          <p:cNvGrpSpPr/>
          <p:nvPr/>
        </p:nvGrpSpPr>
        <p:grpSpPr>
          <a:xfrm>
            <a:off x="17887950" y="-628"/>
            <a:ext cx="400050" cy="1098536"/>
            <a:chOff x="0" y="0"/>
            <a:chExt cx="533400" cy="1464714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533400" cy="1464691"/>
            </a:xfrm>
            <a:custGeom>
              <a:avLst/>
              <a:gdLst/>
              <a:ahLst/>
              <a:cxnLst/>
              <a:rect l="l" t="t" r="r" b="b"/>
              <a:pathLst>
                <a:path w="533400" h="1464691">
                  <a:moveTo>
                    <a:pt x="0" y="0"/>
                  </a:moveTo>
                  <a:lnTo>
                    <a:pt x="533400" y="0"/>
                  </a:lnTo>
                  <a:lnTo>
                    <a:pt x="533400" y="1464691"/>
                  </a:lnTo>
                  <a:lnTo>
                    <a:pt x="0" y="1464691"/>
                  </a:lnTo>
                  <a:close/>
                </a:path>
              </a:pathLst>
            </a:custGeom>
            <a:solidFill>
              <a:srgbClr val="FED500"/>
            </a:solidFill>
          </p:spPr>
        </p:sp>
      </p:grpSp>
      <p:grpSp>
        <p:nvGrpSpPr>
          <p:cNvPr id="11" name="Group 11"/>
          <p:cNvGrpSpPr/>
          <p:nvPr/>
        </p:nvGrpSpPr>
        <p:grpSpPr>
          <a:xfrm>
            <a:off x="1459292" y="1673512"/>
            <a:ext cx="11220136" cy="877162"/>
            <a:chOff x="0" y="0"/>
            <a:chExt cx="14960182" cy="116955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4960181" cy="1169550"/>
            </a:xfrm>
            <a:custGeom>
              <a:avLst/>
              <a:gdLst/>
              <a:ahLst/>
              <a:cxnLst/>
              <a:rect l="l" t="t" r="r" b="b"/>
              <a:pathLst>
                <a:path w="14960181" h="1169550">
                  <a:moveTo>
                    <a:pt x="0" y="0"/>
                  </a:moveTo>
                  <a:lnTo>
                    <a:pt x="14960181" y="0"/>
                  </a:lnTo>
                  <a:lnTo>
                    <a:pt x="14960181" y="1169550"/>
                  </a:lnTo>
                  <a:lnTo>
                    <a:pt x="0" y="11695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76200"/>
              <a:ext cx="14960182" cy="1245750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4320"/>
                </a:lnSpc>
              </a:pPr>
              <a:r>
                <a:rPr lang="en-US" sz="3600" b="1">
                  <a:solidFill>
                    <a:srgbClr val="213163"/>
                  </a:solidFill>
                  <a:latin typeface="Arial Bold"/>
                  <a:ea typeface="Arial Bold"/>
                  <a:cs typeface="Arial Bold"/>
                  <a:sym typeface="Arial Bold"/>
                </a:rPr>
                <a:t>Tools and Technology used </a:t>
              </a:r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1102257" y="2858259"/>
            <a:ext cx="14632844" cy="5909363"/>
            <a:chOff x="0" y="0"/>
            <a:chExt cx="19510458" cy="7879151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19510459" cy="7879151"/>
            </a:xfrm>
            <a:custGeom>
              <a:avLst/>
              <a:gdLst/>
              <a:ahLst/>
              <a:cxnLst/>
              <a:rect l="l" t="t" r="r" b="b"/>
              <a:pathLst>
                <a:path w="19510459" h="7879151">
                  <a:moveTo>
                    <a:pt x="0" y="0"/>
                  </a:moveTo>
                  <a:lnTo>
                    <a:pt x="19510459" y="0"/>
                  </a:lnTo>
                  <a:lnTo>
                    <a:pt x="19510459" y="7879151"/>
                  </a:lnTo>
                  <a:lnTo>
                    <a:pt x="0" y="787915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0" y="-142875"/>
              <a:ext cx="19510458" cy="8022026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marL="604524" lvl="1" indent="-302262" algn="l">
                <a:lnSpc>
                  <a:spcPts val="4200"/>
                </a:lnSpc>
                <a:buFont typeface="Arial"/>
                <a:buChar char="•"/>
              </a:pPr>
              <a:r>
                <a:rPr lang="en-US" sz="2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The technology used is a Convolutional Neural Network (CNN), a deep learning model for image classification.</a:t>
              </a:r>
            </a:p>
            <a:p>
              <a:pPr marL="604524" lvl="1" indent="-302262" algn="l">
                <a:lnSpc>
                  <a:spcPts val="4200"/>
                </a:lnSpc>
                <a:buFont typeface="Arial"/>
                <a:buChar char="•"/>
              </a:pPr>
              <a:r>
                <a:rPr lang="en-US" sz="2800" b="1">
                  <a:solidFill>
                    <a:srgbClr val="000000"/>
                  </a:solidFill>
                  <a:latin typeface="Arial Bold"/>
                  <a:ea typeface="Arial Bold"/>
                  <a:cs typeface="Arial Bold"/>
                  <a:sym typeface="Arial Bold"/>
                </a:rPr>
                <a:t>Programming Language:</a:t>
              </a:r>
              <a:r>
                <a:rPr lang="en-US" sz="2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Python</a:t>
              </a:r>
            </a:p>
            <a:p>
              <a:pPr marL="604524" lvl="1" indent="-302262" algn="l">
                <a:lnSpc>
                  <a:spcPts val="4200"/>
                </a:lnSpc>
                <a:buFont typeface="Arial"/>
                <a:buChar char="•"/>
              </a:pPr>
              <a:r>
                <a:rPr lang="en-US" sz="2800" b="1">
                  <a:solidFill>
                    <a:srgbClr val="000000"/>
                  </a:solidFill>
                  <a:latin typeface="Arial Bold"/>
                  <a:ea typeface="Arial Bold"/>
                  <a:cs typeface="Arial Bold"/>
                  <a:sym typeface="Arial Bold"/>
                </a:rPr>
                <a:t>Deep Learning Framework: </a:t>
              </a:r>
              <a:r>
                <a:rPr lang="en-US" sz="2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TensorFlow or Keras, PyTorch</a:t>
              </a:r>
            </a:p>
            <a:p>
              <a:pPr marL="604524" lvl="1" indent="-302262" algn="l">
                <a:lnSpc>
                  <a:spcPts val="4200"/>
                </a:lnSpc>
                <a:buFont typeface="Arial"/>
                <a:buChar char="•"/>
              </a:pPr>
              <a:r>
                <a:rPr lang="en-US" sz="2800" b="1">
                  <a:solidFill>
                    <a:srgbClr val="000000"/>
                  </a:solidFill>
                  <a:latin typeface="Arial Bold"/>
                  <a:ea typeface="Arial Bold"/>
                  <a:cs typeface="Arial Bold"/>
                  <a:sym typeface="Arial Bold"/>
                </a:rPr>
                <a:t>Image Processing: </a:t>
              </a:r>
              <a:r>
                <a:rPr lang="en-US" sz="2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OpenCV.</a:t>
              </a:r>
            </a:p>
            <a:p>
              <a:pPr marL="604524" lvl="1" indent="-302262" algn="l">
                <a:lnSpc>
                  <a:spcPts val="4200"/>
                </a:lnSpc>
                <a:buFont typeface="Arial"/>
                <a:buChar char="•"/>
              </a:pPr>
              <a:r>
                <a:rPr lang="en-US" sz="2800" b="1">
                  <a:solidFill>
                    <a:srgbClr val="000000"/>
                  </a:solidFill>
                  <a:latin typeface="Arial Bold"/>
                  <a:ea typeface="Arial Bold"/>
                  <a:cs typeface="Arial Bold"/>
                  <a:sym typeface="Arial Bold"/>
                </a:rPr>
                <a:t>Data Handling: </a:t>
              </a:r>
              <a:r>
                <a:rPr lang="en-US" sz="2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Pandas, NumPy</a:t>
              </a:r>
            </a:p>
            <a:p>
              <a:pPr marL="604524" lvl="1" indent="-302262" algn="l">
                <a:lnSpc>
                  <a:spcPts val="4200"/>
                </a:lnSpc>
                <a:buFont typeface="Arial"/>
                <a:buChar char="•"/>
              </a:pPr>
              <a:r>
                <a:rPr lang="en-US" sz="2800" b="1">
                  <a:solidFill>
                    <a:srgbClr val="000000"/>
                  </a:solidFill>
                  <a:latin typeface="Arial Bold"/>
                  <a:ea typeface="Arial Bold"/>
                  <a:cs typeface="Arial Bold"/>
                  <a:sym typeface="Arial Bold"/>
                </a:rPr>
                <a:t>Development Environment:</a:t>
              </a:r>
              <a:r>
                <a:rPr lang="en-US" sz="2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Jupyter Notebook</a:t>
              </a:r>
            </a:p>
            <a:p>
              <a:pPr marL="604524" lvl="1" indent="-302262" algn="l">
                <a:lnSpc>
                  <a:spcPts val="4200"/>
                </a:lnSpc>
                <a:buFont typeface="Arial"/>
                <a:buChar char="•"/>
              </a:pPr>
              <a:r>
                <a:rPr lang="en-US" sz="2800" b="1">
                  <a:solidFill>
                    <a:srgbClr val="000000"/>
                  </a:solidFill>
                  <a:latin typeface="Arial Bold"/>
                  <a:ea typeface="Arial Bold"/>
                  <a:cs typeface="Arial Bold"/>
                  <a:sym typeface="Arial Bold"/>
                </a:rPr>
                <a:t>Dataset Sources: </a:t>
              </a:r>
              <a:r>
                <a:rPr lang="en-US" sz="2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Kaggle.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A close up of a sign  Description automatically generated"/>
          <p:cNvSpPr/>
          <p:nvPr/>
        </p:nvSpPr>
        <p:spPr>
          <a:xfrm>
            <a:off x="15109032" y="117003"/>
            <a:ext cx="2700338" cy="863271"/>
          </a:xfrm>
          <a:custGeom>
            <a:avLst/>
            <a:gdLst/>
            <a:ahLst/>
            <a:cxnLst/>
            <a:rect l="l" t="t" r="r" b="b"/>
            <a:pathLst>
              <a:path w="2700338" h="863271">
                <a:moveTo>
                  <a:pt x="0" y="0"/>
                </a:moveTo>
                <a:lnTo>
                  <a:pt x="2700338" y="0"/>
                </a:lnTo>
                <a:lnTo>
                  <a:pt x="2700338" y="863271"/>
                </a:lnTo>
                <a:lnTo>
                  <a:pt x="0" y="86327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b="-4568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-19048" y="-19050"/>
            <a:ext cx="14782800" cy="1114545"/>
            <a:chOff x="0" y="0"/>
            <a:chExt cx="19710400" cy="1486060"/>
          </a:xfrm>
        </p:grpSpPr>
        <p:sp>
          <p:nvSpPr>
            <p:cNvPr id="4" name="Freeform 4"/>
            <p:cNvSpPr/>
            <p:nvPr/>
          </p:nvSpPr>
          <p:spPr>
            <a:xfrm>
              <a:off x="25400" y="25400"/>
              <a:ext cx="19659600" cy="1435227"/>
            </a:xfrm>
            <a:custGeom>
              <a:avLst/>
              <a:gdLst/>
              <a:ahLst/>
              <a:cxnLst/>
              <a:rect l="l" t="t" r="r" b="b"/>
              <a:pathLst>
                <a:path w="19659600" h="1435227">
                  <a:moveTo>
                    <a:pt x="0" y="0"/>
                  </a:moveTo>
                  <a:lnTo>
                    <a:pt x="19659600" y="0"/>
                  </a:lnTo>
                  <a:lnTo>
                    <a:pt x="19659600" y="1435227"/>
                  </a:lnTo>
                  <a:lnTo>
                    <a:pt x="0" y="1435227"/>
                  </a:lnTo>
                  <a:close/>
                </a:path>
              </a:pathLst>
            </a:custGeom>
            <a:solidFill>
              <a:srgbClr val="213264"/>
            </a:solidFill>
          </p:spPr>
        </p:sp>
        <p:sp>
          <p:nvSpPr>
            <p:cNvPr id="5" name="Freeform 5"/>
            <p:cNvSpPr/>
            <p:nvPr/>
          </p:nvSpPr>
          <p:spPr>
            <a:xfrm>
              <a:off x="0" y="0"/>
              <a:ext cx="19710400" cy="1486027"/>
            </a:xfrm>
            <a:custGeom>
              <a:avLst/>
              <a:gdLst/>
              <a:ahLst/>
              <a:cxnLst/>
              <a:rect l="l" t="t" r="r" b="b"/>
              <a:pathLst>
                <a:path w="19710400" h="1486027">
                  <a:moveTo>
                    <a:pt x="25400" y="0"/>
                  </a:moveTo>
                  <a:lnTo>
                    <a:pt x="19685000" y="0"/>
                  </a:lnTo>
                  <a:cubicBezTo>
                    <a:pt x="19698970" y="0"/>
                    <a:pt x="19710400" y="11430"/>
                    <a:pt x="19710400" y="25400"/>
                  </a:cubicBezTo>
                  <a:lnTo>
                    <a:pt x="19710400" y="1460627"/>
                  </a:lnTo>
                  <a:cubicBezTo>
                    <a:pt x="19710400" y="1474597"/>
                    <a:pt x="19698970" y="1486027"/>
                    <a:pt x="19685000" y="1486027"/>
                  </a:cubicBezTo>
                  <a:lnTo>
                    <a:pt x="25400" y="1486027"/>
                  </a:lnTo>
                  <a:cubicBezTo>
                    <a:pt x="11430" y="1486027"/>
                    <a:pt x="0" y="1474597"/>
                    <a:pt x="0" y="1460627"/>
                  </a:cubicBezTo>
                  <a:lnTo>
                    <a:pt x="0" y="25400"/>
                  </a:lnTo>
                  <a:cubicBezTo>
                    <a:pt x="0" y="11430"/>
                    <a:pt x="11430" y="0"/>
                    <a:pt x="25400" y="0"/>
                  </a:cubicBezTo>
                  <a:moveTo>
                    <a:pt x="25400" y="50800"/>
                  </a:moveTo>
                  <a:lnTo>
                    <a:pt x="25400" y="25400"/>
                  </a:lnTo>
                  <a:lnTo>
                    <a:pt x="50800" y="25400"/>
                  </a:lnTo>
                  <a:lnTo>
                    <a:pt x="50800" y="1460627"/>
                  </a:lnTo>
                  <a:lnTo>
                    <a:pt x="25400" y="1460627"/>
                  </a:lnTo>
                  <a:lnTo>
                    <a:pt x="25400" y="1435227"/>
                  </a:lnTo>
                  <a:lnTo>
                    <a:pt x="19685000" y="1435227"/>
                  </a:lnTo>
                  <a:lnTo>
                    <a:pt x="19685000" y="1460627"/>
                  </a:lnTo>
                  <a:lnTo>
                    <a:pt x="19659600" y="1460627"/>
                  </a:lnTo>
                  <a:lnTo>
                    <a:pt x="19659600" y="25400"/>
                  </a:lnTo>
                  <a:lnTo>
                    <a:pt x="19685000" y="25400"/>
                  </a:lnTo>
                  <a:lnTo>
                    <a:pt x="19685000" y="50800"/>
                  </a:lnTo>
                  <a:lnTo>
                    <a:pt x="25400" y="50800"/>
                  </a:lnTo>
                  <a:close/>
                </a:path>
              </a:pathLst>
            </a:custGeom>
            <a:solidFill>
              <a:srgbClr val="213264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4833450" y="-628"/>
            <a:ext cx="168424" cy="1098536"/>
            <a:chOff x="0" y="0"/>
            <a:chExt cx="224566" cy="1464714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24536" cy="1464691"/>
            </a:xfrm>
            <a:custGeom>
              <a:avLst/>
              <a:gdLst/>
              <a:ahLst/>
              <a:cxnLst/>
              <a:rect l="l" t="t" r="r" b="b"/>
              <a:pathLst>
                <a:path w="224536" h="1464691">
                  <a:moveTo>
                    <a:pt x="0" y="0"/>
                  </a:moveTo>
                  <a:lnTo>
                    <a:pt x="224536" y="0"/>
                  </a:lnTo>
                  <a:lnTo>
                    <a:pt x="224536" y="1464691"/>
                  </a:lnTo>
                  <a:lnTo>
                    <a:pt x="0" y="1464691"/>
                  </a:lnTo>
                  <a:close/>
                </a:path>
              </a:pathLst>
            </a:custGeom>
            <a:solidFill>
              <a:srgbClr val="7FBA00"/>
            </a:solidFill>
          </p:spPr>
        </p:sp>
      </p:grpSp>
      <p:sp>
        <p:nvSpPr>
          <p:cNvPr id="8" name="Freeform 8" descr="A blue and white background  Description automatically generated with medium confidence"/>
          <p:cNvSpPr/>
          <p:nvPr/>
        </p:nvSpPr>
        <p:spPr>
          <a:xfrm>
            <a:off x="0" y="-19050"/>
            <a:ext cx="14758988" cy="1085852"/>
          </a:xfrm>
          <a:custGeom>
            <a:avLst/>
            <a:gdLst/>
            <a:ahLst/>
            <a:cxnLst/>
            <a:rect l="l" t="t" r="r" b="b"/>
            <a:pathLst>
              <a:path w="14758988" h="1085852">
                <a:moveTo>
                  <a:pt x="0" y="0"/>
                </a:moveTo>
                <a:lnTo>
                  <a:pt x="14758988" y="0"/>
                </a:lnTo>
                <a:lnTo>
                  <a:pt x="14758988" y="1085852"/>
                </a:lnTo>
                <a:lnTo>
                  <a:pt x="0" y="108585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16000"/>
            </a:blip>
            <a:stretch>
              <a:fillRect t="-213488" r="-1645" b="-549997"/>
            </a:stretch>
          </a:blipFill>
        </p:spPr>
      </p:sp>
      <p:grpSp>
        <p:nvGrpSpPr>
          <p:cNvPr id="9" name="Group 9"/>
          <p:cNvGrpSpPr/>
          <p:nvPr/>
        </p:nvGrpSpPr>
        <p:grpSpPr>
          <a:xfrm>
            <a:off x="17887950" y="-628"/>
            <a:ext cx="400050" cy="1098536"/>
            <a:chOff x="0" y="0"/>
            <a:chExt cx="533400" cy="1464714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533400" cy="1464691"/>
            </a:xfrm>
            <a:custGeom>
              <a:avLst/>
              <a:gdLst/>
              <a:ahLst/>
              <a:cxnLst/>
              <a:rect l="l" t="t" r="r" b="b"/>
              <a:pathLst>
                <a:path w="533400" h="1464691">
                  <a:moveTo>
                    <a:pt x="0" y="0"/>
                  </a:moveTo>
                  <a:lnTo>
                    <a:pt x="533400" y="0"/>
                  </a:lnTo>
                  <a:lnTo>
                    <a:pt x="533400" y="1464691"/>
                  </a:lnTo>
                  <a:lnTo>
                    <a:pt x="0" y="1464691"/>
                  </a:lnTo>
                  <a:close/>
                </a:path>
              </a:pathLst>
            </a:custGeom>
            <a:solidFill>
              <a:srgbClr val="FED500"/>
            </a:solidFill>
          </p:spPr>
        </p:sp>
      </p:grpSp>
      <p:grpSp>
        <p:nvGrpSpPr>
          <p:cNvPr id="11" name="Group 11"/>
          <p:cNvGrpSpPr/>
          <p:nvPr/>
        </p:nvGrpSpPr>
        <p:grpSpPr>
          <a:xfrm>
            <a:off x="1648156" y="1588906"/>
            <a:ext cx="5999114" cy="969497"/>
            <a:chOff x="0" y="0"/>
            <a:chExt cx="7998818" cy="1292662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7998818" cy="1292662"/>
            </a:xfrm>
            <a:custGeom>
              <a:avLst/>
              <a:gdLst/>
              <a:ahLst/>
              <a:cxnLst/>
              <a:rect l="l" t="t" r="r" b="b"/>
              <a:pathLst>
                <a:path w="7998818" h="1292662">
                  <a:moveTo>
                    <a:pt x="0" y="0"/>
                  </a:moveTo>
                  <a:lnTo>
                    <a:pt x="7998818" y="0"/>
                  </a:lnTo>
                  <a:lnTo>
                    <a:pt x="7998818" y="1292662"/>
                  </a:lnTo>
                  <a:lnTo>
                    <a:pt x="0" y="129266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76200"/>
              <a:ext cx="7998818" cy="1368862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4320"/>
                </a:lnSpc>
              </a:pPr>
              <a:r>
                <a:rPr lang="en-US" sz="3600" b="1">
                  <a:solidFill>
                    <a:srgbClr val="213163"/>
                  </a:solidFill>
                  <a:latin typeface="Arial Bold"/>
                  <a:ea typeface="Arial Bold"/>
                  <a:cs typeface="Arial Bold"/>
                  <a:sym typeface="Arial Bold"/>
                </a:rPr>
                <a:t>Methodology </a:t>
              </a:r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1241719" y="2736920"/>
            <a:ext cx="14975038" cy="6786472"/>
            <a:chOff x="0" y="0"/>
            <a:chExt cx="19966718" cy="904863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19966718" cy="9048630"/>
            </a:xfrm>
            <a:custGeom>
              <a:avLst/>
              <a:gdLst/>
              <a:ahLst/>
              <a:cxnLst/>
              <a:rect l="l" t="t" r="r" b="b"/>
              <a:pathLst>
                <a:path w="19966718" h="9048630">
                  <a:moveTo>
                    <a:pt x="0" y="0"/>
                  </a:moveTo>
                  <a:lnTo>
                    <a:pt x="19966718" y="0"/>
                  </a:lnTo>
                  <a:lnTo>
                    <a:pt x="19966718" y="9048630"/>
                  </a:lnTo>
                  <a:lnTo>
                    <a:pt x="0" y="904863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0" y="-142875"/>
              <a:ext cx="19966718" cy="9191505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marL="604524" lvl="1" indent="-302262" algn="l">
                <a:lnSpc>
                  <a:spcPts val="4200"/>
                </a:lnSpc>
                <a:buFont typeface="Arial"/>
                <a:buChar char="•"/>
              </a:pPr>
              <a:r>
                <a:rPr lang="en-US" sz="2800" b="1" spc="28">
                  <a:solidFill>
                    <a:srgbClr val="000000"/>
                  </a:solidFill>
                  <a:latin typeface="Arial Bold"/>
                  <a:ea typeface="Arial Bold"/>
                  <a:cs typeface="Arial Bold"/>
                  <a:sym typeface="Arial Bold"/>
                </a:rPr>
                <a:t>Data Collection: </a:t>
              </a:r>
              <a:r>
                <a:rPr lang="en-US" sz="2800" spc="28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Gather images of plastic waste from public datasets or custom sources.</a:t>
              </a:r>
            </a:p>
            <a:p>
              <a:pPr marL="604524" lvl="1" indent="-302262" algn="l">
                <a:lnSpc>
                  <a:spcPts val="4200"/>
                </a:lnSpc>
                <a:buFont typeface="Arial"/>
                <a:buChar char="•"/>
              </a:pPr>
              <a:r>
                <a:rPr lang="en-US" sz="2800" b="1" spc="28">
                  <a:solidFill>
                    <a:srgbClr val="000000"/>
                  </a:solidFill>
                  <a:latin typeface="Arial Bold"/>
                  <a:ea typeface="Arial Bold"/>
                  <a:cs typeface="Arial Bold"/>
                  <a:sym typeface="Arial Bold"/>
                </a:rPr>
                <a:t>Data Preprocessing: </a:t>
              </a:r>
              <a:r>
                <a:rPr lang="en-US" sz="2800" spc="28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Resize, normalize, and augment images using OpenCV and TensorFlow.</a:t>
              </a:r>
            </a:p>
            <a:p>
              <a:pPr marL="604524" lvl="1" indent="-302262" algn="l">
                <a:lnSpc>
                  <a:spcPts val="4200"/>
                </a:lnSpc>
                <a:buFont typeface="Arial"/>
                <a:buChar char="•"/>
              </a:pPr>
              <a:r>
                <a:rPr lang="en-US" sz="2800" b="1" spc="28">
                  <a:solidFill>
                    <a:srgbClr val="000000"/>
                  </a:solidFill>
                  <a:latin typeface="Arial Bold"/>
                  <a:ea typeface="Arial Bold"/>
                  <a:cs typeface="Arial Bold"/>
                  <a:sym typeface="Arial Bold"/>
                </a:rPr>
                <a:t>CNN Model Design:</a:t>
              </a:r>
              <a:r>
                <a:rPr lang="en-US" sz="2800" spc="28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Build a multi-layer CNN using convolution, pooling, and dense layers.</a:t>
              </a:r>
            </a:p>
            <a:p>
              <a:pPr marL="604524" lvl="1" indent="-302262" algn="l">
                <a:lnSpc>
                  <a:spcPts val="4200"/>
                </a:lnSpc>
                <a:buFont typeface="Arial"/>
                <a:buChar char="•"/>
              </a:pPr>
              <a:r>
                <a:rPr lang="en-US" sz="2800" b="1" spc="28">
                  <a:solidFill>
                    <a:srgbClr val="000000"/>
                  </a:solidFill>
                  <a:latin typeface="Arial Bold"/>
                  <a:ea typeface="Arial Bold"/>
                  <a:cs typeface="Arial Bold"/>
                  <a:sym typeface="Arial Bold"/>
                </a:rPr>
                <a:t>Training and Optimization: </a:t>
              </a:r>
              <a:r>
                <a:rPr lang="en-US" sz="2800" spc="28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Train the model on a labeled dataset with Adam optimizer and categorical cross-entropy loss.</a:t>
              </a:r>
            </a:p>
            <a:p>
              <a:pPr marL="604524" lvl="1" indent="-302262" algn="l">
                <a:lnSpc>
                  <a:spcPts val="4200"/>
                </a:lnSpc>
                <a:buFont typeface="Arial"/>
                <a:buChar char="•"/>
              </a:pPr>
              <a:r>
                <a:rPr lang="en-US" sz="2800" b="1" spc="28">
                  <a:solidFill>
                    <a:srgbClr val="000000"/>
                  </a:solidFill>
                  <a:latin typeface="Arial Bold"/>
                  <a:ea typeface="Arial Bold"/>
                  <a:cs typeface="Arial Bold"/>
                  <a:sym typeface="Arial Bold"/>
                </a:rPr>
                <a:t>Evaluation: </a:t>
              </a:r>
              <a:r>
                <a:rPr lang="en-US" sz="2800" spc="28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Validate the model using accuracy metrics and confusion matrix.</a:t>
              </a:r>
            </a:p>
            <a:p>
              <a:pPr marL="604524" lvl="1" indent="-302262" algn="l">
                <a:lnSpc>
                  <a:spcPts val="4200"/>
                </a:lnSpc>
                <a:buFont typeface="Arial"/>
                <a:buChar char="•"/>
              </a:pPr>
              <a:r>
                <a:rPr lang="en-US" sz="2800" b="1">
                  <a:solidFill>
                    <a:srgbClr val="000000"/>
                  </a:solidFill>
                  <a:latin typeface="Arial Bold"/>
                  <a:ea typeface="Arial Bold"/>
                  <a:cs typeface="Arial Bold"/>
                  <a:sym typeface="Arial Bold"/>
                </a:rPr>
                <a:t>Deployment: </a:t>
              </a:r>
              <a:r>
                <a:rPr lang="en-US" sz="2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Deploy the model using TensorFlow  for real-world applications.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A close up of a sign  Description automatically generated"/>
          <p:cNvSpPr/>
          <p:nvPr/>
        </p:nvSpPr>
        <p:spPr>
          <a:xfrm>
            <a:off x="15109032" y="117003"/>
            <a:ext cx="2700338" cy="863271"/>
          </a:xfrm>
          <a:custGeom>
            <a:avLst/>
            <a:gdLst/>
            <a:ahLst/>
            <a:cxnLst/>
            <a:rect l="l" t="t" r="r" b="b"/>
            <a:pathLst>
              <a:path w="2700338" h="863271">
                <a:moveTo>
                  <a:pt x="0" y="0"/>
                </a:moveTo>
                <a:lnTo>
                  <a:pt x="2700338" y="0"/>
                </a:lnTo>
                <a:lnTo>
                  <a:pt x="2700338" y="863271"/>
                </a:lnTo>
                <a:lnTo>
                  <a:pt x="0" y="86327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b="-4568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-19048" y="-19050"/>
            <a:ext cx="14782800" cy="1114545"/>
            <a:chOff x="0" y="0"/>
            <a:chExt cx="19710400" cy="1486060"/>
          </a:xfrm>
        </p:grpSpPr>
        <p:sp>
          <p:nvSpPr>
            <p:cNvPr id="4" name="Freeform 4"/>
            <p:cNvSpPr/>
            <p:nvPr/>
          </p:nvSpPr>
          <p:spPr>
            <a:xfrm>
              <a:off x="25400" y="25400"/>
              <a:ext cx="19659600" cy="1435227"/>
            </a:xfrm>
            <a:custGeom>
              <a:avLst/>
              <a:gdLst/>
              <a:ahLst/>
              <a:cxnLst/>
              <a:rect l="l" t="t" r="r" b="b"/>
              <a:pathLst>
                <a:path w="19659600" h="1435227">
                  <a:moveTo>
                    <a:pt x="0" y="0"/>
                  </a:moveTo>
                  <a:lnTo>
                    <a:pt x="19659600" y="0"/>
                  </a:lnTo>
                  <a:lnTo>
                    <a:pt x="19659600" y="1435227"/>
                  </a:lnTo>
                  <a:lnTo>
                    <a:pt x="0" y="1435227"/>
                  </a:lnTo>
                  <a:close/>
                </a:path>
              </a:pathLst>
            </a:custGeom>
            <a:solidFill>
              <a:srgbClr val="213264"/>
            </a:solidFill>
          </p:spPr>
        </p:sp>
        <p:sp>
          <p:nvSpPr>
            <p:cNvPr id="5" name="Freeform 5"/>
            <p:cNvSpPr/>
            <p:nvPr/>
          </p:nvSpPr>
          <p:spPr>
            <a:xfrm>
              <a:off x="0" y="0"/>
              <a:ext cx="19710400" cy="1486027"/>
            </a:xfrm>
            <a:custGeom>
              <a:avLst/>
              <a:gdLst/>
              <a:ahLst/>
              <a:cxnLst/>
              <a:rect l="l" t="t" r="r" b="b"/>
              <a:pathLst>
                <a:path w="19710400" h="1486027">
                  <a:moveTo>
                    <a:pt x="25400" y="0"/>
                  </a:moveTo>
                  <a:lnTo>
                    <a:pt x="19685000" y="0"/>
                  </a:lnTo>
                  <a:cubicBezTo>
                    <a:pt x="19698970" y="0"/>
                    <a:pt x="19710400" y="11430"/>
                    <a:pt x="19710400" y="25400"/>
                  </a:cubicBezTo>
                  <a:lnTo>
                    <a:pt x="19710400" y="1460627"/>
                  </a:lnTo>
                  <a:cubicBezTo>
                    <a:pt x="19710400" y="1474597"/>
                    <a:pt x="19698970" y="1486027"/>
                    <a:pt x="19685000" y="1486027"/>
                  </a:cubicBezTo>
                  <a:lnTo>
                    <a:pt x="25400" y="1486027"/>
                  </a:lnTo>
                  <a:cubicBezTo>
                    <a:pt x="11430" y="1486027"/>
                    <a:pt x="0" y="1474597"/>
                    <a:pt x="0" y="1460627"/>
                  </a:cubicBezTo>
                  <a:lnTo>
                    <a:pt x="0" y="25400"/>
                  </a:lnTo>
                  <a:cubicBezTo>
                    <a:pt x="0" y="11430"/>
                    <a:pt x="11430" y="0"/>
                    <a:pt x="25400" y="0"/>
                  </a:cubicBezTo>
                  <a:moveTo>
                    <a:pt x="25400" y="50800"/>
                  </a:moveTo>
                  <a:lnTo>
                    <a:pt x="25400" y="25400"/>
                  </a:lnTo>
                  <a:lnTo>
                    <a:pt x="50800" y="25400"/>
                  </a:lnTo>
                  <a:lnTo>
                    <a:pt x="50800" y="1460627"/>
                  </a:lnTo>
                  <a:lnTo>
                    <a:pt x="25400" y="1460627"/>
                  </a:lnTo>
                  <a:lnTo>
                    <a:pt x="25400" y="1435227"/>
                  </a:lnTo>
                  <a:lnTo>
                    <a:pt x="19685000" y="1435227"/>
                  </a:lnTo>
                  <a:lnTo>
                    <a:pt x="19685000" y="1460627"/>
                  </a:lnTo>
                  <a:lnTo>
                    <a:pt x="19659600" y="1460627"/>
                  </a:lnTo>
                  <a:lnTo>
                    <a:pt x="19659600" y="25400"/>
                  </a:lnTo>
                  <a:lnTo>
                    <a:pt x="19685000" y="25400"/>
                  </a:lnTo>
                  <a:lnTo>
                    <a:pt x="19685000" y="50800"/>
                  </a:lnTo>
                  <a:lnTo>
                    <a:pt x="25400" y="50800"/>
                  </a:lnTo>
                  <a:close/>
                </a:path>
              </a:pathLst>
            </a:custGeom>
            <a:solidFill>
              <a:srgbClr val="213264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4833450" y="-628"/>
            <a:ext cx="168424" cy="1098536"/>
            <a:chOff x="0" y="0"/>
            <a:chExt cx="224566" cy="1464714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24536" cy="1464691"/>
            </a:xfrm>
            <a:custGeom>
              <a:avLst/>
              <a:gdLst/>
              <a:ahLst/>
              <a:cxnLst/>
              <a:rect l="l" t="t" r="r" b="b"/>
              <a:pathLst>
                <a:path w="224536" h="1464691">
                  <a:moveTo>
                    <a:pt x="0" y="0"/>
                  </a:moveTo>
                  <a:lnTo>
                    <a:pt x="224536" y="0"/>
                  </a:lnTo>
                  <a:lnTo>
                    <a:pt x="224536" y="1464691"/>
                  </a:lnTo>
                  <a:lnTo>
                    <a:pt x="0" y="1464691"/>
                  </a:lnTo>
                  <a:close/>
                </a:path>
              </a:pathLst>
            </a:custGeom>
            <a:solidFill>
              <a:srgbClr val="7FBA00"/>
            </a:solidFill>
          </p:spPr>
        </p:sp>
      </p:grpSp>
      <p:sp>
        <p:nvSpPr>
          <p:cNvPr id="8" name="Freeform 8" descr="A blue and white background  Description automatically generated with medium confidence"/>
          <p:cNvSpPr/>
          <p:nvPr/>
        </p:nvSpPr>
        <p:spPr>
          <a:xfrm>
            <a:off x="0" y="-19050"/>
            <a:ext cx="14758988" cy="1085852"/>
          </a:xfrm>
          <a:custGeom>
            <a:avLst/>
            <a:gdLst/>
            <a:ahLst/>
            <a:cxnLst/>
            <a:rect l="l" t="t" r="r" b="b"/>
            <a:pathLst>
              <a:path w="14758988" h="1085852">
                <a:moveTo>
                  <a:pt x="0" y="0"/>
                </a:moveTo>
                <a:lnTo>
                  <a:pt x="14758988" y="0"/>
                </a:lnTo>
                <a:lnTo>
                  <a:pt x="14758988" y="1085852"/>
                </a:lnTo>
                <a:lnTo>
                  <a:pt x="0" y="108585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16000"/>
            </a:blip>
            <a:stretch>
              <a:fillRect t="-213488" r="-1645" b="-549997"/>
            </a:stretch>
          </a:blipFill>
        </p:spPr>
      </p:sp>
      <p:grpSp>
        <p:nvGrpSpPr>
          <p:cNvPr id="9" name="Group 9"/>
          <p:cNvGrpSpPr/>
          <p:nvPr/>
        </p:nvGrpSpPr>
        <p:grpSpPr>
          <a:xfrm>
            <a:off x="17887950" y="-628"/>
            <a:ext cx="400050" cy="1098536"/>
            <a:chOff x="0" y="0"/>
            <a:chExt cx="533400" cy="1464714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533400" cy="1464691"/>
            </a:xfrm>
            <a:custGeom>
              <a:avLst/>
              <a:gdLst/>
              <a:ahLst/>
              <a:cxnLst/>
              <a:rect l="l" t="t" r="r" b="b"/>
              <a:pathLst>
                <a:path w="533400" h="1464691">
                  <a:moveTo>
                    <a:pt x="0" y="0"/>
                  </a:moveTo>
                  <a:lnTo>
                    <a:pt x="533400" y="0"/>
                  </a:lnTo>
                  <a:lnTo>
                    <a:pt x="533400" y="1464691"/>
                  </a:lnTo>
                  <a:lnTo>
                    <a:pt x="0" y="1464691"/>
                  </a:lnTo>
                  <a:close/>
                </a:path>
              </a:pathLst>
            </a:custGeom>
            <a:solidFill>
              <a:srgbClr val="FED500"/>
            </a:solidFill>
          </p:spPr>
        </p:sp>
      </p:grpSp>
      <p:grpSp>
        <p:nvGrpSpPr>
          <p:cNvPr id="11" name="Group 11"/>
          <p:cNvGrpSpPr/>
          <p:nvPr/>
        </p:nvGrpSpPr>
        <p:grpSpPr>
          <a:xfrm>
            <a:off x="1607727" y="1609463"/>
            <a:ext cx="10602220" cy="877162"/>
            <a:chOff x="0" y="0"/>
            <a:chExt cx="14136293" cy="116955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4136292" cy="1169550"/>
            </a:xfrm>
            <a:custGeom>
              <a:avLst/>
              <a:gdLst/>
              <a:ahLst/>
              <a:cxnLst/>
              <a:rect l="l" t="t" r="r" b="b"/>
              <a:pathLst>
                <a:path w="14136292" h="1169550">
                  <a:moveTo>
                    <a:pt x="0" y="0"/>
                  </a:moveTo>
                  <a:lnTo>
                    <a:pt x="14136292" y="0"/>
                  </a:lnTo>
                  <a:lnTo>
                    <a:pt x="14136292" y="1169550"/>
                  </a:lnTo>
                  <a:lnTo>
                    <a:pt x="0" y="11695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76200"/>
              <a:ext cx="14136293" cy="1245750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4320"/>
                </a:lnSpc>
              </a:pPr>
              <a:r>
                <a:rPr lang="en-US" sz="3600" b="1">
                  <a:solidFill>
                    <a:srgbClr val="213163"/>
                  </a:solidFill>
                  <a:latin typeface="Arial Bold"/>
                  <a:ea typeface="Arial Bold"/>
                  <a:cs typeface="Arial Bold"/>
                  <a:sym typeface="Arial Bold"/>
                </a:rPr>
                <a:t>Problem Statement:  </a:t>
              </a:r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1317637" y="2682848"/>
            <a:ext cx="14486150" cy="4582089"/>
            <a:chOff x="0" y="0"/>
            <a:chExt cx="19314866" cy="6109453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19314866" cy="6109452"/>
            </a:xfrm>
            <a:custGeom>
              <a:avLst/>
              <a:gdLst/>
              <a:ahLst/>
              <a:cxnLst/>
              <a:rect l="l" t="t" r="r" b="b"/>
              <a:pathLst>
                <a:path w="19314866" h="6109452">
                  <a:moveTo>
                    <a:pt x="0" y="0"/>
                  </a:moveTo>
                  <a:lnTo>
                    <a:pt x="19314866" y="0"/>
                  </a:lnTo>
                  <a:lnTo>
                    <a:pt x="19314866" y="6109452"/>
                  </a:lnTo>
                  <a:lnTo>
                    <a:pt x="0" y="610945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0" y="-142875"/>
              <a:ext cx="19314866" cy="6252328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marL="506734" lvl="1" indent="-253367" algn="l">
                <a:lnSpc>
                  <a:spcPts val="4200"/>
                </a:lnSpc>
                <a:buFont typeface="Arial"/>
                <a:buChar char="•"/>
              </a:pPr>
              <a:r>
                <a:rPr lang="en-US" sz="2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Plastic waste is a major environmental issue, requiring efficient classification for recycling. </a:t>
              </a:r>
            </a:p>
            <a:p>
              <a:pPr marL="506734" lvl="1" indent="-253367" algn="l">
                <a:lnSpc>
                  <a:spcPts val="4200"/>
                </a:lnSpc>
                <a:buFont typeface="Arial"/>
                <a:buChar char="•"/>
              </a:pPr>
              <a:r>
                <a:rPr lang="en-US" sz="2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Manual sorting is time-consuming and error-prone. </a:t>
              </a:r>
            </a:p>
            <a:p>
              <a:pPr marL="506734" lvl="1" indent="-253367" algn="l">
                <a:lnSpc>
                  <a:spcPts val="4200"/>
                </a:lnSpc>
                <a:buFont typeface="Arial"/>
                <a:buChar char="•"/>
              </a:pPr>
              <a:r>
                <a:rPr lang="en-US" sz="2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An automated image classification system can help in identifying different types of plastic waste for better waste management.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A close up of a sign  Description automatically generated"/>
          <p:cNvSpPr/>
          <p:nvPr/>
        </p:nvSpPr>
        <p:spPr>
          <a:xfrm>
            <a:off x="15109032" y="117003"/>
            <a:ext cx="2700338" cy="863271"/>
          </a:xfrm>
          <a:custGeom>
            <a:avLst/>
            <a:gdLst/>
            <a:ahLst/>
            <a:cxnLst/>
            <a:rect l="l" t="t" r="r" b="b"/>
            <a:pathLst>
              <a:path w="2700338" h="863271">
                <a:moveTo>
                  <a:pt x="0" y="0"/>
                </a:moveTo>
                <a:lnTo>
                  <a:pt x="2700338" y="0"/>
                </a:lnTo>
                <a:lnTo>
                  <a:pt x="2700338" y="863271"/>
                </a:lnTo>
                <a:lnTo>
                  <a:pt x="0" y="86327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b="-4568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-19048" y="-19050"/>
            <a:ext cx="14782800" cy="1114545"/>
            <a:chOff x="0" y="0"/>
            <a:chExt cx="19710400" cy="1486060"/>
          </a:xfrm>
        </p:grpSpPr>
        <p:sp>
          <p:nvSpPr>
            <p:cNvPr id="4" name="Freeform 4"/>
            <p:cNvSpPr/>
            <p:nvPr/>
          </p:nvSpPr>
          <p:spPr>
            <a:xfrm>
              <a:off x="25400" y="25400"/>
              <a:ext cx="19659600" cy="1435227"/>
            </a:xfrm>
            <a:custGeom>
              <a:avLst/>
              <a:gdLst/>
              <a:ahLst/>
              <a:cxnLst/>
              <a:rect l="l" t="t" r="r" b="b"/>
              <a:pathLst>
                <a:path w="19659600" h="1435227">
                  <a:moveTo>
                    <a:pt x="0" y="0"/>
                  </a:moveTo>
                  <a:lnTo>
                    <a:pt x="19659600" y="0"/>
                  </a:lnTo>
                  <a:lnTo>
                    <a:pt x="19659600" y="1435227"/>
                  </a:lnTo>
                  <a:lnTo>
                    <a:pt x="0" y="1435227"/>
                  </a:lnTo>
                  <a:close/>
                </a:path>
              </a:pathLst>
            </a:custGeom>
            <a:solidFill>
              <a:srgbClr val="213264"/>
            </a:solidFill>
          </p:spPr>
        </p:sp>
        <p:sp>
          <p:nvSpPr>
            <p:cNvPr id="5" name="Freeform 5"/>
            <p:cNvSpPr/>
            <p:nvPr/>
          </p:nvSpPr>
          <p:spPr>
            <a:xfrm>
              <a:off x="0" y="0"/>
              <a:ext cx="19710400" cy="1486027"/>
            </a:xfrm>
            <a:custGeom>
              <a:avLst/>
              <a:gdLst/>
              <a:ahLst/>
              <a:cxnLst/>
              <a:rect l="l" t="t" r="r" b="b"/>
              <a:pathLst>
                <a:path w="19710400" h="1486027">
                  <a:moveTo>
                    <a:pt x="25400" y="0"/>
                  </a:moveTo>
                  <a:lnTo>
                    <a:pt x="19685000" y="0"/>
                  </a:lnTo>
                  <a:cubicBezTo>
                    <a:pt x="19698970" y="0"/>
                    <a:pt x="19710400" y="11430"/>
                    <a:pt x="19710400" y="25400"/>
                  </a:cubicBezTo>
                  <a:lnTo>
                    <a:pt x="19710400" y="1460627"/>
                  </a:lnTo>
                  <a:cubicBezTo>
                    <a:pt x="19710400" y="1474597"/>
                    <a:pt x="19698970" y="1486027"/>
                    <a:pt x="19685000" y="1486027"/>
                  </a:cubicBezTo>
                  <a:lnTo>
                    <a:pt x="25400" y="1486027"/>
                  </a:lnTo>
                  <a:cubicBezTo>
                    <a:pt x="11430" y="1486027"/>
                    <a:pt x="0" y="1474597"/>
                    <a:pt x="0" y="1460627"/>
                  </a:cubicBezTo>
                  <a:lnTo>
                    <a:pt x="0" y="25400"/>
                  </a:lnTo>
                  <a:cubicBezTo>
                    <a:pt x="0" y="11430"/>
                    <a:pt x="11430" y="0"/>
                    <a:pt x="25400" y="0"/>
                  </a:cubicBezTo>
                  <a:moveTo>
                    <a:pt x="25400" y="50800"/>
                  </a:moveTo>
                  <a:lnTo>
                    <a:pt x="25400" y="25400"/>
                  </a:lnTo>
                  <a:lnTo>
                    <a:pt x="50800" y="25400"/>
                  </a:lnTo>
                  <a:lnTo>
                    <a:pt x="50800" y="1460627"/>
                  </a:lnTo>
                  <a:lnTo>
                    <a:pt x="25400" y="1460627"/>
                  </a:lnTo>
                  <a:lnTo>
                    <a:pt x="25400" y="1435227"/>
                  </a:lnTo>
                  <a:lnTo>
                    <a:pt x="19685000" y="1435227"/>
                  </a:lnTo>
                  <a:lnTo>
                    <a:pt x="19685000" y="1460627"/>
                  </a:lnTo>
                  <a:lnTo>
                    <a:pt x="19659600" y="1460627"/>
                  </a:lnTo>
                  <a:lnTo>
                    <a:pt x="19659600" y="25400"/>
                  </a:lnTo>
                  <a:lnTo>
                    <a:pt x="19685000" y="25400"/>
                  </a:lnTo>
                  <a:lnTo>
                    <a:pt x="19685000" y="50800"/>
                  </a:lnTo>
                  <a:lnTo>
                    <a:pt x="25400" y="50800"/>
                  </a:lnTo>
                  <a:close/>
                </a:path>
              </a:pathLst>
            </a:custGeom>
            <a:solidFill>
              <a:srgbClr val="213264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4833450" y="-628"/>
            <a:ext cx="168424" cy="1098536"/>
            <a:chOff x="0" y="0"/>
            <a:chExt cx="224566" cy="1464714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24536" cy="1464691"/>
            </a:xfrm>
            <a:custGeom>
              <a:avLst/>
              <a:gdLst/>
              <a:ahLst/>
              <a:cxnLst/>
              <a:rect l="l" t="t" r="r" b="b"/>
              <a:pathLst>
                <a:path w="224536" h="1464691">
                  <a:moveTo>
                    <a:pt x="0" y="0"/>
                  </a:moveTo>
                  <a:lnTo>
                    <a:pt x="224536" y="0"/>
                  </a:lnTo>
                  <a:lnTo>
                    <a:pt x="224536" y="1464691"/>
                  </a:lnTo>
                  <a:lnTo>
                    <a:pt x="0" y="1464691"/>
                  </a:lnTo>
                  <a:close/>
                </a:path>
              </a:pathLst>
            </a:custGeom>
            <a:solidFill>
              <a:srgbClr val="7FBA00"/>
            </a:solidFill>
          </p:spPr>
        </p:sp>
      </p:grpSp>
      <p:sp>
        <p:nvSpPr>
          <p:cNvPr id="8" name="Freeform 8" descr="A blue and white background  Description automatically generated with medium confidence"/>
          <p:cNvSpPr/>
          <p:nvPr/>
        </p:nvSpPr>
        <p:spPr>
          <a:xfrm>
            <a:off x="0" y="-19050"/>
            <a:ext cx="14758988" cy="1085852"/>
          </a:xfrm>
          <a:custGeom>
            <a:avLst/>
            <a:gdLst/>
            <a:ahLst/>
            <a:cxnLst/>
            <a:rect l="l" t="t" r="r" b="b"/>
            <a:pathLst>
              <a:path w="14758988" h="1085852">
                <a:moveTo>
                  <a:pt x="0" y="0"/>
                </a:moveTo>
                <a:lnTo>
                  <a:pt x="14758988" y="0"/>
                </a:lnTo>
                <a:lnTo>
                  <a:pt x="14758988" y="1085852"/>
                </a:lnTo>
                <a:lnTo>
                  <a:pt x="0" y="108585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16000"/>
            </a:blip>
            <a:stretch>
              <a:fillRect t="-213488" r="-1645" b="-549997"/>
            </a:stretch>
          </a:blipFill>
        </p:spPr>
      </p:sp>
      <p:grpSp>
        <p:nvGrpSpPr>
          <p:cNvPr id="9" name="Group 9"/>
          <p:cNvGrpSpPr/>
          <p:nvPr/>
        </p:nvGrpSpPr>
        <p:grpSpPr>
          <a:xfrm>
            <a:off x="17887950" y="-628"/>
            <a:ext cx="400050" cy="1098536"/>
            <a:chOff x="0" y="0"/>
            <a:chExt cx="533400" cy="1464714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533400" cy="1464691"/>
            </a:xfrm>
            <a:custGeom>
              <a:avLst/>
              <a:gdLst/>
              <a:ahLst/>
              <a:cxnLst/>
              <a:rect l="l" t="t" r="r" b="b"/>
              <a:pathLst>
                <a:path w="533400" h="1464691">
                  <a:moveTo>
                    <a:pt x="0" y="0"/>
                  </a:moveTo>
                  <a:lnTo>
                    <a:pt x="533400" y="0"/>
                  </a:lnTo>
                  <a:lnTo>
                    <a:pt x="533400" y="1464691"/>
                  </a:lnTo>
                  <a:lnTo>
                    <a:pt x="0" y="1464691"/>
                  </a:lnTo>
                  <a:close/>
                </a:path>
              </a:pathLst>
            </a:custGeom>
            <a:solidFill>
              <a:srgbClr val="FED500"/>
            </a:solidFill>
          </p:spPr>
        </p:sp>
      </p:grpSp>
      <p:grpSp>
        <p:nvGrpSpPr>
          <p:cNvPr id="11" name="Group 11"/>
          <p:cNvGrpSpPr/>
          <p:nvPr/>
        </p:nvGrpSpPr>
        <p:grpSpPr>
          <a:xfrm>
            <a:off x="1768780" y="1467930"/>
            <a:ext cx="8618387" cy="877162"/>
            <a:chOff x="0" y="0"/>
            <a:chExt cx="11491182" cy="116955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1491182" cy="1169550"/>
            </a:xfrm>
            <a:custGeom>
              <a:avLst/>
              <a:gdLst/>
              <a:ahLst/>
              <a:cxnLst/>
              <a:rect l="l" t="t" r="r" b="b"/>
              <a:pathLst>
                <a:path w="11491182" h="1169550">
                  <a:moveTo>
                    <a:pt x="0" y="0"/>
                  </a:moveTo>
                  <a:lnTo>
                    <a:pt x="11491182" y="0"/>
                  </a:lnTo>
                  <a:lnTo>
                    <a:pt x="11491182" y="1169550"/>
                  </a:lnTo>
                  <a:lnTo>
                    <a:pt x="0" y="11695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76200"/>
              <a:ext cx="11491182" cy="1245750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4320"/>
                </a:lnSpc>
              </a:pPr>
              <a:r>
                <a:rPr lang="en-US" sz="3600" b="1">
                  <a:solidFill>
                    <a:srgbClr val="213163"/>
                  </a:solidFill>
                  <a:latin typeface="Arial Bold"/>
                  <a:ea typeface="Arial Bold"/>
                  <a:cs typeface="Arial Bold"/>
                  <a:sym typeface="Arial Bold"/>
                </a:rPr>
                <a:t>Solution:  </a:t>
              </a:r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1434060" y="2717528"/>
            <a:ext cx="15025141" cy="2908488"/>
            <a:chOff x="0" y="0"/>
            <a:chExt cx="20033521" cy="3877984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0033521" cy="3877984"/>
            </a:xfrm>
            <a:custGeom>
              <a:avLst/>
              <a:gdLst/>
              <a:ahLst/>
              <a:cxnLst/>
              <a:rect l="l" t="t" r="r" b="b"/>
              <a:pathLst>
                <a:path w="20033521" h="3877984">
                  <a:moveTo>
                    <a:pt x="0" y="0"/>
                  </a:moveTo>
                  <a:lnTo>
                    <a:pt x="20033521" y="0"/>
                  </a:lnTo>
                  <a:lnTo>
                    <a:pt x="20033521" y="3877984"/>
                  </a:lnTo>
                  <a:lnTo>
                    <a:pt x="0" y="387798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0" y="-142875"/>
              <a:ext cx="20033521" cy="4020859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marL="506734" lvl="1" indent="-253367" algn="l">
                <a:lnSpc>
                  <a:spcPts val="4200"/>
                </a:lnSpc>
                <a:buFont typeface="Arial"/>
                <a:buChar char="•"/>
              </a:pPr>
              <a:r>
                <a:rPr lang="en-US" sz="2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 </a:t>
              </a:r>
              <a:r>
                <a:rPr lang="en-US" sz="2800" b="1">
                  <a:solidFill>
                    <a:srgbClr val="000000"/>
                  </a:solidFill>
                  <a:latin typeface="Arial Bold"/>
                  <a:ea typeface="Arial Bold"/>
                  <a:cs typeface="Arial Bold"/>
                  <a:sym typeface="Arial Bold"/>
                </a:rPr>
                <a:t>CNN-based image classification model</a:t>
              </a:r>
              <a:r>
                <a:rPr lang="en-US" sz="2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will be trained to recognize and classify different types of plastic waste. </a:t>
              </a:r>
            </a:p>
            <a:p>
              <a:pPr marL="506734" lvl="1" indent="-253367" algn="l">
                <a:lnSpc>
                  <a:spcPts val="4200"/>
                </a:lnSpc>
                <a:buFont typeface="Arial"/>
                <a:buChar char="•"/>
              </a:pPr>
              <a:r>
                <a:rPr lang="en-US" sz="2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The model will process images, extract relevant features, and categorize waste into predefined classes, aiding </a:t>
              </a:r>
              <a:r>
                <a:rPr lang="en-US" sz="2800" b="1">
                  <a:solidFill>
                    <a:srgbClr val="000000"/>
                  </a:solidFill>
                  <a:latin typeface="Arial Bold"/>
                  <a:ea typeface="Arial Bold"/>
                  <a:cs typeface="Arial Bold"/>
                  <a:sym typeface="Arial Bold"/>
                </a:rPr>
                <a:t>automated waste segregation</a:t>
              </a:r>
              <a:r>
                <a:rPr lang="en-US" sz="2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.</a:t>
              </a:r>
            </a:p>
            <a:p>
              <a:pPr marL="506734" lvl="1" indent="-253367" algn="l">
                <a:lnSpc>
                  <a:spcPts val="4200"/>
                </a:lnSpc>
              </a:pPr>
              <a:endParaRPr lang="en-US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A close up of a sign  Description automatically generated"/>
          <p:cNvSpPr/>
          <p:nvPr/>
        </p:nvSpPr>
        <p:spPr>
          <a:xfrm>
            <a:off x="15109032" y="117003"/>
            <a:ext cx="2700338" cy="863271"/>
          </a:xfrm>
          <a:custGeom>
            <a:avLst/>
            <a:gdLst/>
            <a:ahLst/>
            <a:cxnLst/>
            <a:rect l="l" t="t" r="r" b="b"/>
            <a:pathLst>
              <a:path w="2700338" h="863271">
                <a:moveTo>
                  <a:pt x="0" y="0"/>
                </a:moveTo>
                <a:lnTo>
                  <a:pt x="2700338" y="0"/>
                </a:lnTo>
                <a:lnTo>
                  <a:pt x="2700338" y="863271"/>
                </a:lnTo>
                <a:lnTo>
                  <a:pt x="0" y="86327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b="-4568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-19048" y="-19050"/>
            <a:ext cx="14782800" cy="1114545"/>
            <a:chOff x="0" y="0"/>
            <a:chExt cx="19710400" cy="1486060"/>
          </a:xfrm>
        </p:grpSpPr>
        <p:sp>
          <p:nvSpPr>
            <p:cNvPr id="4" name="Freeform 4"/>
            <p:cNvSpPr/>
            <p:nvPr/>
          </p:nvSpPr>
          <p:spPr>
            <a:xfrm>
              <a:off x="25400" y="25400"/>
              <a:ext cx="19659600" cy="1435227"/>
            </a:xfrm>
            <a:custGeom>
              <a:avLst/>
              <a:gdLst/>
              <a:ahLst/>
              <a:cxnLst/>
              <a:rect l="l" t="t" r="r" b="b"/>
              <a:pathLst>
                <a:path w="19659600" h="1435227">
                  <a:moveTo>
                    <a:pt x="0" y="0"/>
                  </a:moveTo>
                  <a:lnTo>
                    <a:pt x="19659600" y="0"/>
                  </a:lnTo>
                  <a:lnTo>
                    <a:pt x="19659600" y="1435227"/>
                  </a:lnTo>
                  <a:lnTo>
                    <a:pt x="0" y="1435227"/>
                  </a:lnTo>
                  <a:close/>
                </a:path>
              </a:pathLst>
            </a:custGeom>
            <a:solidFill>
              <a:srgbClr val="213264"/>
            </a:solidFill>
          </p:spPr>
        </p:sp>
        <p:sp>
          <p:nvSpPr>
            <p:cNvPr id="5" name="Freeform 5"/>
            <p:cNvSpPr/>
            <p:nvPr/>
          </p:nvSpPr>
          <p:spPr>
            <a:xfrm>
              <a:off x="0" y="0"/>
              <a:ext cx="19710400" cy="1486027"/>
            </a:xfrm>
            <a:custGeom>
              <a:avLst/>
              <a:gdLst/>
              <a:ahLst/>
              <a:cxnLst/>
              <a:rect l="l" t="t" r="r" b="b"/>
              <a:pathLst>
                <a:path w="19710400" h="1486027">
                  <a:moveTo>
                    <a:pt x="25400" y="0"/>
                  </a:moveTo>
                  <a:lnTo>
                    <a:pt x="19685000" y="0"/>
                  </a:lnTo>
                  <a:cubicBezTo>
                    <a:pt x="19698970" y="0"/>
                    <a:pt x="19710400" y="11430"/>
                    <a:pt x="19710400" y="25400"/>
                  </a:cubicBezTo>
                  <a:lnTo>
                    <a:pt x="19710400" y="1460627"/>
                  </a:lnTo>
                  <a:cubicBezTo>
                    <a:pt x="19710400" y="1474597"/>
                    <a:pt x="19698970" y="1486027"/>
                    <a:pt x="19685000" y="1486027"/>
                  </a:cubicBezTo>
                  <a:lnTo>
                    <a:pt x="25400" y="1486027"/>
                  </a:lnTo>
                  <a:cubicBezTo>
                    <a:pt x="11430" y="1486027"/>
                    <a:pt x="0" y="1474597"/>
                    <a:pt x="0" y="1460627"/>
                  </a:cubicBezTo>
                  <a:lnTo>
                    <a:pt x="0" y="25400"/>
                  </a:lnTo>
                  <a:cubicBezTo>
                    <a:pt x="0" y="11430"/>
                    <a:pt x="11430" y="0"/>
                    <a:pt x="25400" y="0"/>
                  </a:cubicBezTo>
                  <a:moveTo>
                    <a:pt x="25400" y="50800"/>
                  </a:moveTo>
                  <a:lnTo>
                    <a:pt x="25400" y="25400"/>
                  </a:lnTo>
                  <a:lnTo>
                    <a:pt x="50800" y="25400"/>
                  </a:lnTo>
                  <a:lnTo>
                    <a:pt x="50800" y="1460627"/>
                  </a:lnTo>
                  <a:lnTo>
                    <a:pt x="25400" y="1460627"/>
                  </a:lnTo>
                  <a:lnTo>
                    <a:pt x="25400" y="1435227"/>
                  </a:lnTo>
                  <a:lnTo>
                    <a:pt x="19685000" y="1435227"/>
                  </a:lnTo>
                  <a:lnTo>
                    <a:pt x="19685000" y="1460627"/>
                  </a:lnTo>
                  <a:lnTo>
                    <a:pt x="19659600" y="1460627"/>
                  </a:lnTo>
                  <a:lnTo>
                    <a:pt x="19659600" y="25400"/>
                  </a:lnTo>
                  <a:lnTo>
                    <a:pt x="19685000" y="25400"/>
                  </a:lnTo>
                  <a:lnTo>
                    <a:pt x="19685000" y="50800"/>
                  </a:lnTo>
                  <a:lnTo>
                    <a:pt x="25400" y="50800"/>
                  </a:lnTo>
                  <a:close/>
                </a:path>
              </a:pathLst>
            </a:custGeom>
            <a:solidFill>
              <a:srgbClr val="213264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4833450" y="-628"/>
            <a:ext cx="168424" cy="1098536"/>
            <a:chOff x="0" y="0"/>
            <a:chExt cx="224566" cy="1464714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24536" cy="1464691"/>
            </a:xfrm>
            <a:custGeom>
              <a:avLst/>
              <a:gdLst/>
              <a:ahLst/>
              <a:cxnLst/>
              <a:rect l="l" t="t" r="r" b="b"/>
              <a:pathLst>
                <a:path w="224536" h="1464691">
                  <a:moveTo>
                    <a:pt x="0" y="0"/>
                  </a:moveTo>
                  <a:lnTo>
                    <a:pt x="224536" y="0"/>
                  </a:lnTo>
                  <a:lnTo>
                    <a:pt x="224536" y="1464691"/>
                  </a:lnTo>
                  <a:lnTo>
                    <a:pt x="0" y="1464691"/>
                  </a:lnTo>
                  <a:close/>
                </a:path>
              </a:pathLst>
            </a:custGeom>
            <a:solidFill>
              <a:srgbClr val="7FBA00"/>
            </a:solidFill>
          </p:spPr>
        </p:sp>
      </p:grpSp>
      <p:sp>
        <p:nvSpPr>
          <p:cNvPr id="8" name="Freeform 8" descr="A blue and white background  Description automatically generated with medium confidence"/>
          <p:cNvSpPr/>
          <p:nvPr/>
        </p:nvSpPr>
        <p:spPr>
          <a:xfrm>
            <a:off x="0" y="-19050"/>
            <a:ext cx="14758988" cy="1085852"/>
          </a:xfrm>
          <a:custGeom>
            <a:avLst/>
            <a:gdLst/>
            <a:ahLst/>
            <a:cxnLst/>
            <a:rect l="l" t="t" r="r" b="b"/>
            <a:pathLst>
              <a:path w="14758988" h="1085852">
                <a:moveTo>
                  <a:pt x="0" y="0"/>
                </a:moveTo>
                <a:lnTo>
                  <a:pt x="14758988" y="0"/>
                </a:lnTo>
                <a:lnTo>
                  <a:pt x="14758988" y="1085852"/>
                </a:lnTo>
                <a:lnTo>
                  <a:pt x="0" y="108585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16000"/>
            </a:blip>
            <a:stretch>
              <a:fillRect t="-213488" r="-1645" b="-549997"/>
            </a:stretch>
          </a:blipFill>
        </p:spPr>
      </p:sp>
      <p:grpSp>
        <p:nvGrpSpPr>
          <p:cNvPr id="9" name="Group 9"/>
          <p:cNvGrpSpPr/>
          <p:nvPr/>
        </p:nvGrpSpPr>
        <p:grpSpPr>
          <a:xfrm>
            <a:off x="17887950" y="-628"/>
            <a:ext cx="400050" cy="1098536"/>
            <a:chOff x="0" y="0"/>
            <a:chExt cx="533400" cy="1464714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533400" cy="1464691"/>
            </a:xfrm>
            <a:custGeom>
              <a:avLst/>
              <a:gdLst/>
              <a:ahLst/>
              <a:cxnLst/>
              <a:rect l="l" t="t" r="r" b="b"/>
              <a:pathLst>
                <a:path w="533400" h="1464691">
                  <a:moveTo>
                    <a:pt x="0" y="0"/>
                  </a:moveTo>
                  <a:lnTo>
                    <a:pt x="533400" y="0"/>
                  </a:lnTo>
                  <a:lnTo>
                    <a:pt x="533400" y="1464691"/>
                  </a:lnTo>
                  <a:lnTo>
                    <a:pt x="0" y="1464691"/>
                  </a:lnTo>
                  <a:close/>
                </a:path>
              </a:pathLst>
            </a:custGeom>
            <a:solidFill>
              <a:srgbClr val="FED500"/>
            </a:solidFill>
          </p:spPr>
        </p:sp>
      </p:grpSp>
      <p:grpSp>
        <p:nvGrpSpPr>
          <p:cNvPr id="11" name="Group 11"/>
          <p:cNvGrpSpPr/>
          <p:nvPr/>
        </p:nvGrpSpPr>
        <p:grpSpPr>
          <a:xfrm>
            <a:off x="1269317" y="1705332"/>
            <a:ext cx="7680389" cy="877163"/>
            <a:chOff x="0" y="0"/>
            <a:chExt cx="10240519" cy="116955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0240518" cy="1169550"/>
            </a:xfrm>
            <a:custGeom>
              <a:avLst/>
              <a:gdLst/>
              <a:ahLst/>
              <a:cxnLst/>
              <a:rect l="l" t="t" r="r" b="b"/>
              <a:pathLst>
                <a:path w="10240518" h="1169550">
                  <a:moveTo>
                    <a:pt x="0" y="0"/>
                  </a:moveTo>
                  <a:lnTo>
                    <a:pt x="10240518" y="0"/>
                  </a:lnTo>
                  <a:lnTo>
                    <a:pt x="10240518" y="1169550"/>
                  </a:lnTo>
                  <a:lnTo>
                    <a:pt x="0" y="11695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76200"/>
              <a:ext cx="10240519" cy="1245750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4320"/>
                </a:lnSpc>
              </a:pPr>
              <a:r>
                <a:rPr lang="en-GB" sz="3600" b="1" dirty="0">
                  <a:solidFill>
                    <a:srgbClr val="213163"/>
                  </a:solidFill>
                  <a:latin typeface="Arial Bold"/>
                  <a:ea typeface="Arial Bold"/>
                  <a:cs typeface="Arial Bold"/>
                  <a:sym typeface="Arial Bold"/>
                </a:rPr>
                <a:t>Screenshot Of Output</a:t>
              </a:r>
              <a:r>
                <a:rPr lang="en-US" sz="3600" b="1" dirty="0">
                  <a:solidFill>
                    <a:srgbClr val="213163"/>
                  </a:solidFill>
                  <a:latin typeface="Arial Bold"/>
                  <a:ea typeface="Arial Bold"/>
                  <a:cs typeface="Arial Bold"/>
                  <a:sym typeface="Arial Bold"/>
                </a:rPr>
                <a:t>:  </a:t>
              </a:r>
            </a:p>
          </p:txBody>
        </p:sp>
      </p:grpSp>
      <p:sp>
        <p:nvSpPr>
          <p:cNvPr id="15" name="Freeform 15"/>
          <p:cNvSpPr/>
          <p:nvPr/>
        </p:nvSpPr>
        <p:spPr>
          <a:xfrm>
            <a:off x="1403206" y="2912559"/>
            <a:ext cx="14623242" cy="6663459"/>
          </a:xfrm>
          <a:custGeom>
            <a:avLst/>
            <a:gdLst/>
            <a:ahLst/>
            <a:cxnLst/>
            <a:rect l="l" t="t" r="r" b="b"/>
            <a:pathLst>
              <a:path w="19497656" h="8884612">
                <a:moveTo>
                  <a:pt x="0" y="0"/>
                </a:moveTo>
                <a:lnTo>
                  <a:pt x="19497656" y="0"/>
                </a:lnTo>
                <a:lnTo>
                  <a:pt x="19497656" y="8884612"/>
                </a:lnTo>
                <a:lnTo>
                  <a:pt x="0" y="8884612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</p:spPr>
      </p:sp>
      <p:pic>
        <p:nvPicPr>
          <p:cNvPr id="17" name="Picture 17">
            <a:extLst>
              <a:ext uri="{FF2B5EF4-FFF2-40B4-BE49-F238E27FC236}">
                <a16:creationId xmlns:a16="http://schemas.microsoft.com/office/drawing/2014/main" id="{8B91FFD9-EBD6-A6B8-E4AC-19C88FC8FD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4916" y="2881470"/>
            <a:ext cx="12054872" cy="626137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A close up of a sign  Description automatically generated"/>
          <p:cNvSpPr/>
          <p:nvPr/>
        </p:nvSpPr>
        <p:spPr>
          <a:xfrm>
            <a:off x="15109032" y="117003"/>
            <a:ext cx="2700338" cy="863271"/>
          </a:xfrm>
          <a:custGeom>
            <a:avLst/>
            <a:gdLst/>
            <a:ahLst/>
            <a:cxnLst/>
            <a:rect l="l" t="t" r="r" b="b"/>
            <a:pathLst>
              <a:path w="2700338" h="863271">
                <a:moveTo>
                  <a:pt x="0" y="0"/>
                </a:moveTo>
                <a:lnTo>
                  <a:pt x="2700338" y="0"/>
                </a:lnTo>
                <a:lnTo>
                  <a:pt x="2700338" y="863271"/>
                </a:lnTo>
                <a:lnTo>
                  <a:pt x="0" y="86327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b="-4568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-19048" y="-19050"/>
            <a:ext cx="14782800" cy="1114545"/>
            <a:chOff x="0" y="0"/>
            <a:chExt cx="19710400" cy="1486060"/>
          </a:xfrm>
        </p:grpSpPr>
        <p:sp>
          <p:nvSpPr>
            <p:cNvPr id="4" name="Freeform 4"/>
            <p:cNvSpPr/>
            <p:nvPr/>
          </p:nvSpPr>
          <p:spPr>
            <a:xfrm>
              <a:off x="25400" y="25400"/>
              <a:ext cx="19659600" cy="1435227"/>
            </a:xfrm>
            <a:custGeom>
              <a:avLst/>
              <a:gdLst/>
              <a:ahLst/>
              <a:cxnLst/>
              <a:rect l="l" t="t" r="r" b="b"/>
              <a:pathLst>
                <a:path w="19659600" h="1435227">
                  <a:moveTo>
                    <a:pt x="0" y="0"/>
                  </a:moveTo>
                  <a:lnTo>
                    <a:pt x="19659600" y="0"/>
                  </a:lnTo>
                  <a:lnTo>
                    <a:pt x="19659600" y="1435227"/>
                  </a:lnTo>
                  <a:lnTo>
                    <a:pt x="0" y="1435227"/>
                  </a:lnTo>
                  <a:close/>
                </a:path>
              </a:pathLst>
            </a:custGeom>
            <a:solidFill>
              <a:srgbClr val="213264"/>
            </a:solidFill>
          </p:spPr>
        </p:sp>
        <p:sp>
          <p:nvSpPr>
            <p:cNvPr id="5" name="Freeform 5"/>
            <p:cNvSpPr/>
            <p:nvPr/>
          </p:nvSpPr>
          <p:spPr>
            <a:xfrm>
              <a:off x="0" y="0"/>
              <a:ext cx="19710400" cy="1486027"/>
            </a:xfrm>
            <a:custGeom>
              <a:avLst/>
              <a:gdLst/>
              <a:ahLst/>
              <a:cxnLst/>
              <a:rect l="l" t="t" r="r" b="b"/>
              <a:pathLst>
                <a:path w="19710400" h="1486027">
                  <a:moveTo>
                    <a:pt x="25400" y="0"/>
                  </a:moveTo>
                  <a:lnTo>
                    <a:pt x="19685000" y="0"/>
                  </a:lnTo>
                  <a:cubicBezTo>
                    <a:pt x="19698970" y="0"/>
                    <a:pt x="19710400" y="11430"/>
                    <a:pt x="19710400" y="25400"/>
                  </a:cubicBezTo>
                  <a:lnTo>
                    <a:pt x="19710400" y="1460627"/>
                  </a:lnTo>
                  <a:cubicBezTo>
                    <a:pt x="19710400" y="1474597"/>
                    <a:pt x="19698970" y="1486027"/>
                    <a:pt x="19685000" y="1486027"/>
                  </a:cubicBezTo>
                  <a:lnTo>
                    <a:pt x="25400" y="1486027"/>
                  </a:lnTo>
                  <a:cubicBezTo>
                    <a:pt x="11430" y="1486027"/>
                    <a:pt x="0" y="1474597"/>
                    <a:pt x="0" y="1460627"/>
                  </a:cubicBezTo>
                  <a:lnTo>
                    <a:pt x="0" y="25400"/>
                  </a:lnTo>
                  <a:cubicBezTo>
                    <a:pt x="0" y="11430"/>
                    <a:pt x="11430" y="0"/>
                    <a:pt x="25400" y="0"/>
                  </a:cubicBezTo>
                  <a:moveTo>
                    <a:pt x="25400" y="50800"/>
                  </a:moveTo>
                  <a:lnTo>
                    <a:pt x="25400" y="25400"/>
                  </a:lnTo>
                  <a:lnTo>
                    <a:pt x="50800" y="25400"/>
                  </a:lnTo>
                  <a:lnTo>
                    <a:pt x="50800" y="1460627"/>
                  </a:lnTo>
                  <a:lnTo>
                    <a:pt x="25400" y="1460627"/>
                  </a:lnTo>
                  <a:lnTo>
                    <a:pt x="25400" y="1435227"/>
                  </a:lnTo>
                  <a:lnTo>
                    <a:pt x="19685000" y="1435227"/>
                  </a:lnTo>
                  <a:lnTo>
                    <a:pt x="19685000" y="1460627"/>
                  </a:lnTo>
                  <a:lnTo>
                    <a:pt x="19659600" y="1460627"/>
                  </a:lnTo>
                  <a:lnTo>
                    <a:pt x="19659600" y="25400"/>
                  </a:lnTo>
                  <a:lnTo>
                    <a:pt x="19685000" y="25400"/>
                  </a:lnTo>
                  <a:lnTo>
                    <a:pt x="19685000" y="50800"/>
                  </a:lnTo>
                  <a:lnTo>
                    <a:pt x="25400" y="50800"/>
                  </a:lnTo>
                  <a:close/>
                </a:path>
              </a:pathLst>
            </a:custGeom>
            <a:solidFill>
              <a:srgbClr val="213264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4833450" y="-628"/>
            <a:ext cx="168424" cy="1098536"/>
            <a:chOff x="0" y="0"/>
            <a:chExt cx="224566" cy="1464714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24536" cy="1464691"/>
            </a:xfrm>
            <a:custGeom>
              <a:avLst/>
              <a:gdLst/>
              <a:ahLst/>
              <a:cxnLst/>
              <a:rect l="l" t="t" r="r" b="b"/>
              <a:pathLst>
                <a:path w="224536" h="1464691">
                  <a:moveTo>
                    <a:pt x="0" y="0"/>
                  </a:moveTo>
                  <a:lnTo>
                    <a:pt x="224536" y="0"/>
                  </a:lnTo>
                  <a:lnTo>
                    <a:pt x="224536" y="1464691"/>
                  </a:lnTo>
                  <a:lnTo>
                    <a:pt x="0" y="1464691"/>
                  </a:lnTo>
                  <a:close/>
                </a:path>
              </a:pathLst>
            </a:custGeom>
            <a:solidFill>
              <a:srgbClr val="7FBA00"/>
            </a:solidFill>
          </p:spPr>
        </p:sp>
      </p:grpSp>
      <p:sp>
        <p:nvSpPr>
          <p:cNvPr id="8" name="Freeform 8" descr="A blue and white background  Description automatically generated with medium confidence"/>
          <p:cNvSpPr/>
          <p:nvPr/>
        </p:nvSpPr>
        <p:spPr>
          <a:xfrm>
            <a:off x="0" y="-19050"/>
            <a:ext cx="14758988" cy="1085852"/>
          </a:xfrm>
          <a:custGeom>
            <a:avLst/>
            <a:gdLst/>
            <a:ahLst/>
            <a:cxnLst/>
            <a:rect l="l" t="t" r="r" b="b"/>
            <a:pathLst>
              <a:path w="14758988" h="1085852">
                <a:moveTo>
                  <a:pt x="0" y="0"/>
                </a:moveTo>
                <a:lnTo>
                  <a:pt x="14758988" y="0"/>
                </a:lnTo>
                <a:lnTo>
                  <a:pt x="14758988" y="1085852"/>
                </a:lnTo>
                <a:lnTo>
                  <a:pt x="0" y="108585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16000"/>
            </a:blip>
            <a:stretch>
              <a:fillRect t="-213488" r="-1645" b="-549997"/>
            </a:stretch>
          </a:blipFill>
        </p:spPr>
      </p:sp>
      <p:grpSp>
        <p:nvGrpSpPr>
          <p:cNvPr id="9" name="Group 9"/>
          <p:cNvGrpSpPr/>
          <p:nvPr/>
        </p:nvGrpSpPr>
        <p:grpSpPr>
          <a:xfrm>
            <a:off x="17887950" y="-628"/>
            <a:ext cx="400050" cy="1098536"/>
            <a:chOff x="0" y="0"/>
            <a:chExt cx="533400" cy="1464714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533400" cy="1464691"/>
            </a:xfrm>
            <a:custGeom>
              <a:avLst/>
              <a:gdLst/>
              <a:ahLst/>
              <a:cxnLst/>
              <a:rect l="l" t="t" r="r" b="b"/>
              <a:pathLst>
                <a:path w="533400" h="1464691">
                  <a:moveTo>
                    <a:pt x="0" y="0"/>
                  </a:moveTo>
                  <a:lnTo>
                    <a:pt x="533400" y="0"/>
                  </a:lnTo>
                  <a:lnTo>
                    <a:pt x="533400" y="1464691"/>
                  </a:lnTo>
                  <a:lnTo>
                    <a:pt x="0" y="1464691"/>
                  </a:lnTo>
                  <a:close/>
                </a:path>
              </a:pathLst>
            </a:custGeom>
            <a:solidFill>
              <a:srgbClr val="FED500"/>
            </a:solidFill>
          </p:spPr>
        </p:sp>
      </p:grpSp>
      <p:grpSp>
        <p:nvGrpSpPr>
          <p:cNvPr id="11" name="Group 11"/>
          <p:cNvGrpSpPr/>
          <p:nvPr/>
        </p:nvGrpSpPr>
        <p:grpSpPr>
          <a:xfrm>
            <a:off x="1269317" y="1705332"/>
            <a:ext cx="7680389" cy="877163"/>
            <a:chOff x="0" y="0"/>
            <a:chExt cx="10240519" cy="116955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0240518" cy="1169550"/>
            </a:xfrm>
            <a:custGeom>
              <a:avLst/>
              <a:gdLst/>
              <a:ahLst/>
              <a:cxnLst/>
              <a:rect l="l" t="t" r="r" b="b"/>
              <a:pathLst>
                <a:path w="10240518" h="1169550">
                  <a:moveTo>
                    <a:pt x="0" y="0"/>
                  </a:moveTo>
                  <a:lnTo>
                    <a:pt x="10240518" y="0"/>
                  </a:lnTo>
                  <a:lnTo>
                    <a:pt x="10240518" y="1169550"/>
                  </a:lnTo>
                  <a:lnTo>
                    <a:pt x="0" y="11695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76200"/>
              <a:ext cx="10240519" cy="1245750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4320"/>
                </a:lnSpc>
              </a:pPr>
              <a:r>
                <a:rPr lang="en-GB" sz="3600" b="1" dirty="0">
                  <a:solidFill>
                    <a:srgbClr val="213163"/>
                  </a:solidFill>
                  <a:latin typeface="Arial Bold"/>
                  <a:ea typeface="Arial Bold"/>
                  <a:cs typeface="Arial Bold"/>
                  <a:sym typeface="Arial Bold"/>
                </a:rPr>
                <a:t>Screenshot Of Output</a:t>
              </a:r>
              <a:r>
                <a:rPr lang="en-US" sz="3600" b="1" dirty="0">
                  <a:solidFill>
                    <a:srgbClr val="213163"/>
                  </a:solidFill>
                  <a:latin typeface="Arial Bold"/>
                  <a:ea typeface="Arial Bold"/>
                  <a:cs typeface="Arial Bold"/>
                  <a:sym typeface="Arial Bold"/>
                </a:rPr>
                <a:t>:  </a:t>
              </a:r>
            </a:p>
          </p:txBody>
        </p:sp>
      </p:grpSp>
      <p:sp>
        <p:nvSpPr>
          <p:cNvPr id="15" name="Freeform 15"/>
          <p:cNvSpPr/>
          <p:nvPr/>
        </p:nvSpPr>
        <p:spPr>
          <a:xfrm>
            <a:off x="1403206" y="2912559"/>
            <a:ext cx="14623242" cy="6663459"/>
          </a:xfrm>
          <a:custGeom>
            <a:avLst/>
            <a:gdLst/>
            <a:ahLst/>
            <a:cxnLst/>
            <a:rect l="l" t="t" r="r" b="b"/>
            <a:pathLst>
              <a:path w="19497656" h="8884612">
                <a:moveTo>
                  <a:pt x="0" y="0"/>
                </a:moveTo>
                <a:lnTo>
                  <a:pt x="19497656" y="0"/>
                </a:lnTo>
                <a:lnTo>
                  <a:pt x="19497656" y="8884612"/>
                </a:lnTo>
                <a:lnTo>
                  <a:pt x="0" y="8884612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</p:spPr>
      </p:sp>
      <p:pic>
        <p:nvPicPr>
          <p:cNvPr id="14" name="Picture 15">
            <a:extLst>
              <a:ext uri="{FF2B5EF4-FFF2-40B4-BE49-F238E27FC236}">
                <a16:creationId xmlns:a16="http://schemas.microsoft.com/office/drawing/2014/main" id="{D13BDEED-6AFC-80C7-9590-7679E62D06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206" y="2582495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7569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A close up of a sign  Description automatically generated"/>
          <p:cNvSpPr/>
          <p:nvPr/>
        </p:nvSpPr>
        <p:spPr>
          <a:xfrm>
            <a:off x="15109032" y="117003"/>
            <a:ext cx="2700338" cy="863271"/>
          </a:xfrm>
          <a:custGeom>
            <a:avLst/>
            <a:gdLst/>
            <a:ahLst/>
            <a:cxnLst/>
            <a:rect l="l" t="t" r="r" b="b"/>
            <a:pathLst>
              <a:path w="2700338" h="863271">
                <a:moveTo>
                  <a:pt x="0" y="0"/>
                </a:moveTo>
                <a:lnTo>
                  <a:pt x="2700338" y="0"/>
                </a:lnTo>
                <a:lnTo>
                  <a:pt x="2700338" y="863271"/>
                </a:lnTo>
                <a:lnTo>
                  <a:pt x="0" y="86327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b="-4568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-19048" y="-19050"/>
            <a:ext cx="14782800" cy="1114545"/>
            <a:chOff x="0" y="0"/>
            <a:chExt cx="19710400" cy="1486060"/>
          </a:xfrm>
        </p:grpSpPr>
        <p:sp>
          <p:nvSpPr>
            <p:cNvPr id="4" name="Freeform 4"/>
            <p:cNvSpPr/>
            <p:nvPr/>
          </p:nvSpPr>
          <p:spPr>
            <a:xfrm>
              <a:off x="25400" y="25400"/>
              <a:ext cx="19659600" cy="1435227"/>
            </a:xfrm>
            <a:custGeom>
              <a:avLst/>
              <a:gdLst/>
              <a:ahLst/>
              <a:cxnLst/>
              <a:rect l="l" t="t" r="r" b="b"/>
              <a:pathLst>
                <a:path w="19659600" h="1435227">
                  <a:moveTo>
                    <a:pt x="0" y="0"/>
                  </a:moveTo>
                  <a:lnTo>
                    <a:pt x="19659600" y="0"/>
                  </a:lnTo>
                  <a:lnTo>
                    <a:pt x="19659600" y="1435227"/>
                  </a:lnTo>
                  <a:lnTo>
                    <a:pt x="0" y="1435227"/>
                  </a:lnTo>
                  <a:close/>
                </a:path>
              </a:pathLst>
            </a:custGeom>
            <a:solidFill>
              <a:srgbClr val="213264"/>
            </a:solidFill>
          </p:spPr>
        </p:sp>
        <p:sp>
          <p:nvSpPr>
            <p:cNvPr id="5" name="Freeform 5"/>
            <p:cNvSpPr/>
            <p:nvPr/>
          </p:nvSpPr>
          <p:spPr>
            <a:xfrm>
              <a:off x="0" y="0"/>
              <a:ext cx="19710400" cy="1486027"/>
            </a:xfrm>
            <a:custGeom>
              <a:avLst/>
              <a:gdLst/>
              <a:ahLst/>
              <a:cxnLst/>
              <a:rect l="l" t="t" r="r" b="b"/>
              <a:pathLst>
                <a:path w="19710400" h="1486027">
                  <a:moveTo>
                    <a:pt x="25400" y="0"/>
                  </a:moveTo>
                  <a:lnTo>
                    <a:pt x="19685000" y="0"/>
                  </a:lnTo>
                  <a:cubicBezTo>
                    <a:pt x="19698970" y="0"/>
                    <a:pt x="19710400" y="11430"/>
                    <a:pt x="19710400" y="25400"/>
                  </a:cubicBezTo>
                  <a:lnTo>
                    <a:pt x="19710400" y="1460627"/>
                  </a:lnTo>
                  <a:cubicBezTo>
                    <a:pt x="19710400" y="1474597"/>
                    <a:pt x="19698970" y="1486027"/>
                    <a:pt x="19685000" y="1486027"/>
                  </a:cubicBezTo>
                  <a:lnTo>
                    <a:pt x="25400" y="1486027"/>
                  </a:lnTo>
                  <a:cubicBezTo>
                    <a:pt x="11430" y="1486027"/>
                    <a:pt x="0" y="1474597"/>
                    <a:pt x="0" y="1460627"/>
                  </a:cubicBezTo>
                  <a:lnTo>
                    <a:pt x="0" y="25400"/>
                  </a:lnTo>
                  <a:cubicBezTo>
                    <a:pt x="0" y="11430"/>
                    <a:pt x="11430" y="0"/>
                    <a:pt x="25400" y="0"/>
                  </a:cubicBezTo>
                  <a:moveTo>
                    <a:pt x="25400" y="50800"/>
                  </a:moveTo>
                  <a:lnTo>
                    <a:pt x="25400" y="25400"/>
                  </a:lnTo>
                  <a:lnTo>
                    <a:pt x="50800" y="25400"/>
                  </a:lnTo>
                  <a:lnTo>
                    <a:pt x="50800" y="1460627"/>
                  </a:lnTo>
                  <a:lnTo>
                    <a:pt x="25400" y="1460627"/>
                  </a:lnTo>
                  <a:lnTo>
                    <a:pt x="25400" y="1435227"/>
                  </a:lnTo>
                  <a:lnTo>
                    <a:pt x="19685000" y="1435227"/>
                  </a:lnTo>
                  <a:lnTo>
                    <a:pt x="19685000" y="1460627"/>
                  </a:lnTo>
                  <a:lnTo>
                    <a:pt x="19659600" y="1460627"/>
                  </a:lnTo>
                  <a:lnTo>
                    <a:pt x="19659600" y="25400"/>
                  </a:lnTo>
                  <a:lnTo>
                    <a:pt x="19685000" y="25400"/>
                  </a:lnTo>
                  <a:lnTo>
                    <a:pt x="19685000" y="50800"/>
                  </a:lnTo>
                  <a:lnTo>
                    <a:pt x="25400" y="50800"/>
                  </a:lnTo>
                  <a:close/>
                </a:path>
              </a:pathLst>
            </a:custGeom>
            <a:solidFill>
              <a:srgbClr val="213264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4833450" y="-628"/>
            <a:ext cx="168424" cy="1098536"/>
            <a:chOff x="0" y="0"/>
            <a:chExt cx="224566" cy="1464714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24536" cy="1464691"/>
            </a:xfrm>
            <a:custGeom>
              <a:avLst/>
              <a:gdLst/>
              <a:ahLst/>
              <a:cxnLst/>
              <a:rect l="l" t="t" r="r" b="b"/>
              <a:pathLst>
                <a:path w="224536" h="1464691">
                  <a:moveTo>
                    <a:pt x="0" y="0"/>
                  </a:moveTo>
                  <a:lnTo>
                    <a:pt x="224536" y="0"/>
                  </a:lnTo>
                  <a:lnTo>
                    <a:pt x="224536" y="1464691"/>
                  </a:lnTo>
                  <a:lnTo>
                    <a:pt x="0" y="1464691"/>
                  </a:lnTo>
                  <a:close/>
                </a:path>
              </a:pathLst>
            </a:custGeom>
            <a:solidFill>
              <a:srgbClr val="7FBA00"/>
            </a:solidFill>
          </p:spPr>
        </p:sp>
      </p:grpSp>
      <p:sp>
        <p:nvSpPr>
          <p:cNvPr id="8" name="Freeform 8" descr="A blue and white background  Description automatically generated with medium confidence"/>
          <p:cNvSpPr/>
          <p:nvPr/>
        </p:nvSpPr>
        <p:spPr>
          <a:xfrm>
            <a:off x="0" y="-19050"/>
            <a:ext cx="14758988" cy="1085852"/>
          </a:xfrm>
          <a:custGeom>
            <a:avLst/>
            <a:gdLst/>
            <a:ahLst/>
            <a:cxnLst/>
            <a:rect l="l" t="t" r="r" b="b"/>
            <a:pathLst>
              <a:path w="14758988" h="1085852">
                <a:moveTo>
                  <a:pt x="0" y="0"/>
                </a:moveTo>
                <a:lnTo>
                  <a:pt x="14758988" y="0"/>
                </a:lnTo>
                <a:lnTo>
                  <a:pt x="14758988" y="1085852"/>
                </a:lnTo>
                <a:lnTo>
                  <a:pt x="0" y="108585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16000"/>
            </a:blip>
            <a:stretch>
              <a:fillRect t="-213488" r="-1645" b="-549997"/>
            </a:stretch>
          </a:blipFill>
        </p:spPr>
      </p:sp>
      <p:grpSp>
        <p:nvGrpSpPr>
          <p:cNvPr id="9" name="Group 9"/>
          <p:cNvGrpSpPr/>
          <p:nvPr/>
        </p:nvGrpSpPr>
        <p:grpSpPr>
          <a:xfrm>
            <a:off x="17887950" y="-628"/>
            <a:ext cx="400050" cy="1098536"/>
            <a:chOff x="0" y="0"/>
            <a:chExt cx="533400" cy="1464714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533400" cy="1464691"/>
            </a:xfrm>
            <a:custGeom>
              <a:avLst/>
              <a:gdLst/>
              <a:ahLst/>
              <a:cxnLst/>
              <a:rect l="l" t="t" r="r" b="b"/>
              <a:pathLst>
                <a:path w="533400" h="1464691">
                  <a:moveTo>
                    <a:pt x="0" y="0"/>
                  </a:moveTo>
                  <a:lnTo>
                    <a:pt x="533400" y="0"/>
                  </a:lnTo>
                  <a:lnTo>
                    <a:pt x="533400" y="1464691"/>
                  </a:lnTo>
                  <a:lnTo>
                    <a:pt x="0" y="1464691"/>
                  </a:lnTo>
                  <a:close/>
                </a:path>
              </a:pathLst>
            </a:custGeom>
            <a:solidFill>
              <a:srgbClr val="FED500"/>
            </a:solidFill>
          </p:spPr>
        </p:sp>
      </p:grpSp>
      <p:grpSp>
        <p:nvGrpSpPr>
          <p:cNvPr id="11" name="Group 11"/>
          <p:cNvGrpSpPr/>
          <p:nvPr/>
        </p:nvGrpSpPr>
        <p:grpSpPr>
          <a:xfrm>
            <a:off x="1269317" y="1705332"/>
            <a:ext cx="7680389" cy="877163"/>
            <a:chOff x="0" y="0"/>
            <a:chExt cx="10240519" cy="116955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0240518" cy="1169550"/>
            </a:xfrm>
            <a:custGeom>
              <a:avLst/>
              <a:gdLst/>
              <a:ahLst/>
              <a:cxnLst/>
              <a:rect l="l" t="t" r="r" b="b"/>
              <a:pathLst>
                <a:path w="10240518" h="1169550">
                  <a:moveTo>
                    <a:pt x="0" y="0"/>
                  </a:moveTo>
                  <a:lnTo>
                    <a:pt x="10240518" y="0"/>
                  </a:lnTo>
                  <a:lnTo>
                    <a:pt x="10240518" y="1169550"/>
                  </a:lnTo>
                  <a:lnTo>
                    <a:pt x="0" y="11695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76200"/>
              <a:ext cx="10240519" cy="1245750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4320"/>
                </a:lnSpc>
              </a:pPr>
              <a:r>
                <a:rPr lang="en-GB" sz="3600" b="1" dirty="0">
                  <a:solidFill>
                    <a:srgbClr val="213163"/>
                  </a:solidFill>
                  <a:latin typeface="Arial Bold"/>
                  <a:ea typeface="Arial Bold"/>
                  <a:cs typeface="Arial Bold"/>
                  <a:sym typeface="Arial Bold"/>
                </a:rPr>
                <a:t>Screenshot Of Output</a:t>
              </a:r>
              <a:r>
                <a:rPr lang="en-US" sz="3600" b="1" dirty="0">
                  <a:solidFill>
                    <a:srgbClr val="213163"/>
                  </a:solidFill>
                  <a:latin typeface="Arial Bold"/>
                  <a:ea typeface="Arial Bold"/>
                  <a:cs typeface="Arial Bold"/>
                  <a:sym typeface="Arial Bold"/>
                </a:rPr>
                <a:t>:  </a:t>
              </a:r>
            </a:p>
          </p:txBody>
        </p:sp>
      </p:grpSp>
      <p:sp>
        <p:nvSpPr>
          <p:cNvPr id="15" name="Freeform 15"/>
          <p:cNvSpPr/>
          <p:nvPr/>
        </p:nvSpPr>
        <p:spPr>
          <a:xfrm>
            <a:off x="1403206" y="2912559"/>
            <a:ext cx="14623242" cy="6663459"/>
          </a:xfrm>
          <a:custGeom>
            <a:avLst/>
            <a:gdLst/>
            <a:ahLst/>
            <a:cxnLst/>
            <a:rect l="l" t="t" r="r" b="b"/>
            <a:pathLst>
              <a:path w="19497656" h="8884612">
                <a:moveTo>
                  <a:pt x="0" y="0"/>
                </a:moveTo>
                <a:lnTo>
                  <a:pt x="19497656" y="0"/>
                </a:lnTo>
                <a:lnTo>
                  <a:pt x="19497656" y="8884612"/>
                </a:lnTo>
                <a:lnTo>
                  <a:pt x="0" y="8884612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</p:spPr>
      </p:sp>
      <p:pic>
        <p:nvPicPr>
          <p:cNvPr id="14" name="Picture 15">
            <a:extLst>
              <a:ext uri="{FF2B5EF4-FFF2-40B4-BE49-F238E27FC236}">
                <a16:creationId xmlns:a16="http://schemas.microsoft.com/office/drawing/2014/main" id="{4A717C72-F373-E101-9748-9C620655DF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317" y="2639645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3135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Custom</PresentationFormat>
  <Paragraphs>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Understand Convolutional Neural Networks (CNNs) for image classification. Learn image preprocessing techniques for better model accuracy. Explore TensorFlow/Keras and OpenCV for deep learning and image processing. Implement data augmentation and transfer</dc:title>
  <cp:lastModifiedBy>akhilav1263@gmail.com</cp:lastModifiedBy>
  <cp:revision>2</cp:revision>
  <dcterms:created xsi:type="dcterms:W3CDTF">2006-08-16T00:00:00Z</dcterms:created>
  <dcterms:modified xsi:type="dcterms:W3CDTF">2025-02-10T08:17:21Z</dcterms:modified>
  <dc:identifier>DAGerxSUuwU</dc:identifier>
</cp:coreProperties>
</file>