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6" r:id="rId2"/>
    <p:sldId id="267" r:id="rId3"/>
    <p:sldId id="256" r:id="rId4"/>
    <p:sldId id="268" r:id="rId5"/>
    <p:sldId id="270" r:id="rId6"/>
    <p:sldId id="272" r:id="rId7"/>
    <p:sldId id="271" r:id="rId8"/>
    <p:sldId id="273" r:id="rId9"/>
    <p:sldId id="288" r:id="rId10"/>
    <p:sldId id="274" r:id="rId11"/>
    <p:sldId id="289" r:id="rId12"/>
    <p:sldId id="290" r:id="rId13"/>
    <p:sldId id="291"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50" d="100"/>
          <a:sy n="50" d="100"/>
        </p:scale>
        <p:origin x="-1280" y="-4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8459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04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08489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528476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18076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78291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54296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970579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2635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49534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32023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3691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3186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2584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0790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7531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479130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2/22/2023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043948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53DA87-8F05-711A-BFA0-6C433BC7E79F}"/>
              </a:ext>
            </a:extLst>
          </p:cNvPr>
          <p:cNvSpPr>
            <a:spLocks noGrp="1"/>
          </p:cNvSpPr>
          <p:nvPr>
            <p:ph type="ctrTitle"/>
          </p:nvPr>
        </p:nvSpPr>
        <p:spPr>
          <a:xfrm rot="10800000" flipV="1">
            <a:off x="2281383" y="519672"/>
            <a:ext cx="8174179" cy="1161342"/>
          </a:xfrm>
        </p:spPr>
        <p:txBody>
          <a:bodyPr/>
          <a:lstStyle/>
          <a:p>
            <a:pPr algn="ctr"/>
            <a:r>
              <a:rPr lang="en-US" sz="2800" b="1" dirty="0">
                <a:solidFill>
                  <a:schemeClr val="accent2">
                    <a:lumMod val="20000"/>
                    <a:lumOff val="80000"/>
                  </a:schemeClr>
                </a:solidFill>
                <a:latin typeface="Times New Roman" panose="02020603050405020304" pitchFamily="18" charset="0"/>
                <a:cs typeface="Times New Roman" panose="02020603050405020304" pitchFamily="18" charset="0"/>
              </a:rPr>
              <a:t>ELURU </a:t>
            </a:r>
            <a:r>
              <a:rPr lang="en-US" sz="2800" b="1" dirty="0" smtClean="0">
                <a:solidFill>
                  <a:schemeClr val="accent2">
                    <a:lumMod val="20000"/>
                    <a:lumOff val="80000"/>
                  </a:schemeClr>
                </a:solidFill>
                <a:latin typeface="Times New Roman" panose="02020603050405020304" pitchFamily="18" charset="0"/>
                <a:cs typeface="Times New Roman" panose="02020603050405020304" pitchFamily="18" charset="0"/>
              </a:rPr>
              <a:t> COLLEGE  OF  ENGINEERING  </a:t>
            </a:r>
            <a:r>
              <a:rPr lang="en-US" sz="2800" b="1" dirty="0">
                <a:solidFill>
                  <a:schemeClr val="accent2">
                    <a:lumMod val="20000"/>
                    <a:lumOff val="80000"/>
                  </a:schemeClr>
                </a:solidFill>
                <a:latin typeface="Times New Roman" panose="02020603050405020304" pitchFamily="18" charset="0"/>
                <a:cs typeface="Times New Roman" panose="02020603050405020304" pitchFamily="18" charset="0"/>
              </a:rPr>
              <a:t>AND TECHNOLOGY</a:t>
            </a:r>
            <a:endParaRPr lang="en-IN" sz="28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xmlns="" id="{D6F2855E-E32B-7F09-94D2-10A3DCD4719F}"/>
              </a:ext>
            </a:extLst>
          </p:cNvPr>
          <p:cNvSpPr>
            <a:spLocks noGrp="1"/>
          </p:cNvSpPr>
          <p:nvPr>
            <p:ph type="subTitle" idx="1"/>
          </p:nvPr>
        </p:nvSpPr>
        <p:spPr>
          <a:xfrm>
            <a:off x="1302819" y="2283065"/>
            <a:ext cx="10150765" cy="3957987"/>
          </a:xfrm>
        </p:spPr>
        <p:txBody>
          <a:bodyPr>
            <a:normAutofit fontScale="92500" lnSpcReduction="10000"/>
          </a:bodyPr>
          <a:lstStyle/>
          <a:p>
            <a:pPr algn="ctr"/>
            <a:endParaRPr lang="en-US" sz="3000" b="1" i="1" dirty="0">
              <a:solidFill>
                <a:srgbClr val="FFFF00"/>
              </a:solidFill>
            </a:endParaRPr>
          </a:p>
          <a:p>
            <a:pPr algn="ctr"/>
            <a:r>
              <a:rPr lang="en-US" sz="3000" b="1" i="1" dirty="0" smtClean="0">
                <a:solidFill>
                  <a:srgbClr val="FFFF00"/>
                </a:solidFill>
              </a:rPr>
              <a:t>MALWARE DETECTION WITH VIGOROUS ABILITY</a:t>
            </a:r>
          </a:p>
          <a:p>
            <a:pPr algn="ctr"/>
            <a:r>
              <a:rPr lang="en-US" sz="3000" b="1" i="1" dirty="0" smtClean="0">
                <a:solidFill>
                  <a:srgbClr val="FFFF00"/>
                </a:solidFill>
              </a:rPr>
              <a:t> </a:t>
            </a:r>
            <a:r>
              <a:rPr lang="en-US" sz="3000" b="1" i="1" dirty="0">
                <a:solidFill>
                  <a:srgbClr val="FFFF00"/>
                </a:solidFill>
              </a:rPr>
              <a:t>USING DEEP </a:t>
            </a:r>
            <a:r>
              <a:rPr lang="en-US" sz="3000" b="1" i="1" dirty="0" smtClean="0">
                <a:solidFill>
                  <a:srgbClr val="FFFF00"/>
                </a:solidFill>
              </a:rPr>
              <a:t>LEARNING</a:t>
            </a:r>
          </a:p>
          <a:p>
            <a:pPr algn="ctr"/>
            <a:endParaRPr lang="en-IN" dirty="0">
              <a:solidFill>
                <a:schemeClr val="accent6"/>
              </a:solidFill>
            </a:endParaRPr>
          </a:p>
          <a:p>
            <a:pPr algn="ctr"/>
            <a:r>
              <a:rPr lang="en-IN" sz="1600" b="1" dirty="0">
                <a:solidFill>
                  <a:srgbClr val="00B0F0"/>
                </a:solidFill>
              </a:rPr>
              <a:t>                                                                    Submitted by</a:t>
            </a:r>
          </a:p>
          <a:p>
            <a:pPr algn="ctr"/>
            <a:r>
              <a:rPr lang="en-IN" sz="1600" dirty="0"/>
              <a:t>                                                                                                                  </a:t>
            </a:r>
            <a:r>
              <a:rPr lang="en-IN" sz="1600" dirty="0" smtClean="0"/>
              <a:t>S. </a:t>
            </a:r>
            <a:r>
              <a:rPr lang="en-IN" sz="1600" dirty="0"/>
              <a:t>PRABHU SAI KALYAN      (19JD1A0594)   </a:t>
            </a:r>
          </a:p>
          <a:p>
            <a:pPr algn="ctr"/>
            <a:r>
              <a:rPr lang="en-IN" sz="1600" dirty="0"/>
              <a:t>                                                                                                                   </a:t>
            </a:r>
            <a:r>
              <a:rPr lang="en-IN" sz="1600" dirty="0" smtClean="0"/>
              <a:t>V. </a:t>
            </a:r>
            <a:r>
              <a:rPr lang="en-IN" sz="1600" dirty="0"/>
              <a:t>SASIDHAR                        (19JD1A05A3)</a:t>
            </a:r>
          </a:p>
          <a:p>
            <a:pPr algn="ctr"/>
            <a:r>
              <a:rPr lang="en-IN" sz="1600" dirty="0"/>
              <a:t>                                                                                                                   M </a:t>
            </a:r>
            <a:r>
              <a:rPr lang="en-IN" sz="1600" dirty="0" smtClean="0"/>
              <a:t>.JAYA </a:t>
            </a:r>
            <a:r>
              <a:rPr lang="en-IN" sz="1600" dirty="0"/>
              <a:t>RAKESH VARMA   (19JD1A0558)</a:t>
            </a:r>
          </a:p>
          <a:p>
            <a:r>
              <a:rPr lang="en-IN" sz="1600" b="1" dirty="0">
                <a:solidFill>
                  <a:srgbClr val="00B0F0"/>
                </a:solidFill>
              </a:rPr>
              <a:t>Submitted </a:t>
            </a:r>
            <a:r>
              <a:rPr lang="en-IN" sz="1600" b="1" dirty="0" smtClean="0">
                <a:solidFill>
                  <a:srgbClr val="00B0F0"/>
                </a:solidFill>
              </a:rPr>
              <a:t>to    </a:t>
            </a:r>
            <a:endParaRPr lang="en-IN" sz="1900" dirty="0"/>
          </a:p>
          <a:p>
            <a:r>
              <a:rPr lang="en-IN" sz="1900" dirty="0" smtClean="0"/>
              <a:t>v. Rajesh </a:t>
            </a:r>
            <a:r>
              <a:rPr lang="en-IN" sz="1900" dirty="0" err="1" smtClean="0"/>
              <a:t>babu</a:t>
            </a:r>
            <a:r>
              <a:rPr lang="en-IN" sz="1900" dirty="0" smtClean="0"/>
              <a:t> </a:t>
            </a:r>
            <a:r>
              <a:rPr lang="en-IN" sz="1300" dirty="0" smtClean="0"/>
              <a:t>(</a:t>
            </a:r>
            <a:r>
              <a:rPr lang="en-IN" sz="1300" dirty="0" err="1" smtClean="0"/>
              <a:t>M.tech</a:t>
            </a:r>
            <a:r>
              <a:rPr lang="en-IN" sz="1300" dirty="0" smtClean="0"/>
              <a:t>)</a:t>
            </a:r>
            <a:endParaRPr lang="en-IN" sz="1300" dirty="0"/>
          </a:p>
        </p:txBody>
      </p:sp>
      <p:sp>
        <p:nvSpPr>
          <p:cNvPr id="4" name="Rectangle 2">
            <a:extLst>
              <a:ext uri="{FF2B5EF4-FFF2-40B4-BE49-F238E27FC236}">
                <a16:creationId xmlns:a16="http://schemas.microsoft.com/office/drawing/2014/main" xmlns="" id="{35C1061E-AE84-FC8F-FBAF-686102BD1D7E}"/>
              </a:ext>
            </a:extLst>
          </p:cNvPr>
          <p:cNvSpPr>
            <a:spLocks noChangeArrowheads="1"/>
          </p:cNvSpPr>
          <p:nvPr/>
        </p:nvSpPr>
        <p:spPr bwMode="auto">
          <a:xfrm>
            <a:off x="-13625693" y="-33010"/>
            <a:ext cx="2581769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57550" algn="l"/>
              </a:tabLst>
              <a:defRPr>
                <a:solidFill>
                  <a:schemeClr val="tx1"/>
                </a:solidFill>
                <a:latin typeface="Arial" panose="020B0604020202020204" pitchFamily="34" charset="0"/>
              </a:defRPr>
            </a:lvl1pPr>
            <a:lvl2pPr eaLnBrk="0" fontAlgn="base" hangingPunct="0">
              <a:spcBef>
                <a:spcPct val="0"/>
              </a:spcBef>
              <a:spcAft>
                <a:spcPct val="0"/>
              </a:spcAft>
              <a:tabLst>
                <a:tab pos="3257550" algn="l"/>
              </a:tabLst>
              <a:defRPr>
                <a:solidFill>
                  <a:schemeClr val="tx1"/>
                </a:solidFill>
                <a:latin typeface="Arial" panose="020B0604020202020204" pitchFamily="34" charset="0"/>
              </a:defRPr>
            </a:lvl2pPr>
            <a:lvl3pPr eaLnBrk="0" fontAlgn="base" hangingPunct="0">
              <a:spcBef>
                <a:spcPct val="0"/>
              </a:spcBef>
              <a:spcAft>
                <a:spcPct val="0"/>
              </a:spcAft>
              <a:tabLst>
                <a:tab pos="3257550" algn="l"/>
              </a:tabLst>
              <a:defRPr>
                <a:solidFill>
                  <a:schemeClr val="tx1"/>
                </a:solidFill>
                <a:latin typeface="Arial" panose="020B0604020202020204" pitchFamily="34" charset="0"/>
              </a:defRPr>
            </a:lvl3pPr>
            <a:lvl4pPr eaLnBrk="0" fontAlgn="base" hangingPunct="0">
              <a:spcBef>
                <a:spcPct val="0"/>
              </a:spcBef>
              <a:spcAft>
                <a:spcPct val="0"/>
              </a:spcAft>
              <a:tabLst>
                <a:tab pos="3257550" algn="l"/>
              </a:tabLst>
              <a:defRPr>
                <a:solidFill>
                  <a:schemeClr val="tx1"/>
                </a:solidFill>
                <a:latin typeface="Arial" panose="020B0604020202020204" pitchFamily="34" charset="0"/>
              </a:defRPr>
            </a:lvl4pPr>
            <a:lvl5pPr eaLnBrk="0" fontAlgn="base" hangingPunct="0">
              <a:spcBef>
                <a:spcPct val="0"/>
              </a:spcBef>
              <a:spcAft>
                <a:spcPct val="0"/>
              </a:spcAft>
              <a:tabLst>
                <a:tab pos="3257550" algn="l"/>
              </a:tabLst>
              <a:defRPr>
                <a:solidFill>
                  <a:schemeClr val="tx1"/>
                </a:solidFill>
                <a:latin typeface="Arial" panose="020B0604020202020204" pitchFamily="34" charset="0"/>
              </a:defRPr>
            </a:lvl5pPr>
            <a:lvl6pPr eaLnBrk="0" fontAlgn="base" hangingPunct="0">
              <a:spcBef>
                <a:spcPct val="0"/>
              </a:spcBef>
              <a:spcAft>
                <a:spcPct val="0"/>
              </a:spcAft>
              <a:tabLst>
                <a:tab pos="3257550" algn="l"/>
              </a:tabLst>
              <a:defRPr>
                <a:solidFill>
                  <a:schemeClr val="tx1"/>
                </a:solidFill>
                <a:latin typeface="Arial" panose="020B0604020202020204" pitchFamily="34" charset="0"/>
              </a:defRPr>
            </a:lvl6pPr>
            <a:lvl7pPr eaLnBrk="0" fontAlgn="base" hangingPunct="0">
              <a:spcBef>
                <a:spcPct val="0"/>
              </a:spcBef>
              <a:spcAft>
                <a:spcPct val="0"/>
              </a:spcAft>
              <a:tabLst>
                <a:tab pos="3257550" algn="l"/>
              </a:tabLst>
              <a:defRPr>
                <a:solidFill>
                  <a:schemeClr val="tx1"/>
                </a:solidFill>
                <a:latin typeface="Arial" panose="020B0604020202020204" pitchFamily="34" charset="0"/>
              </a:defRPr>
            </a:lvl7pPr>
            <a:lvl8pPr eaLnBrk="0" fontAlgn="base" hangingPunct="0">
              <a:spcBef>
                <a:spcPct val="0"/>
              </a:spcBef>
              <a:spcAft>
                <a:spcPct val="0"/>
              </a:spcAft>
              <a:tabLst>
                <a:tab pos="3257550" algn="l"/>
              </a:tabLst>
              <a:defRPr>
                <a:solidFill>
                  <a:schemeClr val="tx1"/>
                </a:solidFill>
                <a:latin typeface="Arial" panose="020B0604020202020204" pitchFamily="34" charset="0"/>
              </a:defRPr>
            </a:lvl8pPr>
            <a:lvl9pPr eaLnBrk="0" fontAlgn="base" hangingPunct="0">
              <a:spcBef>
                <a:spcPct val="0"/>
              </a:spcBef>
              <a:spcAft>
                <a:spcPct val="0"/>
              </a:spcAft>
              <a:tabLst>
                <a:tab pos="32575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57550" algn="l"/>
              </a:tabLst>
            </a:pPr>
            <a:r>
              <a:rPr kumimoji="0" lang="en-US" altLang="en-US" sz="10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Assistant professor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3257550"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image1.jpeg">
            <a:extLst>
              <a:ext uri="{FF2B5EF4-FFF2-40B4-BE49-F238E27FC236}">
                <a16:creationId xmlns:a16="http://schemas.microsoft.com/office/drawing/2014/main" xmlns="" id="{1C1BC8F0-4DCD-E84E-F82E-A7BA02D8AC9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0292" y="415637"/>
            <a:ext cx="1727200" cy="14224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5AC70C2C-B0A6-4A49-DBD5-A086F3DD1914}"/>
              </a:ext>
            </a:extLst>
          </p:cNvPr>
          <p:cNvSpPr>
            <a:spLocks noChangeArrowheads="1"/>
          </p:cNvSpPr>
          <p:nvPr/>
        </p:nvSpPr>
        <p:spPr bwMode="auto">
          <a:xfrm>
            <a:off x="-13364436" y="316476"/>
            <a:ext cx="25817693"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580483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AF3E890E-7063-5641-78F5-2E1C96C32E51}"/>
              </a:ext>
            </a:extLst>
          </p:cNvPr>
          <p:cNvSpPr>
            <a:spLocks noGrp="1"/>
          </p:cNvSpPr>
          <p:nvPr>
            <p:ph type="title"/>
          </p:nvPr>
        </p:nvSpPr>
        <p:spPr>
          <a:xfrm>
            <a:off x="1070181" y="465970"/>
            <a:ext cx="9404723" cy="620708"/>
          </a:xfrm>
        </p:spPr>
        <p:txBody>
          <a:bodyPr/>
          <a:lstStyle/>
          <a:p>
            <a:r>
              <a:rPr lang="en-US" sz="4000" dirty="0">
                <a:solidFill>
                  <a:srgbClr val="FFC000"/>
                </a:solidFill>
              </a:rPr>
              <a:t>SYSTEM ARCHITECTURE:</a:t>
            </a:r>
          </a:p>
        </p:txBody>
      </p:sp>
      <p:pic>
        <p:nvPicPr>
          <p:cNvPr id="1026" name="Picture 2"/>
          <p:cNvPicPr>
            <a:picLocks noChangeAspect="1" noChangeArrowheads="1"/>
          </p:cNvPicPr>
          <p:nvPr/>
        </p:nvPicPr>
        <p:blipFill>
          <a:blip r:embed="rId2"/>
          <a:srcRect/>
          <a:stretch>
            <a:fillRect/>
          </a:stretch>
        </p:blipFill>
        <p:spPr bwMode="auto">
          <a:xfrm>
            <a:off x="4582176" y="1423113"/>
            <a:ext cx="3526420" cy="4510354"/>
          </a:xfrm>
          <a:prstGeom prst="rect">
            <a:avLst/>
          </a:prstGeom>
          <a:noFill/>
          <a:ln w="9525">
            <a:noFill/>
            <a:miter lim="800000"/>
            <a:headEnd/>
            <a:tailEnd/>
          </a:ln>
          <a:effectLst/>
        </p:spPr>
      </p:pic>
    </p:spTree>
    <p:extLst>
      <p:ext uri="{BB962C8B-B14F-4D97-AF65-F5344CB8AC3E}">
        <p14:creationId xmlns:p14="http://schemas.microsoft.com/office/powerpoint/2010/main" xmlns="" val="116015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F6F92-CBCF-F669-A9D4-D4D0245A3FC1}"/>
              </a:ext>
            </a:extLst>
          </p:cNvPr>
          <p:cNvSpPr>
            <a:spLocks noGrp="1"/>
          </p:cNvSpPr>
          <p:nvPr>
            <p:ph type="title"/>
          </p:nvPr>
        </p:nvSpPr>
        <p:spPr/>
        <p:txBody>
          <a:bodyPr/>
          <a:lstStyle/>
          <a:p>
            <a:r>
              <a:rPr lang="en-US" dirty="0">
                <a:solidFill>
                  <a:srgbClr val="FFC000"/>
                </a:solidFill>
              </a:rPr>
              <a:t>UML DIAGRAMS:</a:t>
            </a:r>
          </a:p>
        </p:txBody>
      </p:sp>
      <p:pic>
        <p:nvPicPr>
          <p:cNvPr id="7" name="Picture 6">
            <a:extLst>
              <a:ext uri="{FF2B5EF4-FFF2-40B4-BE49-F238E27FC236}">
                <a16:creationId xmlns:a16="http://schemas.microsoft.com/office/drawing/2014/main" xmlns="" id="{AD745E5D-1956-F9CC-02B1-359F4048931D}"/>
              </a:ext>
            </a:extLst>
          </p:cNvPr>
          <p:cNvPicPr>
            <a:picLocks noChangeAspect="1"/>
          </p:cNvPicPr>
          <p:nvPr/>
        </p:nvPicPr>
        <p:blipFill>
          <a:blip r:embed="rId2"/>
          <a:stretch>
            <a:fillRect/>
          </a:stretch>
        </p:blipFill>
        <p:spPr>
          <a:xfrm>
            <a:off x="1202236" y="1342237"/>
            <a:ext cx="4057660" cy="5347415"/>
          </a:xfrm>
          <a:prstGeom prst="rect">
            <a:avLst/>
          </a:prstGeom>
        </p:spPr>
      </p:pic>
      <p:pic>
        <p:nvPicPr>
          <p:cNvPr id="13" name="Picture 12">
            <a:extLst>
              <a:ext uri="{FF2B5EF4-FFF2-40B4-BE49-F238E27FC236}">
                <a16:creationId xmlns:a16="http://schemas.microsoft.com/office/drawing/2014/main" xmlns="" id="{C3F1F3F6-54E8-8CBD-0155-8010F4690EA7}"/>
              </a:ext>
            </a:extLst>
          </p:cNvPr>
          <p:cNvPicPr>
            <a:picLocks noChangeAspect="1"/>
          </p:cNvPicPr>
          <p:nvPr/>
        </p:nvPicPr>
        <p:blipFill>
          <a:blip r:embed="rId3"/>
          <a:stretch>
            <a:fillRect/>
          </a:stretch>
        </p:blipFill>
        <p:spPr>
          <a:xfrm>
            <a:off x="6027849" y="1283100"/>
            <a:ext cx="4022985" cy="5406552"/>
          </a:xfrm>
          <a:prstGeom prst="rect">
            <a:avLst/>
          </a:prstGeom>
        </p:spPr>
      </p:pic>
    </p:spTree>
    <p:extLst>
      <p:ext uri="{BB962C8B-B14F-4D97-AF65-F5344CB8AC3E}">
        <p14:creationId xmlns:p14="http://schemas.microsoft.com/office/powerpoint/2010/main" xmlns="" val="398403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DDE0E31-7E9E-E572-1BB5-4A6C705F8F1A}"/>
              </a:ext>
            </a:extLst>
          </p:cNvPr>
          <p:cNvPicPr>
            <a:picLocks noChangeAspect="1"/>
          </p:cNvPicPr>
          <p:nvPr/>
        </p:nvPicPr>
        <p:blipFill>
          <a:blip r:embed="rId2"/>
          <a:stretch>
            <a:fillRect/>
          </a:stretch>
        </p:blipFill>
        <p:spPr>
          <a:xfrm>
            <a:off x="935218" y="1536209"/>
            <a:ext cx="3891154" cy="3785581"/>
          </a:xfrm>
          <a:prstGeom prst="rect">
            <a:avLst/>
          </a:prstGeom>
        </p:spPr>
      </p:pic>
      <p:pic>
        <p:nvPicPr>
          <p:cNvPr id="7" name="Picture 6">
            <a:extLst>
              <a:ext uri="{FF2B5EF4-FFF2-40B4-BE49-F238E27FC236}">
                <a16:creationId xmlns:a16="http://schemas.microsoft.com/office/drawing/2014/main" xmlns="" id="{037C943E-0CC5-AB38-1DA4-9DCC396B9399}"/>
              </a:ext>
            </a:extLst>
          </p:cNvPr>
          <p:cNvPicPr>
            <a:picLocks noChangeAspect="1"/>
          </p:cNvPicPr>
          <p:nvPr/>
        </p:nvPicPr>
        <p:blipFill>
          <a:blip r:embed="rId3"/>
          <a:stretch>
            <a:fillRect/>
          </a:stretch>
        </p:blipFill>
        <p:spPr>
          <a:xfrm>
            <a:off x="5109139" y="2500066"/>
            <a:ext cx="5814035" cy="1857868"/>
          </a:xfrm>
          <a:prstGeom prst="rect">
            <a:avLst/>
          </a:prstGeom>
        </p:spPr>
      </p:pic>
    </p:spTree>
    <p:extLst>
      <p:ext uri="{BB962C8B-B14F-4D97-AF65-F5344CB8AC3E}">
        <p14:creationId xmlns:p14="http://schemas.microsoft.com/office/powerpoint/2010/main" xmlns="" val="1817875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9" y="480710"/>
            <a:ext cx="9404723" cy="1400530"/>
          </a:xfrm>
        </p:spPr>
        <p:txBody>
          <a:bodyPr/>
          <a:lstStyle/>
          <a:p>
            <a:r>
              <a:rPr lang="en-US" sz="4400" dirty="0" smtClean="0">
                <a:solidFill>
                  <a:srgbClr val="FFC000"/>
                </a:solidFill>
              </a:rPr>
              <a:t>CONCLUSION:</a:t>
            </a:r>
            <a:endParaRPr lang="en-US" dirty="0"/>
          </a:p>
        </p:txBody>
      </p:sp>
      <p:sp>
        <p:nvSpPr>
          <p:cNvPr id="3" name="Content Placeholder 2"/>
          <p:cNvSpPr>
            <a:spLocks noGrp="1"/>
          </p:cNvSpPr>
          <p:nvPr>
            <p:ph idx="1"/>
          </p:nvPr>
        </p:nvSpPr>
        <p:spPr>
          <a:xfrm>
            <a:off x="328871" y="1623710"/>
            <a:ext cx="10168067" cy="4077293"/>
          </a:xfrm>
        </p:spPr>
        <p:txBody>
          <a:bodyPr>
            <a:normAutofit lnSpcReduction="10000"/>
          </a:bodyPr>
          <a:lstStyle/>
          <a:p>
            <a:pPr lvl="1" algn="just">
              <a:buNone/>
            </a:pPr>
            <a:r>
              <a:rPr lang="en-GB" dirty="0" smtClean="0"/>
              <a:t>     		This project evaluated classical machine learning algorithms (MLAs) and deep learning architectures based on Static analysis, Dynamic analysis and image processing techniques for malware detection and designed a highly scalable framework called Scale Mal Net to detect, classify and categorize zero-day malwares. This framework applies deep learning on the collected malwares from end user hosts and follows a two-stage process for malware analysis. In the first stage, a hybrid of Static and Dynamic analysis was applied for malware classification. In the second stage, malwares were grouped into corresponding malware categories using image processing approaches. Various experimental analysis conducted by applying variations in the models on both the publicly available benchmark datasets and privately collected datasets in this study indicated that deep learning-based methodologies outperformed classical MLAs. The developed framework is capable of analyzing large number of malwares in real-time, and scaled out to analyze even larger number of malwares by stacking a few more layers to the existing architectures. Future research entails exploration of these variations with new features that could be added to the existing data.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DE762C-F7EA-9447-9EB2-1D153D2DA7A4}"/>
              </a:ext>
            </a:extLst>
          </p:cNvPr>
          <p:cNvSpPr>
            <a:spLocks noGrp="1"/>
          </p:cNvSpPr>
          <p:nvPr>
            <p:ph type="subTitle" idx="1"/>
          </p:nvPr>
        </p:nvSpPr>
        <p:spPr>
          <a:xfrm>
            <a:off x="1402080" y="243840"/>
            <a:ext cx="9712959" cy="6410960"/>
          </a:xfrm>
        </p:spPr>
        <p:txBody>
          <a:bodyPr/>
          <a:lstStyle/>
          <a:p>
            <a:endParaRPr lang="en-IN" dirty="0"/>
          </a:p>
          <a:p>
            <a:endParaRPr lang="en-IN" dirty="0"/>
          </a:p>
          <a:p>
            <a:endParaRPr lang="en-IN" dirty="0"/>
          </a:p>
          <a:p>
            <a:endParaRPr lang="en-IN" dirty="0"/>
          </a:p>
          <a:p>
            <a:endParaRPr lang="en-IN" dirty="0"/>
          </a:p>
          <a:p>
            <a:r>
              <a:rPr lang="en-IN" sz="6600" dirty="0"/>
              <a:t>THANK YOU</a:t>
            </a:r>
          </a:p>
        </p:txBody>
      </p:sp>
    </p:spTree>
    <p:extLst>
      <p:ext uri="{BB962C8B-B14F-4D97-AF65-F5344CB8AC3E}">
        <p14:creationId xmlns:p14="http://schemas.microsoft.com/office/powerpoint/2010/main" xmlns="" val="413613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CAE67C1-3785-F46D-80A2-B275DE380387}"/>
              </a:ext>
            </a:extLst>
          </p:cNvPr>
          <p:cNvSpPr>
            <a:spLocks noGrp="1"/>
          </p:cNvSpPr>
          <p:nvPr>
            <p:ph type="subTitle" idx="1"/>
          </p:nvPr>
        </p:nvSpPr>
        <p:spPr>
          <a:xfrm>
            <a:off x="1009374" y="419653"/>
            <a:ext cx="9870661" cy="6593840"/>
          </a:xfrm>
        </p:spPr>
        <p:txBody>
          <a:bodyPr>
            <a:normAutofit lnSpcReduction="10000"/>
          </a:bodyPr>
          <a:lstStyle/>
          <a:p>
            <a:r>
              <a:rPr lang="en-IN" sz="3200" dirty="0">
                <a:solidFill>
                  <a:srgbClr val="FFC000"/>
                </a:solidFill>
              </a:rPr>
              <a:t>INDEX</a:t>
            </a:r>
          </a:p>
          <a:p>
            <a:pPr marL="514350" indent="-514350">
              <a:buFont typeface="+mj-lt"/>
              <a:buAutoNum type="arabicPeriod"/>
            </a:pPr>
            <a:r>
              <a:rPr lang="en-IN" sz="3200" dirty="0"/>
              <a:t>Abstract</a:t>
            </a:r>
          </a:p>
          <a:p>
            <a:pPr marL="514350" indent="-514350">
              <a:buFont typeface="+mj-lt"/>
              <a:buAutoNum type="arabicPeriod"/>
            </a:pPr>
            <a:r>
              <a:rPr lang="en-IN" sz="3200" dirty="0"/>
              <a:t>INTRODUCTION</a:t>
            </a:r>
          </a:p>
          <a:p>
            <a:pPr marL="514350" indent="-514350">
              <a:buFont typeface="+mj-lt"/>
              <a:buAutoNum type="arabicPeriod"/>
            </a:pPr>
            <a:r>
              <a:rPr lang="en-IN" sz="3200" dirty="0"/>
              <a:t>Existing System</a:t>
            </a:r>
          </a:p>
          <a:p>
            <a:pPr marL="514350" indent="-514350">
              <a:buFont typeface="+mj-lt"/>
              <a:buAutoNum type="arabicPeriod"/>
            </a:pPr>
            <a:r>
              <a:rPr lang="en-IN" sz="3200" dirty="0"/>
              <a:t>Disadvantages</a:t>
            </a:r>
          </a:p>
          <a:p>
            <a:pPr marL="514350" indent="-514350">
              <a:buFont typeface="+mj-lt"/>
              <a:buAutoNum type="arabicPeriod"/>
            </a:pPr>
            <a:r>
              <a:rPr lang="en-IN" sz="3200" dirty="0"/>
              <a:t>PROPOSED SYSTEM</a:t>
            </a:r>
          </a:p>
          <a:p>
            <a:pPr marL="514350" indent="-514350">
              <a:buFont typeface="+mj-lt"/>
              <a:buAutoNum type="arabicPeriod"/>
            </a:pPr>
            <a:r>
              <a:rPr lang="en-IN" sz="3200" dirty="0"/>
              <a:t>Advantages</a:t>
            </a:r>
          </a:p>
          <a:p>
            <a:pPr marL="514350" indent="-514350">
              <a:buFont typeface="+mj-lt"/>
              <a:buAutoNum type="arabicPeriod"/>
            </a:pPr>
            <a:r>
              <a:rPr lang="en-IN" sz="3200" dirty="0"/>
              <a:t>SYSTEM REQUIREMENTS</a:t>
            </a:r>
          </a:p>
          <a:p>
            <a:pPr marL="514350" indent="-514350">
              <a:buFont typeface="+mj-lt"/>
              <a:buAutoNum type="arabicPeriod"/>
            </a:pPr>
            <a:r>
              <a:rPr lang="en-IN" sz="3200" dirty="0"/>
              <a:t>System architecture</a:t>
            </a:r>
          </a:p>
          <a:p>
            <a:pPr marL="514350" indent="-514350">
              <a:buFont typeface="+mj-lt"/>
              <a:buAutoNum type="arabicPeriod"/>
            </a:pPr>
            <a:r>
              <a:rPr lang="en-IN" sz="3200" dirty="0"/>
              <a:t>UML DIAGRAMS</a:t>
            </a:r>
          </a:p>
          <a:p>
            <a:pPr marL="514350" indent="-514350">
              <a:buFont typeface="+mj-lt"/>
              <a:buAutoNum type="arabicPeriod"/>
            </a:pPr>
            <a:r>
              <a:rPr lang="en-IN" sz="3200" dirty="0"/>
              <a:t>conclusion</a:t>
            </a:r>
          </a:p>
          <a:p>
            <a:pPr marL="514350" indent="-514350">
              <a:buFont typeface="+mj-lt"/>
              <a:buAutoNum type="arabicPeriod"/>
            </a:pPr>
            <a:endParaRPr lang="en-IN" sz="3200" dirty="0">
              <a:solidFill>
                <a:srgbClr val="FFC000"/>
              </a:solidFill>
            </a:endParaRPr>
          </a:p>
        </p:txBody>
      </p:sp>
    </p:spTree>
    <p:extLst>
      <p:ext uri="{BB962C8B-B14F-4D97-AF65-F5344CB8AC3E}">
        <p14:creationId xmlns:p14="http://schemas.microsoft.com/office/powerpoint/2010/main" xmlns="" val="2058457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9957BDC-83B7-C5FC-01CA-54F8FF7CFF08}"/>
              </a:ext>
            </a:extLst>
          </p:cNvPr>
          <p:cNvSpPr>
            <a:spLocks noGrp="1"/>
          </p:cNvSpPr>
          <p:nvPr>
            <p:ph type="subTitle" idx="1"/>
          </p:nvPr>
        </p:nvSpPr>
        <p:spPr>
          <a:xfrm>
            <a:off x="965200" y="548721"/>
            <a:ext cx="9774966" cy="6262444"/>
          </a:xfrm>
        </p:spPr>
        <p:txBody>
          <a:bodyPr/>
          <a:lstStyle/>
          <a:p>
            <a:r>
              <a:rPr lang="en-US" sz="3200" dirty="0">
                <a:solidFill>
                  <a:srgbClr val="FFC000"/>
                </a:solidFill>
                <a:effectLst/>
                <a:ea typeface="Times New Roman" panose="02020603050405020304" pitchFamily="18" charset="0"/>
                <a:cs typeface="Times New Roman" panose="02020603050405020304" pitchFamily="18" charset="0"/>
              </a:rPr>
              <a:t>  ABSTARCT </a:t>
            </a:r>
            <a:endParaRPr lang="en-IN" sz="3200" dirty="0">
              <a:solidFill>
                <a:srgbClr val="FFC000"/>
              </a:solidFill>
              <a:effectLst/>
              <a:ea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214DC99F-09C3-27E8-545A-4F8D031E5BF9}"/>
              </a:ext>
            </a:extLst>
          </p:cNvPr>
          <p:cNvSpPr txBox="1"/>
          <p:nvPr/>
        </p:nvSpPr>
        <p:spPr>
          <a:xfrm>
            <a:off x="1196391" y="1405381"/>
            <a:ext cx="10000343" cy="4708981"/>
          </a:xfrm>
          <a:prstGeom prst="rect">
            <a:avLst/>
          </a:prstGeom>
          <a:noFill/>
        </p:spPr>
        <p:txBody>
          <a:bodyPr wrap="square">
            <a:spAutoFit/>
          </a:bodyPr>
          <a:lstStyle/>
          <a:p>
            <a:pPr algn="just"/>
            <a:r>
              <a:rPr lang="en-GB" sz="2000" dirty="0" smtClean="0"/>
              <a:t>	Security breaches due to attacks by malicious software (malware) continue to escalate posing a major security concern in this digital age</a:t>
            </a:r>
            <a:r>
              <a:rPr lang="en-GB" sz="2000" dirty="0" smtClean="0"/>
              <a:t>. </a:t>
            </a:r>
          </a:p>
          <a:p>
            <a:pPr algn="just"/>
            <a:r>
              <a:rPr lang="en-GB" sz="2000" dirty="0" smtClean="0"/>
              <a:t>	</a:t>
            </a:r>
            <a:endParaRPr lang="en-GB" sz="2000" dirty="0" smtClean="0"/>
          </a:p>
          <a:p>
            <a:pPr algn="just"/>
            <a:r>
              <a:rPr lang="en-GB" sz="2000" dirty="0" smtClean="0"/>
              <a:t>	</a:t>
            </a:r>
            <a:r>
              <a:rPr lang="en-GB" sz="2000" dirty="0" smtClean="0"/>
              <a:t>With </a:t>
            </a:r>
            <a:r>
              <a:rPr lang="en-GB" sz="2000" dirty="0" smtClean="0"/>
              <a:t>many computer users, corporations, and governments affected due to an exponential growth in malware attacks, malware detection continues to be a hot research topic. </a:t>
            </a:r>
            <a:endParaRPr lang="en-GB" sz="2000" dirty="0" smtClean="0"/>
          </a:p>
          <a:p>
            <a:pPr algn="just"/>
            <a:r>
              <a:rPr lang="en-GB" sz="2000" dirty="0" smtClean="0"/>
              <a:t>	</a:t>
            </a:r>
            <a:endParaRPr lang="en-GB" sz="2000" dirty="0" smtClean="0"/>
          </a:p>
          <a:p>
            <a:pPr algn="just"/>
            <a:r>
              <a:rPr lang="en-GB" sz="2000" dirty="0" smtClean="0"/>
              <a:t>	</a:t>
            </a:r>
            <a:r>
              <a:rPr lang="en-GB" sz="2000" dirty="0" smtClean="0"/>
              <a:t>Recent </a:t>
            </a:r>
            <a:r>
              <a:rPr lang="en-GB" sz="2000" dirty="0" smtClean="0"/>
              <a:t>malwares use polymorphic, metamorphic, and other evasive techniques to change the malware behaviours quickly and to generate a large number of new malwares. Such new malwares are predominantly variants of existing </a:t>
            </a:r>
            <a:r>
              <a:rPr lang="en-GB" sz="2000" dirty="0" err="1" smtClean="0"/>
              <a:t>malwares,and</a:t>
            </a:r>
            <a:r>
              <a:rPr lang="en-GB" sz="2000" dirty="0" smtClean="0"/>
              <a:t> </a:t>
            </a:r>
            <a:r>
              <a:rPr lang="en-GB" sz="2000" dirty="0" smtClean="0"/>
              <a:t>machine learning algorithms (MLAs) are being employed recently to conduct an effective malware </a:t>
            </a:r>
            <a:r>
              <a:rPr lang="en-GB" sz="2000" dirty="0" smtClean="0"/>
              <a:t>analysis.</a:t>
            </a:r>
          </a:p>
          <a:p>
            <a:pPr algn="just"/>
            <a:r>
              <a:rPr lang="en-GB" sz="2000" dirty="0" smtClean="0"/>
              <a:t>	</a:t>
            </a:r>
            <a:endParaRPr lang="en-GB" sz="2000" dirty="0" smtClean="0"/>
          </a:p>
          <a:p>
            <a:pPr algn="just"/>
            <a:r>
              <a:rPr lang="en-GB" sz="2000" dirty="0" smtClean="0"/>
              <a:t>	</a:t>
            </a:r>
            <a:r>
              <a:rPr lang="en-GB" sz="2000" dirty="0" smtClean="0"/>
              <a:t>However</a:t>
            </a:r>
            <a:r>
              <a:rPr lang="en-GB" sz="2000" dirty="0" smtClean="0"/>
              <a:t>, such approaches are time consuming as they require extensive feature engineering, feature learning, and feature </a:t>
            </a:r>
            <a:r>
              <a:rPr lang="en-GB" sz="2000" dirty="0" smtClean="0"/>
              <a:t>representation.</a:t>
            </a:r>
            <a:endParaRPr lang="en-US" sz="1900" dirty="0"/>
          </a:p>
        </p:txBody>
      </p:sp>
    </p:spTree>
    <p:extLst>
      <p:ext uri="{BB962C8B-B14F-4D97-AF65-F5344CB8AC3E}">
        <p14:creationId xmlns:p14="http://schemas.microsoft.com/office/powerpoint/2010/main" xmlns="" val="1161724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33E5FAA7-4A45-CC90-EC4D-5F2D465A88C5}"/>
              </a:ext>
            </a:extLst>
          </p:cNvPr>
          <p:cNvSpPr>
            <a:spLocks noGrp="1"/>
          </p:cNvSpPr>
          <p:nvPr>
            <p:ph type="subTitle" idx="1"/>
          </p:nvPr>
        </p:nvSpPr>
        <p:spPr>
          <a:xfrm>
            <a:off x="1073784" y="490889"/>
            <a:ext cx="10073340" cy="6055360"/>
          </a:xfrm>
        </p:spPr>
        <p:txBody>
          <a:bodyPr>
            <a:normAutofit/>
          </a:bodyPr>
          <a:lstStyle/>
          <a:p>
            <a:r>
              <a:rPr lang="en-IN" sz="3600" dirty="0">
                <a:solidFill>
                  <a:srgbClr val="FFC000"/>
                </a:solidFill>
              </a:rPr>
              <a:t>INTRODUCTION</a:t>
            </a:r>
          </a:p>
        </p:txBody>
      </p:sp>
      <p:sp>
        <p:nvSpPr>
          <p:cNvPr id="4" name="TextBox 3">
            <a:extLst>
              <a:ext uri="{FF2B5EF4-FFF2-40B4-BE49-F238E27FC236}">
                <a16:creationId xmlns:a16="http://schemas.microsoft.com/office/drawing/2014/main" xmlns="" id="{847F2C09-53F4-BFFB-CBB4-7BD577F1CE7B}"/>
              </a:ext>
            </a:extLst>
          </p:cNvPr>
          <p:cNvSpPr txBox="1"/>
          <p:nvPr/>
        </p:nvSpPr>
        <p:spPr>
          <a:xfrm>
            <a:off x="1133265" y="1793800"/>
            <a:ext cx="9382539" cy="3785652"/>
          </a:xfrm>
          <a:prstGeom prst="rect">
            <a:avLst/>
          </a:prstGeom>
          <a:noFill/>
        </p:spPr>
        <p:txBody>
          <a:bodyPr wrap="square">
            <a:spAutoFit/>
          </a:bodyPr>
          <a:lstStyle/>
          <a:p>
            <a:pPr algn="just"/>
            <a:r>
              <a:rPr lang="en-US" sz="2000" dirty="0" smtClean="0"/>
              <a:t>	In </a:t>
            </a:r>
            <a:r>
              <a:rPr lang="en-US" sz="2000" dirty="0"/>
              <a:t>this digital world of Industry 4.0, the rapid advancement of technologies has affected the daily activities in businesses as well as in personal lives. Internet of Things (IoT) and applications have led to the development of the modern concept of the information society. </a:t>
            </a:r>
            <a:endParaRPr lang="en-US" sz="2000" dirty="0" smtClean="0"/>
          </a:p>
          <a:p>
            <a:pPr algn="just"/>
            <a:r>
              <a:rPr lang="en-US" sz="2000" dirty="0" smtClean="0"/>
              <a:t>	</a:t>
            </a:r>
            <a:endParaRPr lang="en-US" sz="2000" dirty="0" smtClean="0"/>
          </a:p>
          <a:p>
            <a:pPr algn="just"/>
            <a:r>
              <a:rPr lang="en-US" sz="2000" dirty="0" smtClean="0"/>
              <a:t>	</a:t>
            </a:r>
            <a:r>
              <a:rPr lang="en-US" sz="2000" dirty="0" smtClean="0"/>
              <a:t>However</a:t>
            </a:r>
            <a:r>
              <a:rPr lang="en-US" sz="2000" dirty="0"/>
              <a:t>, security concerns pose a major challenge in realizing the benefits of this industrial revolution as cyber criminals attack individual PC’s and networks for stealing confidential data for financial gains and causing denial of service to systems. Such attackers make use of malicious software or malware to cause serious threats and vulnerability of systems. A malware is a computer program with the purpose of causing harm to the operating system (</a:t>
            </a:r>
            <a:r>
              <a:rPr lang="en-US" sz="2000" dirty="0" smtClean="0"/>
              <a:t>OS</a:t>
            </a:r>
            <a:endParaRPr lang="en-US" sz="2000" dirty="0"/>
          </a:p>
        </p:txBody>
      </p:sp>
    </p:spTree>
    <p:extLst>
      <p:ext uri="{BB962C8B-B14F-4D97-AF65-F5344CB8AC3E}">
        <p14:creationId xmlns:p14="http://schemas.microsoft.com/office/powerpoint/2010/main" xmlns="" val="28677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F640E91-5D93-A958-A02E-0FE6C4CED200}"/>
              </a:ext>
            </a:extLst>
          </p:cNvPr>
          <p:cNvSpPr>
            <a:spLocks noGrp="1"/>
          </p:cNvSpPr>
          <p:nvPr>
            <p:ph type="title"/>
          </p:nvPr>
        </p:nvSpPr>
        <p:spPr>
          <a:xfrm>
            <a:off x="1075443" y="596376"/>
            <a:ext cx="8825657" cy="629450"/>
          </a:xfrm>
        </p:spPr>
        <p:txBody>
          <a:bodyPr/>
          <a:lstStyle/>
          <a:p>
            <a:r>
              <a:rPr lang="en-US" sz="3600" dirty="0">
                <a:solidFill>
                  <a:srgbClr val="FFC000"/>
                </a:solidFill>
              </a:rPr>
              <a:t>EXISTING SYSTEM </a:t>
            </a:r>
          </a:p>
        </p:txBody>
      </p:sp>
      <p:sp>
        <p:nvSpPr>
          <p:cNvPr id="3" name="TextBox 2">
            <a:extLst>
              <a:ext uri="{FF2B5EF4-FFF2-40B4-BE49-F238E27FC236}">
                <a16:creationId xmlns:a16="http://schemas.microsoft.com/office/drawing/2014/main" xmlns="" id="{7A1FCD1C-072A-69E5-02CE-3FA8F8E0DBF0}"/>
              </a:ext>
            </a:extLst>
          </p:cNvPr>
          <p:cNvSpPr txBox="1"/>
          <p:nvPr/>
        </p:nvSpPr>
        <p:spPr>
          <a:xfrm>
            <a:off x="1075443" y="2034178"/>
            <a:ext cx="9440157" cy="2354491"/>
          </a:xfrm>
          <a:prstGeom prst="rect">
            <a:avLst/>
          </a:prstGeom>
          <a:noFill/>
        </p:spPr>
        <p:txBody>
          <a:bodyPr wrap="square">
            <a:spAutoFit/>
          </a:bodyPr>
          <a:lstStyle/>
          <a:p>
            <a:pPr algn="just"/>
            <a:r>
              <a:rPr lang="en-US" sz="2100" dirty="0" smtClean="0"/>
              <a:t>	As </a:t>
            </a:r>
            <a:r>
              <a:rPr lang="en-US" sz="2100" dirty="0"/>
              <a:t>of today, the topic of   malware detection has received plenty of attention in the literature. However, few works focus on the ML methodologies employed and, to the best of our knowledge, none of them provides a clear classification of </a:t>
            </a:r>
            <a:r>
              <a:rPr lang="en-US" sz="2100" dirty="0" smtClean="0"/>
              <a:t>malware </a:t>
            </a:r>
            <a:r>
              <a:rPr lang="en-US" sz="2100" dirty="0"/>
              <a:t>detection systems based on the metrics and ML techniques used. Focusing on a period spanning from </a:t>
            </a:r>
            <a:r>
              <a:rPr lang="en-US" sz="2100" dirty="0" smtClean="0"/>
              <a:t>2016 </a:t>
            </a:r>
            <a:r>
              <a:rPr lang="en-US" sz="2100" dirty="0"/>
              <a:t>to 2021, this section chronologically identifies such literature contributions and places them the current work.</a:t>
            </a:r>
          </a:p>
        </p:txBody>
      </p:sp>
    </p:spTree>
    <p:extLst>
      <p:ext uri="{BB962C8B-B14F-4D97-AF65-F5344CB8AC3E}">
        <p14:creationId xmlns:p14="http://schemas.microsoft.com/office/powerpoint/2010/main" xmlns="" val="107835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EB03D2C-7045-2979-529C-94612E572210}"/>
              </a:ext>
            </a:extLst>
          </p:cNvPr>
          <p:cNvSpPr>
            <a:spLocks noGrp="1"/>
          </p:cNvSpPr>
          <p:nvPr>
            <p:ph type="title"/>
          </p:nvPr>
        </p:nvSpPr>
        <p:spPr>
          <a:xfrm>
            <a:off x="914400" y="469900"/>
            <a:ext cx="9918700" cy="1306596"/>
          </a:xfrm>
        </p:spPr>
        <p:txBody>
          <a:bodyPr/>
          <a:lstStyle/>
          <a:p>
            <a:r>
              <a:rPr lang="en-US" sz="3600" dirty="0">
                <a:solidFill>
                  <a:srgbClr val="FFC000"/>
                </a:solidFill>
              </a:rPr>
              <a:t>DISADVANTAGE OF EXISTING SYSTEM:</a:t>
            </a:r>
          </a:p>
        </p:txBody>
      </p:sp>
      <p:sp>
        <p:nvSpPr>
          <p:cNvPr id="6" name="Content Placeholder 5">
            <a:extLst>
              <a:ext uri="{FF2B5EF4-FFF2-40B4-BE49-F238E27FC236}">
                <a16:creationId xmlns:a16="http://schemas.microsoft.com/office/drawing/2014/main" xmlns="" id="{4B915D68-0793-2CC4-4E56-764A35A314B2}"/>
              </a:ext>
            </a:extLst>
          </p:cNvPr>
          <p:cNvSpPr>
            <a:spLocks noGrp="1"/>
          </p:cNvSpPr>
          <p:nvPr>
            <p:ph idx="1"/>
          </p:nvPr>
        </p:nvSpPr>
        <p:spPr>
          <a:xfrm>
            <a:off x="1000055" y="1764410"/>
            <a:ext cx="8946541" cy="4195481"/>
          </a:xfrm>
        </p:spPr>
        <p:txBody>
          <a:bodyPr/>
          <a:lstStyle/>
          <a:p>
            <a:pPr marL="0" indent="0"/>
            <a:r>
              <a:rPr lang="en-US" dirty="0"/>
              <a:t>NOT SUITABLE MULTIPLE ENVIRONMENT.</a:t>
            </a:r>
          </a:p>
          <a:p>
            <a:pPr marL="0" indent="0"/>
            <a:endParaRPr lang="en-US" dirty="0"/>
          </a:p>
          <a:p>
            <a:pPr marL="0" indent="0"/>
            <a:endParaRPr lang="en-US" dirty="0"/>
          </a:p>
          <a:p>
            <a:pPr marL="0" indent="0"/>
            <a:r>
              <a:rPr lang="en-US" dirty="0"/>
              <a:t>CAN’T DETECT UNKNOWN MALWARE.</a:t>
            </a:r>
          </a:p>
          <a:p>
            <a:pPr marL="0" indent="0"/>
            <a:endParaRPr lang="en-US" dirty="0"/>
          </a:p>
          <a:p>
            <a:pPr marL="0" indent="0"/>
            <a:endParaRPr lang="en-US" dirty="0"/>
          </a:p>
          <a:p>
            <a:pPr marL="0" indent="0"/>
            <a:r>
              <a:rPr lang="en-US" dirty="0"/>
              <a:t>HIGH RESOURCE CONSUMPTION &amp; COMPLEXITY.</a:t>
            </a:r>
          </a:p>
        </p:txBody>
      </p:sp>
    </p:spTree>
    <p:extLst>
      <p:ext uri="{BB962C8B-B14F-4D97-AF65-F5344CB8AC3E}">
        <p14:creationId xmlns:p14="http://schemas.microsoft.com/office/powerpoint/2010/main" xmlns="" val="366447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5E9C997-2466-C988-3954-BE0174BFB3A5}"/>
              </a:ext>
            </a:extLst>
          </p:cNvPr>
          <p:cNvSpPr>
            <a:spLocks noGrp="1"/>
          </p:cNvSpPr>
          <p:nvPr>
            <p:ph type="title"/>
          </p:nvPr>
        </p:nvSpPr>
        <p:spPr>
          <a:xfrm>
            <a:off x="974586" y="414066"/>
            <a:ext cx="9404723" cy="739978"/>
          </a:xfrm>
        </p:spPr>
        <p:txBody>
          <a:bodyPr/>
          <a:lstStyle/>
          <a:p>
            <a:r>
              <a:rPr lang="en-US" sz="3600" dirty="0">
                <a:solidFill>
                  <a:srgbClr val="FFC000"/>
                </a:solidFill>
              </a:rPr>
              <a:t>PROPOSED SYSTEM</a:t>
            </a:r>
          </a:p>
        </p:txBody>
      </p:sp>
      <p:sp>
        <p:nvSpPr>
          <p:cNvPr id="3" name="TextBox 2">
            <a:extLst>
              <a:ext uri="{FF2B5EF4-FFF2-40B4-BE49-F238E27FC236}">
                <a16:creationId xmlns:a16="http://schemas.microsoft.com/office/drawing/2014/main" xmlns="" id="{87A0D86D-9978-63D5-7C6C-2131A50C9FCE}"/>
              </a:ext>
            </a:extLst>
          </p:cNvPr>
          <p:cNvSpPr txBox="1"/>
          <p:nvPr/>
        </p:nvSpPr>
        <p:spPr>
          <a:xfrm>
            <a:off x="1027596" y="1289189"/>
            <a:ext cx="9627704" cy="5016758"/>
          </a:xfrm>
          <a:prstGeom prst="rect">
            <a:avLst/>
          </a:prstGeom>
          <a:noFill/>
        </p:spPr>
        <p:txBody>
          <a:bodyPr wrap="square">
            <a:spAutoFit/>
          </a:bodyPr>
          <a:lstStyle/>
          <a:p>
            <a:pPr algn="just"/>
            <a:r>
              <a:rPr lang="en-US" sz="2000" dirty="0" smtClean="0"/>
              <a:t>	The </a:t>
            </a:r>
            <a:r>
              <a:rPr lang="en-US" sz="2000" dirty="0"/>
              <a:t>proposed scheme guides one in picking optimal ML techniques based on the dataset age and analysis method chosen in the first and second step, respectively. </a:t>
            </a:r>
            <a:endParaRPr lang="en-US" sz="2000" dirty="0" smtClean="0"/>
          </a:p>
          <a:p>
            <a:pPr algn="just"/>
            <a:endParaRPr lang="en-US" sz="2000" dirty="0" smtClean="0"/>
          </a:p>
          <a:p>
            <a:pPr algn="just"/>
            <a:r>
              <a:rPr lang="en-US" sz="2000" dirty="0" smtClean="0"/>
              <a:t>	Namely</a:t>
            </a:r>
            <a:r>
              <a:rPr lang="en-US" sz="2000" dirty="0"/>
              <a:t>, the first two steps associate the age of the dataset used for evaluation with one of the three analysis methods. The third step indicates the ML classification techniques to be used based on the choice made during the preceding steps. The final step depends on whether the dataset used is balanced in terms of malware and benign apps</a:t>
            </a:r>
            <a:r>
              <a:rPr lang="en-US" sz="2000" dirty="0" smtClean="0"/>
              <a:t>.</a:t>
            </a:r>
          </a:p>
          <a:p>
            <a:pPr algn="just"/>
            <a:endParaRPr lang="en-US" sz="2000" dirty="0" smtClean="0"/>
          </a:p>
          <a:p>
            <a:pPr algn="just"/>
            <a:r>
              <a:rPr lang="en-US" sz="2000" dirty="0" smtClean="0"/>
              <a:t>	This </a:t>
            </a:r>
            <a:r>
              <a:rPr lang="en-US" sz="2000" dirty="0"/>
              <a:t>will determine if accuracy is indeed a trustworthy metric. In all cases, however, the AUC metric is preferable, as it constitutes a more conclusive and realistic evaluation of models, even when substantially imbalanced datasets are </a:t>
            </a:r>
            <a:r>
              <a:rPr lang="en-US" sz="2000" dirty="0" err="1" smtClean="0"/>
              <a:t>utilized.As</a:t>
            </a:r>
            <a:r>
              <a:rPr lang="en-US" sz="2000" dirty="0" smtClean="0"/>
              <a:t> </a:t>
            </a:r>
            <a:r>
              <a:rPr lang="en-US" sz="2000" dirty="0"/>
              <a:t>a rule, the value of AUC is extracted by examining the ranking of scores rather than their exact values produced when a method is applied to a </a:t>
            </a:r>
            <a:r>
              <a:rPr lang="en-US" sz="2000" dirty="0" smtClean="0"/>
              <a:t>dataset</a:t>
            </a:r>
            <a:endParaRPr lang="en-US" sz="2000" dirty="0"/>
          </a:p>
        </p:txBody>
      </p:sp>
    </p:spTree>
    <p:extLst>
      <p:ext uri="{BB962C8B-B14F-4D97-AF65-F5344CB8AC3E}">
        <p14:creationId xmlns:p14="http://schemas.microsoft.com/office/powerpoint/2010/main" xmlns="" val="213572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AD93F803-E239-5261-0C47-B0AEE5E4AA36}"/>
              </a:ext>
            </a:extLst>
          </p:cNvPr>
          <p:cNvSpPr>
            <a:spLocks noGrp="1"/>
          </p:cNvSpPr>
          <p:nvPr>
            <p:ph type="title"/>
          </p:nvPr>
        </p:nvSpPr>
        <p:spPr>
          <a:xfrm>
            <a:off x="831641" y="584169"/>
            <a:ext cx="10167663" cy="713473"/>
          </a:xfrm>
        </p:spPr>
        <p:txBody>
          <a:bodyPr/>
          <a:lstStyle/>
          <a:p>
            <a:r>
              <a:rPr lang="en-US" sz="3600" dirty="0">
                <a:solidFill>
                  <a:srgbClr val="FFC000"/>
                </a:solidFill>
              </a:rPr>
              <a:t>ADVANTAGE OF PROPOSED SYSTEM :</a:t>
            </a:r>
          </a:p>
        </p:txBody>
      </p:sp>
      <p:sp>
        <p:nvSpPr>
          <p:cNvPr id="6" name="Content Placeholder 5">
            <a:extLst>
              <a:ext uri="{FF2B5EF4-FFF2-40B4-BE49-F238E27FC236}">
                <a16:creationId xmlns:a16="http://schemas.microsoft.com/office/drawing/2014/main" xmlns="" id="{56FBD65F-134A-7308-F8F8-8E9334FAB483}"/>
              </a:ext>
            </a:extLst>
          </p:cNvPr>
          <p:cNvSpPr>
            <a:spLocks noGrp="1"/>
          </p:cNvSpPr>
          <p:nvPr>
            <p:ph idx="1"/>
          </p:nvPr>
        </p:nvSpPr>
        <p:spPr>
          <a:xfrm>
            <a:off x="898753" y="1805503"/>
            <a:ext cx="8946541" cy="4195481"/>
          </a:xfrm>
        </p:spPr>
        <p:txBody>
          <a:bodyPr/>
          <a:lstStyle/>
          <a:p>
            <a:pPr marL="0" indent="0"/>
            <a:r>
              <a:rPr lang="en-US" dirty="0"/>
              <a:t>HIGH ACCURACY OF DETECTION.</a:t>
            </a:r>
          </a:p>
          <a:p>
            <a:pPr marL="0" indent="0"/>
            <a:endParaRPr lang="en-US" dirty="0"/>
          </a:p>
          <a:p>
            <a:pPr marL="0" indent="0"/>
            <a:endParaRPr lang="en-US" dirty="0"/>
          </a:p>
          <a:p>
            <a:pPr marL="0" indent="0"/>
            <a:r>
              <a:rPr lang="en-US" dirty="0"/>
              <a:t>MORE SECURE.</a:t>
            </a:r>
          </a:p>
          <a:p>
            <a:pPr marL="0" indent="0"/>
            <a:endParaRPr lang="en-US" dirty="0"/>
          </a:p>
          <a:p>
            <a:pPr marL="0" indent="0"/>
            <a:endParaRPr lang="en-US" dirty="0"/>
          </a:p>
          <a:p>
            <a:pPr marL="0" indent="0"/>
            <a:r>
              <a:rPr lang="en-US" dirty="0"/>
              <a:t>MULTIPATH MALWARE ANALYSIS.</a:t>
            </a:r>
          </a:p>
          <a:p>
            <a:pPr marL="0" indent="0"/>
            <a:endParaRPr lang="en-US" dirty="0"/>
          </a:p>
        </p:txBody>
      </p:sp>
    </p:spTree>
    <p:extLst>
      <p:ext uri="{BB962C8B-B14F-4D97-AF65-F5344CB8AC3E}">
        <p14:creationId xmlns:p14="http://schemas.microsoft.com/office/powerpoint/2010/main" xmlns="" val="4253322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D89B0EF-ED9D-D946-5C11-530806A2860E}"/>
              </a:ext>
            </a:extLst>
          </p:cNvPr>
          <p:cNvSpPr>
            <a:spLocks noGrp="1"/>
          </p:cNvSpPr>
          <p:nvPr>
            <p:ph type="title"/>
          </p:nvPr>
        </p:nvSpPr>
        <p:spPr>
          <a:xfrm>
            <a:off x="646111" y="452718"/>
            <a:ext cx="10883280" cy="686969"/>
          </a:xfrm>
        </p:spPr>
        <p:txBody>
          <a:bodyPr/>
          <a:lstStyle/>
          <a:p>
            <a:r>
              <a:rPr lang="en-US" sz="3600" dirty="0">
                <a:solidFill>
                  <a:srgbClr val="FFC000"/>
                </a:solidFill>
              </a:rPr>
              <a:t>HARDWARE &amp; SOFTWARE REQUIREMENTS:</a:t>
            </a:r>
          </a:p>
        </p:txBody>
      </p:sp>
      <p:sp>
        <p:nvSpPr>
          <p:cNvPr id="7" name="Text Placeholder 6">
            <a:extLst>
              <a:ext uri="{FF2B5EF4-FFF2-40B4-BE49-F238E27FC236}">
                <a16:creationId xmlns:a16="http://schemas.microsoft.com/office/drawing/2014/main" xmlns="" id="{D28DF82C-886F-F768-7A29-2C090FEAE93C}"/>
              </a:ext>
            </a:extLst>
          </p:cNvPr>
          <p:cNvSpPr>
            <a:spLocks noGrp="1"/>
          </p:cNvSpPr>
          <p:nvPr>
            <p:ph type="body" idx="1"/>
          </p:nvPr>
        </p:nvSpPr>
        <p:spPr>
          <a:xfrm>
            <a:off x="646111" y="1616869"/>
            <a:ext cx="4396338" cy="576262"/>
          </a:xfrm>
        </p:spPr>
        <p:txBody>
          <a:bodyPr/>
          <a:lstStyle/>
          <a:p>
            <a:r>
              <a:rPr lang="en-US" b="1" dirty="0">
                <a:solidFill>
                  <a:schemeClr val="accent1">
                    <a:lumMod val="60000"/>
                    <a:lumOff val="40000"/>
                  </a:schemeClr>
                </a:solidFill>
              </a:rPr>
              <a:t>HARDWARE REQUIREMENTS:</a:t>
            </a:r>
          </a:p>
        </p:txBody>
      </p:sp>
      <p:sp>
        <p:nvSpPr>
          <p:cNvPr id="3" name="Content Placeholder 2">
            <a:extLst>
              <a:ext uri="{FF2B5EF4-FFF2-40B4-BE49-F238E27FC236}">
                <a16:creationId xmlns:a16="http://schemas.microsoft.com/office/drawing/2014/main" xmlns="" id="{6C01EC55-E8C0-CBB7-FEC2-41DE39A7F6FC}"/>
              </a:ext>
            </a:extLst>
          </p:cNvPr>
          <p:cNvSpPr>
            <a:spLocks noGrp="1"/>
          </p:cNvSpPr>
          <p:nvPr>
            <p:ph sz="half" idx="2"/>
          </p:nvPr>
        </p:nvSpPr>
        <p:spPr>
          <a:xfrm>
            <a:off x="745503" y="2355574"/>
            <a:ext cx="4396339" cy="3741738"/>
          </a:xfrm>
        </p:spPr>
        <p:txBody>
          <a:bodyPr/>
          <a:lstStyle/>
          <a:p>
            <a:pPr marL="0" indent="0">
              <a:buNone/>
            </a:pPr>
            <a:r>
              <a:rPr lang="en-US" dirty="0"/>
              <a:t>PROCESSOR		: Pentium IV or Higher</a:t>
            </a:r>
          </a:p>
          <a:p>
            <a:pPr marL="0" indent="0">
              <a:buNone/>
            </a:pPr>
            <a:r>
              <a:rPr lang="en-US" dirty="0"/>
              <a:t>RAM			: 4 GB (Min)</a:t>
            </a:r>
          </a:p>
          <a:p>
            <a:pPr marL="0" indent="0">
              <a:buNone/>
            </a:pPr>
            <a:r>
              <a:rPr lang="en-US" dirty="0"/>
              <a:t>HARD DISK		: 500 GB</a:t>
            </a:r>
          </a:p>
        </p:txBody>
      </p:sp>
      <p:sp>
        <p:nvSpPr>
          <p:cNvPr id="8" name="Text Placeholder 7">
            <a:extLst>
              <a:ext uri="{FF2B5EF4-FFF2-40B4-BE49-F238E27FC236}">
                <a16:creationId xmlns:a16="http://schemas.microsoft.com/office/drawing/2014/main" xmlns="" id="{4408D5E5-6B0A-A702-CB4F-136619773F7A}"/>
              </a:ext>
            </a:extLst>
          </p:cNvPr>
          <p:cNvSpPr>
            <a:spLocks noGrp="1"/>
          </p:cNvSpPr>
          <p:nvPr>
            <p:ph type="body" sz="quarter" idx="3"/>
          </p:nvPr>
        </p:nvSpPr>
        <p:spPr>
          <a:xfrm>
            <a:off x="649229" y="3809563"/>
            <a:ext cx="4396339" cy="576262"/>
          </a:xfrm>
        </p:spPr>
        <p:txBody>
          <a:bodyPr/>
          <a:lstStyle/>
          <a:p>
            <a:r>
              <a:rPr lang="en-US" b="1" dirty="0">
                <a:solidFill>
                  <a:schemeClr val="accent1">
                    <a:lumMod val="60000"/>
                    <a:lumOff val="40000"/>
                  </a:schemeClr>
                </a:solidFill>
              </a:rPr>
              <a:t>SOFTWARE REQUIREMENTS:</a:t>
            </a:r>
          </a:p>
        </p:txBody>
      </p:sp>
      <p:sp>
        <p:nvSpPr>
          <p:cNvPr id="9" name="Content Placeholder 8">
            <a:extLst>
              <a:ext uri="{FF2B5EF4-FFF2-40B4-BE49-F238E27FC236}">
                <a16:creationId xmlns:a16="http://schemas.microsoft.com/office/drawing/2014/main" xmlns="" id="{FBEB5829-30C6-F172-9630-BCF6EBCDEAB6}"/>
              </a:ext>
            </a:extLst>
          </p:cNvPr>
          <p:cNvSpPr>
            <a:spLocks noGrp="1"/>
          </p:cNvSpPr>
          <p:nvPr>
            <p:ph sz="quarter" idx="4"/>
          </p:nvPr>
        </p:nvSpPr>
        <p:spPr>
          <a:xfrm>
            <a:off x="758839" y="4490515"/>
            <a:ext cx="5411071" cy="3741738"/>
          </a:xfrm>
        </p:spPr>
        <p:txBody>
          <a:bodyPr/>
          <a:lstStyle/>
          <a:p>
            <a:pPr marL="0" indent="0">
              <a:buNone/>
            </a:pPr>
            <a:r>
              <a:rPr lang="en-US" dirty="0"/>
              <a:t>DOMAIN			: Python, Django</a:t>
            </a:r>
          </a:p>
          <a:p>
            <a:pPr marL="0" indent="0">
              <a:buNone/>
            </a:pPr>
            <a:r>
              <a:rPr lang="en-US" dirty="0"/>
              <a:t>OPERATING SYSTEM  	: Windows </a:t>
            </a:r>
            <a:r>
              <a:rPr lang="en-US" dirty="0" smtClean="0"/>
              <a:t>10 /11(64bit)</a:t>
            </a:r>
            <a:endParaRPr lang="en-US" dirty="0"/>
          </a:p>
          <a:p>
            <a:pPr marL="0" indent="0">
              <a:buNone/>
            </a:pPr>
            <a:r>
              <a:rPr lang="en-US" dirty="0"/>
              <a:t>LANGUAGE			: Python </a:t>
            </a:r>
            <a:r>
              <a:rPr lang="en-US" dirty="0" smtClean="0"/>
              <a:t>3.X</a:t>
            </a:r>
            <a:endParaRPr lang="en-US" dirty="0"/>
          </a:p>
        </p:txBody>
      </p:sp>
    </p:spTree>
    <p:extLst>
      <p:ext uri="{BB962C8B-B14F-4D97-AF65-F5344CB8AC3E}">
        <p14:creationId xmlns:p14="http://schemas.microsoft.com/office/powerpoint/2010/main" xmlns="" val="3980041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656</TotalTime>
  <Words>140</Words>
  <Application>Microsoft Office PowerPoint</Application>
  <PresentationFormat>Custom</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ELURU  COLLEGE  OF  ENGINEERING  AND TECHNOLOGY</vt:lpstr>
      <vt:lpstr>Slide 2</vt:lpstr>
      <vt:lpstr>Slide 3</vt:lpstr>
      <vt:lpstr>Slide 4</vt:lpstr>
      <vt:lpstr>EXISTING SYSTEM </vt:lpstr>
      <vt:lpstr>DISADVANTAGE OF EXISTING SYSTEM:</vt:lpstr>
      <vt:lpstr>PROPOSED SYSTEM</vt:lpstr>
      <vt:lpstr>ADVANTAGE OF PROPOSED SYSTEM :</vt:lpstr>
      <vt:lpstr>HARDWARE &amp; SOFTWARE REQUIREMENTS:</vt:lpstr>
      <vt:lpstr>SYSTEM ARCHITECTURE:</vt:lpstr>
      <vt:lpstr>UML DIAGRAMS:</vt:lpstr>
      <vt:lpstr>Slide 12</vt:lpstr>
      <vt:lpstr>CONCLUSION: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Daiva Kumar</dc:creator>
  <cp:lastModifiedBy>sasidhar veeranki</cp:lastModifiedBy>
  <cp:revision>29</cp:revision>
  <dcterms:created xsi:type="dcterms:W3CDTF">2022-10-16T08:17:06Z</dcterms:created>
  <dcterms:modified xsi:type="dcterms:W3CDTF">2023-02-22T08:54:42Z</dcterms:modified>
</cp:coreProperties>
</file>