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3" r:id="rId7"/>
    <p:sldId id="267" r:id="rId8"/>
    <p:sldId id="264" r:id="rId9"/>
    <p:sldId id="265" r:id="rId10"/>
    <p:sldId id="266" r:id="rId11"/>
    <p:sldId id="260" r:id="rId12"/>
    <p:sldId id="261"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755E0C-7837-42F8-84D1-D89676F5B795}" v="29" dt="2024-05-23T15:49:15.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283668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37230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CB815B-80D1-4E07-97F9-AE2A6045787A}"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7413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1757849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CB815B-80D1-4E07-97F9-AE2A6045787A}"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9502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2172237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1244362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157569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334239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100026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221100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98820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101970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240288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202478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8F96D-0039-449B-A066-60865CEBCF1E}" type="datetimeFigureOut">
              <a:rPr lang="en-IN" smtClean="0"/>
              <a:t>28-05-2024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CB815B-80D1-4E07-97F9-AE2A6045787A}" type="slidenum">
              <a:rPr lang="en-IN" smtClean="0"/>
              <a:t>‹#›</a:t>
            </a:fld>
            <a:endParaRPr lang="en-IN" dirty="0"/>
          </a:p>
        </p:txBody>
      </p:sp>
    </p:spTree>
    <p:extLst>
      <p:ext uri="{BB962C8B-B14F-4D97-AF65-F5344CB8AC3E}">
        <p14:creationId xmlns:p14="http://schemas.microsoft.com/office/powerpoint/2010/main" val="26862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78F96D-0039-449B-A066-60865CEBCF1E}" type="datetimeFigureOut">
              <a:rPr lang="en-IN" smtClean="0"/>
              <a:t>28-05-2024</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CB815B-80D1-4E07-97F9-AE2A6045787A}" type="slidenum">
              <a:rPr lang="en-IN" smtClean="0"/>
              <a:t>‹#›</a:t>
            </a:fld>
            <a:endParaRPr lang="en-IN" dirty="0"/>
          </a:p>
        </p:txBody>
      </p:sp>
    </p:spTree>
    <p:extLst>
      <p:ext uri="{BB962C8B-B14F-4D97-AF65-F5344CB8AC3E}">
        <p14:creationId xmlns:p14="http://schemas.microsoft.com/office/powerpoint/2010/main" val="1972331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1D31-C53C-3076-BD4B-C532B56E7841}"/>
              </a:ext>
            </a:extLst>
          </p:cNvPr>
          <p:cNvSpPr>
            <a:spLocks noGrp="1"/>
          </p:cNvSpPr>
          <p:nvPr>
            <p:ph type="ctrTitle"/>
          </p:nvPr>
        </p:nvSpPr>
        <p:spPr>
          <a:xfrm>
            <a:off x="993058" y="954339"/>
            <a:ext cx="10894142" cy="1572552"/>
          </a:xfrm>
        </p:spPr>
        <p:txBody>
          <a:bodyPr>
            <a:normAutofit/>
          </a:bodyPr>
          <a:lstStyle/>
          <a:p>
            <a:r>
              <a:rPr lang="en-US" sz="4800" dirty="0">
                <a:latin typeface="Times New Roman" panose="02020603050405020304" pitchFamily="18" charset="0"/>
                <a:cs typeface="Times New Roman" panose="02020603050405020304" pitchFamily="18" charset="0"/>
              </a:rPr>
              <a:t>Comparative analysis of data mining for diabetes prediction </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33E5E21-A447-7D44-BE3F-488CF1A6694C}"/>
              </a:ext>
            </a:extLst>
          </p:cNvPr>
          <p:cNvSpPr>
            <a:spLocks noGrp="1"/>
          </p:cNvSpPr>
          <p:nvPr>
            <p:ph type="subTitle" idx="1"/>
          </p:nvPr>
        </p:nvSpPr>
        <p:spPr>
          <a:xfrm>
            <a:off x="1858297" y="3429000"/>
            <a:ext cx="9646315" cy="1959077"/>
          </a:xfrm>
        </p:spPr>
        <p:txBody>
          <a:bodyPr>
            <a:normAutofit/>
          </a:bodyPr>
          <a:lstStyle/>
          <a:p>
            <a:r>
              <a:rPr lang="en-IN" sz="3200" dirty="0">
                <a:latin typeface="Times New Roman" panose="02020603050405020304" pitchFamily="18" charset="0"/>
                <a:cs typeface="Times New Roman" panose="02020603050405020304" pitchFamily="18" charset="0"/>
              </a:rPr>
              <a:t>Varnasri K- 71762131058</a:t>
            </a:r>
          </a:p>
        </p:txBody>
      </p:sp>
    </p:spTree>
    <p:extLst>
      <p:ext uri="{BB962C8B-B14F-4D97-AF65-F5344CB8AC3E}">
        <p14:creationId xmlns:p14="http://schemas.microsoft.com/office/powerpoint/2010/main" val="398333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BB11-A893-9860-3DD1-3E498BBF99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Correlation Analysis</a:t>
            </a:r>
          </a:p>
        </p:txBody>
      </p:sp>
      <p:pic>
        <p:nvPicPr>
          <p:cNvPr id="5" name="Content Placeholder 4">
            <a:extLst>
              <a:ext uri="{FF2B5EF4-FFF2-40B4-BE49-F238E27FC236}">
                <a16:creationId xmlns:a16="http://schemas.microsoft.com/office/drawing/2014/main" id="{26C49081-C5FA-A86E-C8A9-E7CBD919166F}"/>
              </a:ext>
            </a:extLst>
          </p:cNvPr>
          <p:cNvPicPr>
            <a:picLocks noGrp="1" noChangeAspect="1"/>
          </p:cNvPicPr>
          <p:nvPr>
            <p:ph idx="1"/>
          </p:nvPr>
        </p:nvPicPr>
        <p:blipFill>
          <a:blip r:embed="rId2"/>
          <a:stretch>
            <a:fillRect/>
          </a:stretch>
        </p:blipFill>
        <p:spPr>
          <a:xfrm>
            <a:off x="2445488" y="2133599"/>
            <a:ext cx="8911687" cy="4511749"/>
          </a:xfrm>
        </p:spPr>
      </p:pic>
    </p:spTree>
    <p:extLst>
      <p:ext uri="{BB962C8B-B14F-4D97-AF65-F5344CB8AC3E}">
        <p14:creationId xmlns:p14="http://schemas.microsoft.com/office/powerpoint/2010/main" val="976009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BCE0-59F5-ABDD-D91C-DDD4DC7CF7F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K-Means Clustering</a:t>
            </a:r>
          </a:p>
        </p:txBody>
      </p:sp>
      <p:pic>
        <p:nvPicPr>
          <p:cNvPr id="5" name="Content Placeholder 4">
            <a:extLst>
              <a:ext uri="{FF2B5EF4-FFF2-40B4-BE49-F238E27FC236}">
                <a16:creationId xmlns:a16="http://schemas.microsoft.com/office/drawing/2014/main" id="{F6C16A55-E475-94AE-0AD0-7D02383E114B}"/>
              </a:ext>
            </a:extLst>
          </p:cNvPr>
          <p:cNvPicPr>
            <a:picLocks noGrp="1" noChangeAspect="1"/>
          </p:cNvPicPr>
          <p:nvPr>
            <p:ph idx="1"/>
          </p:nvPr>
        </p:nvPicPr>
        <p:blipFill>
          <a:blip r:embed="rId2"/>
          <a:stretch>
            <a:fillRect/>
          </a:stretch>
        </p:blipFill>
        <p:spPr>
          <a:xfrm>
            <a:off x="2589213" y="2115476"/>
            <a:ext cx="8915400" cy="3870653"/>
          </a:xfrm>
        </p:spPr>
      </p:pic>
    </p:spTree>
    <p:extLst>
      <p:ext uri="{BB962C8B-B14F-4D97-AF65-F5344CB8AC3E}">
        <p14:creationId xmlns:p14="http://schemas.microsoft.com/office/powerpoint/2010/main" val="13570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2337-C0A0-B4C8-FDA5-C5A48D19CDD7}"/>
              </a:ext>
            </a:extLst>
          </p:cNvPr>
          <p:cNvSpPr>
            <a:spLocks noGrp="1"/>
          </p:cNvSpPr>
          <p:nvPr>
            <p:ph type="title"/>
          </p:nvPr>
        </p:nvSpPr>
        <p:spPr>
          <a:xfrm>
            <a:off x="2592925" y="624110"/>
            <a:ext cx="8911687" cy="588002"/>
          </a:xfrm>
        </p:spPr>
        <p:txBody>
          <a:bodyPr>
            <a:noAutofit/>
          </a:bodyPr>
          <a:lstStyle/>
          <a:p>
            <a:r>
              <a:rPr lang="en-IN" dirty="0">
                <a:latin typeface="Times New Roman" panose="02020603050405020304" pitchFamily="18" charset="0"/>
                <a:cs typeface="Times New Roman" panose="02020603050405020304" pitchFamily="18" charset="0"/>
              </a:rPr>
              <a:t>Mutual Information</a:t>
            </a:r>
          </a:p>
        </p:txBody>
      </p:sp>
      <p:sp>
        <p:nvSpPr>
          <p:cNvPr id="3" name="Content Placeholder 2">
            <a:extLst>
              <a:ext uri="{FF2B5EF4-FFF2-40B4-BE49-F238E27FC236}">
                <a16:creationId xmlns:a16="http://schemas.microsoft.com/office/drawing/2014/main" id="{01DEFB8C-F56B-86EB-B123-9CF1DDDF636C}"/>
              </a:ext>
            </a:extLst>
          </p:cNvPr>
          <p:cNvSpPr>
            <a:spLocks noGrp="1"/>
          </p:cNvSpPr>
          <p:nvPr>
            <p:ph idx="1"/>
          </p:nvPr>
        </p:nvSpPr>
        <p:spPr>
          <a:xfrm>
            <a:off x="1233377" y="1414130"/>
            <a:ext cx="10271235" cy="2881424"/>
          </a:xfrm>
        </p:spPr>
        <p:txBody>
          <a:bodyPr>
            <a:normAutofit/>
          </a:bodyPr>
          <a:lstStyle/>
          <a:p>
            <a:r>
              <a:rPr lang="en-US" sz="2400" dirty="0">
                <a:latin typeface="Times New Roman" panose="02020603050405020304" pitchFamily="18" charset="0"/>
                <a:cs typeface="Times New Roman" panose="02020603050405020304" pitchFamily="18" charset="0"/>
              </a:rPr>
              <a:t>Mutual information measures the dependency between each feature and the target variable. A higher mutual information score indicates a stronger relationship between the feature and the target variable.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317874-884E-0090-EE54-7FDAB4128BBB}"/>
              </a:ext>
            </a:extLst>
          </p:cNvPr>
          <p:cNvPicPr>
            <a:picLocks noChangeAspect="1"/>
          </p:cNvPicPr>
          <p:nvPr/>
        </p:nvPicPr>
        <p:blipFill>
          <a:blip r:embed="rId2"/>
          <a:stretch>
            <a:fillRect/>
          </a:stretch>
        </p:blipFill>
        <p:spPr>
          <a:xfrm>
            <a:off x="2030820" y="2961867"/>
            <a:ext cx="6687878" cy="3460197"/>
          </a:xfrm>
          <a:prstGeom prst="rect">
            <a:avLst/>
          </a:prstGeom>
        </p:spPr>
      </p:pic>
    </p:spTree>
    <p:extLst>
      <p:ext uri="{BB962C8B-B14F-4D97-AF65-F5344CB8AC3E}">
        <p14:creationId xmlns:p14="http://schemas.microsoft.com/office/powerpoint/2010/main" val="1865986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901B-041E-93AB-3753-10F62F50FAB6}"/>
              </a:ext>
            </a:extLst>
          </p:cNvPr>
          <p:cNvSpPr>
            <a:spLocks noGrp="1"/>
          </p:cNvSpPr>
          <p:nvPr>
            <p:ph type="title"/>
          </p:nvPr>
        </p:nvSpPr>
        <p:spPr>
          <a:xfrm>
            <a:off x="2455274" y="153603"/>
            <a:ext cx="8911687" cy="1280890"/>
          </a:xfrm>
        </p:spPr>
        <p:txBody>
          <a:bodyPr/>
          <a:lstStyle/>
          <a:p>
            <a:r>
              <a:rPr lang="en-IN" dirty="0">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6BC5B617-5365-391B-0F96-57435337E622}"/>
              </a:ext>
            </a:extLst>
          </p:cNvPr>
          <p:cNvSpPr>
            <a:spLocks noGrp="1"/>
          </p:cNvSpPr>
          <p:nvPr>
            <p:ph idx="1"/>
          </p:nvPr>
        </p:nvSpPr>
        <p:spPr>
          <a:xfrm>
            <a:off x="1700981" y="721653"/>
            <a:ext cx="9439838" cy="4347893"/>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Logistic regression is well-suited for binary classification problems like predicting whether an outcome is 0 or 1.</a:t>
            </a:r>
          </a:p>
          <a:p>
            <a:r>
              <a:rPr lang="en-US" sz="2000" dirty="0">
                <a:solidFill>
                  <a:schemeClr val="tx1"/>
                </a:solidFill>
                <a:latin typeface="Times New Roman" panose="02020603050405020304" pitchFamily="18" charset="0"/>
                <a:cs typeface="Times New Roman" panose="02020603050405020304" pitchFamily="18" charset="0"/>
              </a:rPr>
              <a:t>It provides coefficients that can be easily interpreted to understand the influence of each feature on the probability of the outcome.</a:t>
            </a:r>
          </a:p>
          <a:p>
            <a:r>
              <a:rPr lang="en-US" sz="2000" dirty="0">
                <a:solidFill>
                  <a:schemeClr val="tx1"/>
                </a:solidFill>
                <a:latin typeface="Times New Roman" panose="02020603050405020304" pitchFamily="18" charset="0"/>
                <a:cs typeface="Times New Roman" panose="02020603050405020304" pitchFamily="18" charset="0"/>
              </a:rPr>
              <a:t>Logistic regression is computationally efficient and performs well when the relationship between the features and the target variable is approximately linear.</a:t>
            </a: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6E130D-8DDD-95EB-F58B-2894B9261B7B}"/>
              </a:ext>
            </a:extLst>
          </p:cNvPr>
          <p:cNvPicPr>
            <a:picLocks noChangeAspect="1"/>
          </p:cNvPicPr>
          <p:nvPr/>
        </p:nvPicPr>
        <p:blipFill rotWithShape="1">
          <a:blip r:embed="rId2"/>
          <a:srcRect r="35645"/>
          <a:stretch/>
        </p:blipFill>
        <p:spPr>
          <a:xfrm>
            <a:off x="1927123" y="3254478"/>
            <a:ext cx="8563896" cy="3362632"/>
          </a:xfrm>
          <a:prstGeom prst="rect">
            <a:avLst/>
          </a:prstGeom>
        </p:spPr>
      </p:pic>
    </p:spTree>
    <p:extLst>
      <p:ext uri="{BB962C8B-B14F-4D97-AF65-F5344CB8AC3E}">
        <p14:creationId xmlns:p14="http://schemas.microsoft.com/office/powerpoint/2010/main" val="212207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58BB-D559-E113-F95D-D9A1C0D0475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Decision Tree</a:t>
            </a:r>
          </a:p>
        </p:txBody>
      </p:sp>
      <p:sp>
        <p:nvSpPr>
          <p:cNvPr id="3" name="Content Placeholder 2">
            <a:extLst>
              <a:ext uri="{FF2B5EF4-FFF2-40B4-BE49-F238E27FC236}">
                <a16:creationId xmlns:a16="http://schemas.microsoft.com/office/drawing/2014/main" id="{633C0339-518F-3DF4-5606-ADC338F02288}"/>
              </a:ext>
            </a:extLst>
          </p:cNvPr>
          <p:cNvSpPr>
            <a:spLocks noGrp="1"/>
          </p:cNvSpPr>
          <p:nvPr>
            <p:ph idx="1"/>
          </p:nvPr>
        </p:nvSpPr>
        <p:spPr>
          <a:xfrm>
            <a:off x="2113935" y="1248697"/>
            <a:ext cx="9390677" cy="4662525"/>
          </a:xfrm>
        </p:spPr>
        <p:txBody>
          <a:bodyPr>
            <a:normAutofit/>
          </a:bodyPr>
          <a:lstStyle/>
          <a:p>
            <a:r>
              <a:rPr lang="en-US" sz="2000" dirty="0">
                <a:latin typeface="Times New Roman" panose="02020603050405020304" pitchFamily="18" charset="0"/>
                <a:cs typeface="Times New Roman" panose="02020603050405020304" pitchFamily="18" charset="0"/>
              </a:rPr>
              <a:t>Non-linear Relationships: Decision trees can capture non-linear relationships between features and the target variable.</a:t>
            </a:r>
          </a:p>
          <a:p>
            <a:r>
              <a:rPr lang="en-US" sz="2000" dirty="0">
                <a:latin typeface="Times New Roman" panose="02020603050405020304" pitchFamily="18" charset="0"/>
                <a:cs typeface="Times New Roman" panose="02020603050405020304" pitchFamily="18" charset="0"/>
              </a:rPr>
              <a:t>Interpretability: The model is easy to interpret as it mimics human decision-making processes and can show feature importance.</a:t>
            </a: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92B2FB0-657C-64F3-F9E7-94CF902B2E14}"/>
              </a:ext>
            </a:extLst>
          </p:cNvPr>
          <p:cNvPicPr>
            <a:picLocks noChangeAspect="1"/>
          </p:cNvPicPr>
          <p:nvPr/>
        </p:nvPicPr>
        <p:blipFill>
          <a:blip r:embed="rId2"/>
          <a:stretch>
            <a:fillRect/>
          </a:stretch>
        </p:blipFill>
        <p:spPr>
          <a:xfrm>
            <a:off x="3077496" y="2889832"/>
            <a:ext cx="5448155" cy="3410426"/>
          </a:xfrm>
          <a:prstGeom prst="rect">
            <a:avLst/>
          </a:prstGeom>
        </p:spPr>
      </p:pic>
    </p:spTree>
    <p:extLst>
      <p:ext uri="{BB962C8B-B14F-4D97-AF65-F5344CB8AC3E}">
        <p14:creationId xmlns:p14="http://schemas.microsoft.com/office/powerpoint/2010/main" val="245297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8EA3-495C-528A-9DAF-78678883B4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K-Nearest Neighbors (KNN):</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D4CB37-AF31-AB69-CDEB-D720224CCA10}"/>
              </a:ext>
            </a:extLst>
          </p:cNvPr>
          <p:cNvSpPr>
            <a:spLocks noGrp="1"/>
          </p:cNvSpPr>
          <p:nvPr>
            <p:ph idx="1"/>
          </p:nvPr>
        </p:nvSpPr>
        <p:spPr>
          <a:xfrm>
            <a:off x="2589212" y="1327355"/>
            <a:ext cx="8915400" cy="4583867"/>
          </a:xfrm>
        </p:spPr>
        <p:txBody>
          <a:bodyPr>
            <a:normAutofit/>
          </a:bodyPr>
          <a:lstStyle/>
          <a:p>
            <a:r>
              <a:rPr lang="en-US" sz="2000" dirty="0">
                <a:latin typeface="Times New Roman" panose="02020603050405020304" pitchFamily="18" charset="0"/>
                <a:cs typeface="Times New Roman" panose="02020603050405020304" pitchFamily="18" charset="0"/>
              </a:rPr>
              <a:t>Instance-Based Learning: KNN is a non-parametric method that makes predictions based on the closest training examples in the feature space.</a:t>
            </a:r>
          </a:p>
          <a:p>
            <a:r>
              <a:rPr lang="en-US" sz="2000" dirty="0">
                <a:latin typeface="Times New Roman" panose="02020603050405020304" pitchFamily="18" charset="0"/>
                <a:cs typeface="Times New Roman" panose="02020603050405020304" pitchFamily="18" charset="0"/>
              </a:rPr>
              <a:t>Simplicity: It is simple to understand and implement.</a:t>
            </a:r>
          </a:p>
        </p:txBody>
      </p:sp>
      <p:pic>
        <p:nvPicPr>
          <p:cNvPr id="5" name="Picture 4">
            <a:extLst>
              <a:ext uri="{FF2B5EF4-FFF2-40B4-BE49-F238E27FC236}">
                <a16:creationId xmlns:a16="http://schemas.microsoft.com/office/drawing/2014/main" id="{A888B06C-9FFE-BE17-8512-CCA77ACBF98B}"/>
              </a:ext>
            </a:extLst>
          </p:cNvPr>
          <p:cNvPicPr>
            <a:picLocks noChangeAspect="1"/>
          </p:cNvPicPr>
          <p:nvPr/>
        </p:nvPicPr>
        <p:blipFill>
          <a:blip r:embed="rId2"/>
          <a:stretch>
            <a:fillRect/>
          </a:stretch>
        </p:blipFill>
        <p:spPr>
          <a:xfrm>
            <a:off x="2822091" y="2701770"/>
            <a:ext cx="7668695" cy="3696216"/>
          </a:xfrm>
          <a:prstGeom prst="rect">
            <a:avLst/>
          </a:prstGeom>
        </p:spPr>
      </p:pic>
    </p:spTree>
    <p:extLst>
      <p:ext uri="{BB962C8B-B14F-4D97-AF65-F5344CB8AC3E}">
        <p14:creationId xmlns:p14="http://schemas.microsoft.com/office/powerpoint/2010/main" val="155103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1F3A-1568-25EF-60BE-97719A871E6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Best Model</a:t>
            </a:r>
          </a:p>
        </p:txBody>
      </p:sp>
      <p:pic>
        <p:nvPicPr>
          <p:cNvPr id="10" name="Content Placeholder 9">
            <a:extLst>
              <a:ext uri="{FF2B5EF4-FFF2-40B4-BE49-F238E27FC236}">
                <a16:creationId xmlns:a16="http://schemas.microsoft.com/office/drawing/2014/main" id="{E5C2E007-6F7F-FCF6-EC0A-11ABEFD1C7D8}"/>
              </a:ext>
            </a:extLst>
          </p:cNvPr>
          <p:cNvPicPr>
            <a:picLocks noGrp="1" noChangeAspect="1"/>
          </p:cNvPicPr>
          <p:nvPr>
            <p:ph idx="1"/>
          </p:nvPr>
        </p:nvPicPr>
        <p:blipFill>
          <a:blip r:embed="rId2"/>
          <a:stretch>
            <a:fillRect/>
          </a:stretch>
        </p:blipFill>
        <p:spPr>
          <a:xfrm>
            <a:off x="2592925" y="1455174"/>
            <a:ext cx="7376985" cy="4670323"/>
          </a:xfrm>
        </p:spPr>
      </p:pic>
    </p:spTree>
    <p:extLst>
      <p:ext uri="{BB962C8B-B14F-4D97-AF65-F5344CB8AC3E}">
        <p14:creationId xmlns:p14="http://schemas.microsoft.com/office/powerpoint/2010/main" val="755858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367F-FDEE-CD9C-E83C-AFC92A54EDD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Best Model –Decision Tree</a:t>
            </a:r>
          </a:p>
        </p:txBody>
      </p:sp>
      <p:sp>
        <p:nvSpPr>
          <p:cNvPr id="3" name="Content Placeholder 2">
            <a:extLst>
              <a:ext uri="{FF2B5EF4-FFF2-40B4-BE49-F238E27FC236}">
                <a16:creationId xmlns:a16="http://schemas.microsoft.com/office/drawing/2014/main" id="{0E5E41C0-2FFB-0BB7-9A5A-8856B308F3A4}"/>
              </a:ext>
            </a:extLst>
          </p:cNvPr>
          <p:cNvSpPr>
            <a:spLocks noGrp="1"/>
          </p:cNvSpPr>
          <p:nvPr>
            <p:ph idx="1"/>
          </p:nvPr>
        </p:nvSpPr>
        <p:spPr>
          <a:xfrm>
            <a:off x="2054942" y="1474839"/>
            <a:ext cx="9449670" cy="4436383"/>
          </a:xfrm>
        </p:spPr>
        <p:txBody>
          <a:bodyPr>
            <a:normAutofit/>
          </a:bodyPr>
          <a:lstStyle/>
          <a:p>
            <a:r>
              <a:rPr lang="en-US" sz="2400" dirty="0">
                <a:latin typeface="Times New Roman" panose="02020603050405020304" pitchFamily="18" charset="0"/>
                <a:cs typeface="Times New Roman" panose="02020603050405020304" pitchFamily="18" charset="0"/>
              </a:rPr>
              <a:t>Decision Trees can capture non-linear relationships between the features and the target variable. In the case of diabetes prediction, the relationship between features such as glucose level, insulin, BMI, age, etc., and the outcome not be linear. </a:t>
            </a:r>
          </a:p>
          <a:p>
            <a:r>
              <a:rPr lang="en-US" sz="2400" dirty="0">
                <a:latin typeface="Times New Roman" panose="02020603050405020304" pitchFamily="18" charset="0"/>
                <a:cs typeface="Times New Roman" panose="02020603050405020304" pitchFamily="18" charset="0"/>
              </a:rPr>
              <a:t>Decision Trees can effectively model these complex interactions</a:t>
            </a:r>
          </a:p>
          <a:p>
            <a:r>
              <a:rPr lang="en-US" sz="2400" dirty="0">
                <a:latin typeface="Times New Roman" panose="02020603050405020304" pitchFamily="18" charset="0"/>
                <a:cs typeface="Times New Roman" panose="02020603050405020304" pitchFamily="18" charset="0"/>
              </a:rPr>
              <a:t>Decision Trees can automatically determine the most important features for making predictions. </a:t>
            </a:r>
          </a:p>
          <a:p>
            <a:r>
              <a:rPr lang="en-US" sz="2400" dirty="0">
                <a:latin typeface="Times New Roman" panose="02020603050405020304" pitchFamily="18" charset="0"/>
                <a:cs typeface="Times New Roman" panose="02020603050405020304" pitchFamily="18" charset="0"/>
              </a:rPr>
              <a:t>Features like glucose level, insulin, and BMI might have significant impacts on the prediction of diabetes, and the Decision Tree can prioritize these features in its splits.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156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EA48-38F7-12E6-6D65-0D3659F1D67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EBF98F1-397C-E776-753D-8F5C018BB78F}"/>
              </a:ext>
            </a:extLst>
          </p:cNvPr>
          <p:cNvSpPr>
            <a:spLocks noGrp="1"/>
          </p:cNvSpPr>
          <p:nvPr>
            <p:ph idx="1"/>
          </p:nvPr>
        </p:nvSpPr>
        <p:spPr/>
        <p:txBody>
          <a:bodyPr>
            <a:normAutofit/>
          </a:bodyPr>
          <a:lstStyle/>
          <a:p>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This project successfully developed a predictive model for diabetes diagnosis. </a:t>
            </a:r>
          </a:p>
          <a:p>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After comparing multiple models, the Decision Tree model was identified as the most accurate. </a:t>
            </a:r>
          </a:p>
          <a:p>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The project demonstrates the effectiveness of data mining in medical diagnostics and provides a practical tool for early diabetes detection.</a:t>
            </a:r>
          </a:p>
          <a:p>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The final model can predict diabetes risk with a high degree of accuracy, potentially aiding healthcare professionals in making informed decisions.</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55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0D13-1F2F-6E00-9D6A-30CD5DC9CE1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FF39B4D-21C9-1FD5-A3EA-078F46D37D79}"/>
              </a:ext>
            </a:extLst>
          </p:cNvPr>
          <p:cNvSpPr>
            <a:spLocks noGrp="1"/>
          </p:cNvSpPr>
          <p:nvPr>
            <p:ph idx="1"/>
          </p:nvPr>
        </p:nvSpPr>
        <p:spPr>
          <a:xfrm>
            <a:off x="2396359" y="1632155"/>
            <a:ext cx="9564413" cy="4442823"/>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Diabetes is a chronic and potentially debilitating condition affecting millions of people worldwide, leading to severe health complications if not managed effectively. </a:t>
            </a:r>
          </a:p>
          <a:p>
            <a:r>
              <a:rPr lang="en-US" sz="2400" dirty="0">
                <a:latin typeface="Times New Roman" panose="02020603050405020304" pitchFamily="18" charset="0"/>
                <a:cs typeface="Times New Roman" panose="02020603050405020304" pitchFamily="18" charset="0"/>
              </a:rPr>
              <a:t>Early detection and timely intervention are critical to mitigating the adverse effects of diabetes and improving patient outcomes.</a:t>
            </a:r>
          </a:p>
          <a:p>
            <a:r>
              <a:rPr lang="en-US" sz="2400" dirty="0">
                <a:latin typeface="Times New Roman" panose="02020603050405020304" pitchFamily="18" charset="0"/>
                <a:cs typeface="Times New Roman" panose="02020603050405020304" pitchFamily="18" charset="0"/>
              </a:rPr>
              <a:t>This project addresses the primary challenge of developing a reliable predictive model that accurately determines the likelihood of an individual having diabetes based on various health indicators such as glucose level, blood pressure, BMI, and other relevant features. </a:t>
            </a:r>
          </a:p>
          <a:p>
            <a:r>
              <a:rPr lang="en-US" sz="2400" dirty="0">
                <a:latin typeface="Times New Roman" panose="02020603050405020304" pitchFamily="18" charset="0"/>
                <a:cs typeface="Times New Roman" panose="02020603050405020304" pitchFamily="18" charset="0"/>
              </a:rPr>
              <a:t>By leveraging data mining techniques and machine learning algorithms, this project aims to provide a robust tool for individuals to assess their risk of diabetes, thereby facilitating early detection and intervention.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91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2BFF-01F0-55C5-D1D7-FDF005E1E2F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665EE24-BD38-A662-31CA-7A00E4E5D206}"/>
              </a:ext>
            </a:extLst>
          </p:cNvPr>
          <p:cNvSpPr>
            <a:spLocks noGrp="1"/>
          </p:cNvSpPr>
          <p:nvPr>
            <p:ph idx="1"/>
          </p:nvPr>
        </p:nvSpPr>
        <p:spPr>
          <a:xfrm>
            <a:off x="2589212" y="1728613"/>
            <a:ext cx="8915400" cy="4505277"/>
          </a:xfrm>
        </p:spPr>
        <p:txBody>
          <a:bodyPr>
            <a:normAutofit/>
          </a:bodyPr>
          <a:lstStyle/>
          <a:p>
            <a:r>
              <a:rPr lang="en-US" sz="2200" dirty="0">
                <a:latin typeface="Times New Roman" panose="02020603050405020304" pitchFamily="18" charset="0"/>
                <a:cs typeface="Times New Roman" panose="02020603050405020304" pitchFamily="18" charset="0"/>
              </a:rPr>
              <a:t>The rising prevalence of diabetes necessitates effective prediction tools for early diagnosis and treatment. </a:t>
            </a:r>
          </a:p>
          <a:p>
            <a:r>
              <a:rPr lang="en-US" sz="2200" dirty="0">
                <a:latin typeface="Times New Roman" panose="02020603050405020304" pitchFamily="18" charset="0"/>
                <a:cs typeface="Times New Roman" panose="02020603050405020304" pitchFamily="18" charset="0"/>
              </a:rPr>
              <a:t>This project aims to develop a predictive model for diabetes based on a dataset containing medical parameters like glucose levels, BMI, age etc.</a:t>
            </a:r>
          </a:p>
          <a:p>
            <a:r>
              <a:rPr lang="en-US" sz="2200" dirty="0">
                <a:latin typeface="Times New Roman" panose="02020603050405020304" pitchFamily="18" charset="0"/>
                <a:cs typeface="Times New Roman" panose="02020603050405020304" pitchFamily="18" charset="0"/>
              </a:rPr>
              <a:t> By preprocessing data, normalizing features, and applying logistic regression, decision tree, and K-nearest neighbors classifiers, we identify the best model for predicting diabetes and also identifying the risk factor. </a:t>
            </a:r>
          </a:p>
          <a:p>
            <a:r>
              <a:rPr lang="en-US" sz="2200" dirty="0">
                <a:latin typeface="Times New Roman" panose="02020603050405020304" pitchFamily="18" charset="0"/>
                <a:cs typeface="Times New Roman" panose="02020603050405020304" pitchFamily="18" charset="0"/>
              </a:rPr>
              <a:t>The project also includes a real-time prediction function based on user input. and a risk prediction component to categorize diabetes risk levels based on glucose values.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57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4A8D-3FE0-3626-5008-A3ED4B2A17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84BC491C-D3E6-C834-BA19-9E26384753F7}"/>
              </a:ext>
            </a:extLst>
          </p:cNvPr>
          <p:cNvSpPr>
            <a:spLocks noGrp="1"/>
          </p:cNvSpPr>
          <p:nvPr>
            <p:ph idx="1"/>
          </p:nvPr>
        </p:nvSpPr>
        <p:spPr>
          <a:xfrm>
            <a:off x="2655473" y="1264555"/>
            <a:ext cx="8915400" cy="5219272"/>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Pregnancies</a:t>
            </a:r>
            <a:r>
              <a:rPr lang="en-US" sz="2200" dirty="0">
                <a:latin typeface="Times New Roman" panose="02020603050405020304" pitchFamily="18" charset="0"/>
                <a:cs typeface="Times New Roman" panose="02020603050405020304" pitchFamily="18" charset="0"/>
              </a:rPr>
              <a:t>: More frequent pregnancies may affect health conditions such as diabetes due to hormonal changes.</a:t>
            </a:r>
          </a:p>
          <a:p>
            <a:pPr marL="0" indent="0">
              <a:buNone/>
            </a:pPr>
            <a:r>
              <a:rPr lang="en-US" sz="2200" b="1" dirty="0">
                <a:latin typeface="Times New Roman" panose="02020603050405020304" pitchFamily="18" charset="0"/>
                <a:cs typeface="Times New Roman" panose="02020603050405020304" pitchFamily="18" charset="0"/>
              </a:rPr>
              <a:t>Glucose</a:t>
            </a:r>
            <a:r>
              <a:rPr lang="en-US" sz="2200" dirty="0">
                <a:latin typeface="Times New Roman" panose="02020603050405020304" pitchFamily="18" charset="0"/>
                <a:cs typeface="Times New Roman" panose="02020603050405020304" pitchFamily="18" charset="0"/>
              </a:rPr>
              <a:t>: Higher glucose levels are a direct indicator of diabetes.</a:t>
            </a:r>
          </a:p>
          <a:p>
            <a:pPr marL="0" indent="0">
              <a:buNone/>
            </a:pPr>
            <a:r>
              <a:rPr lang="en-US" sz="2200" b="1" dirty="0">
                <a:latin typeface="Times New Roman" panose="02020603050405020304" pitchFamily="18" charset="0"/>
                <a:cs typeface="Times New Roman" panose="02020603050405020304" pitchFamily="18" charset="0"/>
              </a:rPr>
              <a:t>Blood Pressure</a:t>
            </a:r>
            <a:r>
              <a:rPr lang="en-US" sz="2200" dirty="0">
                <a:latin typeface="Times New Roman" panose="02020603050405020304" pitchFamily="18" charset="0"/>
                <a:cs typeface="Times New Roman" panose="02020603050405020304" pitchFamily="18" charset="0"/>
              </a:rPr>
              <a:t>: Hypertension is often associated with diabetes.</a:t>
            </a:r>
          </a:p>
          <a:p>
            <a:pPr marL="0" indent="0">
              <a:buNone/>
            </a:pPr>
            <a:r>
              <a:rPr lang="en-US" sz="2200" b="1" dirty="0">
                <a:latin typeface="Times New Roman" panose="02020603050405020304" pitchFamily="18" charset="0"/>
                <a:cs typeface="Times New Roman" panose="02020603050405020304" pitchFamily="18" charset="0"/>
              </a:rPr>
              <a:t>Skin Thickness</a:t>
            </a:r>
            <a:r>
              <a:rPr lang="en-US" sz="2200" dirty="0">
                <a:latin typeface="Times New Roman" panose="02020603050405020304" pitchFamily="18" charset="0"/>
                <a:cs typeface="Times New Roman" panose="02020603050405020304" pitchFamily="18" charset="0"/>
              </a:rPr>
              <a:t>: It can be an indicator of body fat, which is related to diabetes.</a:t>
            </a:r>
          </a:p>
          <a:p>
            <a:pPr marL="0" indent="0">
              <a:buNone/>
            </a:pPr>
            <a:r>
              <a:rPr lang="en-US" sz="2200" b="1" dirty="0">
                <a:latin typeface="Times New Roman" panose="02020603050405020304" pitchFamily="18" charset="0"/>
                <a:cs typeface="Times New Roman" panose="02020603050405020304" pitchFamily="18" charset="0"/>
              </a:rPr>
              <a:t>Insulin</a:t>
            </a:r>
            <a:r>
              <a:rPr lang="en-US" sz="2200" dirty="0">
                <a:latin typeface="Times New Roman" panose="02020603050405020304" pitchFamily="18" charset="0"/>
                <a:cs typeface="Times New Roman" panose="02020603050405020304" pitchFamily="18" charset="0"/>
              </a:rPr>
              <a:t>: Insulin levels are critical in the diagnosis and management of diabetes.</a:t>
            </a:r>
          </a:p>
          <a:p>
            <a:pPr marL="0" indent="0">
              <a:buNone/>
            </a:pPr>
            <a:r>
              <a:rPr lang="en-US" sz="2200" b="1" dirty="0">
                <a:latin typeface="Times New Roman" panose="02020603050405020304" pitchFamily="18" charset="0"/>
                <a:cs typeface="Times New Roman" panose="02020603050405020304" pitchFamily="18" charset="0"/>
              </a:rPr>
              <a:t>BMI (Body Mass Index)</a:t>
            </a:r>
            <a:r>
              <a:rPr lang="en-US" sz="2200" dirty="0">
                <a:latin typeface="Times New Roman" panose="02020603050405020304" pitchFamily="18" charset="0"/>
                <a:cs typeface="Times New Roman" panose="02020603050405020304" pitchFamily="18" charset="0"/>
              </a:rPr>
              <a:t>: Higher BMI values are associated with obesity, which is a risk factor for diabetes.</a:t>
            </a:r>
          </a:p>
        </p:txBody>
      </p:sp>
    </p:spTree>
    <p:extLst>
      <p:ext uri="{BB962C8B-B14F-4D97-AF65-F5344CB8AC3E}">
        <p14:creationId xmlns:p14="http://schemas.microsoft.com/office/powerpoint/2010/main" val="253557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F451-8DDE-8EA4-7CDB-33DAEA548F9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B507CDB-DD21-1306-CCC3-0A2F6D1E738A}"/>
              </a:ext>
            </a:extLst>
          </p:cNvPr>
          <p:cNvSpPr>
            <a:spLocks noGrp="1"/>
          </p:cNvSpPr>
          <p:nvPr>
            <p:ph idx="1"/>
          </p:nvPr>
        </p:nvSpPr>
        <p:spPr>
          <a:xfrm>
            <a:off x="2589212" y="624110"/>
            <a:ext cx="8915400" cy="5287112"/>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Diabetes Pedigree Function</a:t>
            </a:r>
            <a:r>
              <a:rPr lang="en-US" sz="2200" dirty="0">
                <a:latin typeface="Times New Roman" panose="02020603050405020304" pitchFamily="18" charset="0"/>
                <a:cs typeface="Times New Roman" panose="02020603050405020304" pitchFamily="18" charset="0"/>
              </a:rPr>
              <a:t>: A higher value indicates a higher risk of diabetes.</a:t>
            </a:r>
          </a:p>
          <a:p>
            <a:pPr marL="0" indent="0">
              <a:buNone/>
            </a:pPr>
            <a:r>
              <a:rPr lang="en-US" sz="2200" b="1" dirty="0">
                <a:latin typeface="Times New Roman" panose="02020603050405020304" pitchFamily="18" charset="0"/>
                <a:cs typeface="Times New Roman" panose="02020603050405020304" pitchFamily="18" charset="0"/>
              </a:rPr>
              <a:t>Age</a:t>
            </a:r>
            <a:r>
              <a:rPr lang="en-US" sz="2200" dirty="0">
                <a:latin typeface="Times New Roman" panose="02020603050405020304" pitchFamily="18" charset="0"/>
                <a:cs typeface="Times New Roman" panose="02020603050405020304" pitchFamily="18" charset="0"/>
              </a:rPr>
              <a:t>: Age is a significant risk factor for diabetes. Older individuals are more likely to develop diabetes.</a:t>
            </a:r>
          </a:p>
          <a:p>
            <a:pPr marL="0" indent="0">
              <a:buNone/>
            </a:pPr>
            <a:r>
              <a:rPr lang="en-US" sz="2200" b="1" dirty="0">
                <a:latin typeface="Times New Roman" panose="02020603050405020304" pitchFamily="18" charset="0"/>
                <a:cs typeface="Times New Roman" panose="02020603050405020304" pitchFamily="18" charset="0"/>
              </a:rPr>
              <a:t>HbA1c Levels</a:t>
            </a:r>
            <a:r>
              <a:rPr lang="en-US" sz="2200" dirty="0">
                <a:latin typeface="Times New Roman" panose="02020603050405020304" pitchFamily="18" charset="0"/>
                <a:cs typeface="Times New Roman" panose="02020603050405020304" pitchFamily="18" charset="0"/>
              </a:rPr>
              <a:t>: Higher HbA1c levels indicate poorer blood sugar control and a higher risk of diabetes.</a:t>
            </a:r>
          </a:p>
          <a:p>
            <a:pPr marL="0" indent="0">
              <a:buNone/>
            </a:pPr>
            <a:r>
              <a:rPr lang="en-US" sz="2200" b="1" dirty="0">
                <a:latin typeface="Times New Roman" panose="02020603050405020304" pitchFamily="18" charset="0"/>
                <a:cs typeface="Times New Roman" panose="02020603050405020304" pitchFamily="18" charset="0"/>
              </a:rPr>
              <a:t>Stress Levels</a:t>
            </a:r>
            <a:r>
              <a:rPr lang="en-US" sz="2200" dirty="0">
                <a:latin typeface="Times New Roman" panose="02020603050405020304" pitchFamily="18" charset="0"/>
                <a:cs typeface="Times New Roman" panose="02020603050405020304" pitchFamily="18" charset="0"/>
              </a:rPr>
              <a:t>: Higher stress levels can increase the risk of developing diabetes.</a:t>
            </a:r>
          </a:p>
          <a:p>
            <a:pPr marL="0" indent="0">
              <a:buNone/>
            </a:pPr>
            <a:r>
              <a:rPr lang="en-US" sz="2200" b="1" dirty="0">
                <a:latin typeface="Times New Roman" panose="02020603050405020304" pitchFamily="18" charset="0"/>
                <a:cs typeface="Times New Roman" panose="02020603050405020304" pitchFamily="18" charset="0"/>
              </a:rPr>
              <a:t>Sleep Quality</a:t>
            </a:r>
            <a:r>
              <a:rPr lang="en-US" sz="2200" dirty="0">
                <a:latin typeface="Times New Roman" panose="02020603050405020304" pitchFamily="18" charset="0"/>
                <a:cs typeface="Times New Roman" panose="02020603050405020304" pitchFamily="18" charset="0"/>
              </a:rPr>
              <a:t>: Poor sleep quality can negatively affect metabolic processes, including glucose metabolism, potentially leading to diabetes.</a:t>
            </a:r>
          </a:p>
          <a:p>
            <a:pPr marL="0" indent="0">
              <a:buNone/>
            </a:pPr>
            <a:r>
              <a:rPr lang="en-US" sz="2200" b="1" dirty="0">
                <a:latin typeface="Times New Roman" panose="02020603050405020304" pitchFamily="18" charset="0"/>
                <a:cs typeface="Times New Roman" panose="02020603050405020304" pitchFamily="18" charset="0"/>
              </a:rPr>
              <a:t>Family History</a:t>
            </a:r>
            <a:r>
              <a:rPr lang="en-US" sz="2200" dirty="0">
                <a:latin typeface="Times New Roman" panose="02020603050405020304" pitchFamily="18" charset="0"/>
                <a:cs typeface="Times New Roman" panose="02020603050405020304" pitchFamily="18" charset="0"/>
              </a:rPr>
              <a:t>: A positive family history (having relatives with diabetes) increases the likelihood of developing diabetes due to genetic factors.</a:t>
            </a:r>
          </a:p>
          <a:p>
            <a:pPr marL="0" indent="0">
              <a:buNone/>
            </a:pPr>
            <a:r>
              <a:rPr lang="en-US" sz="2200" b="1" dirty="0">
                <a:latin typeface="Times New Roman" panose="02020603050405020304" pitchFamily="18" charset="0"/>
                <a:cs typeface="Times New Roman" panose="02020603050405020304" pitchFamily="18" charset="0"/>
              </a:rPr>
              <a:t>Outcome</a:t>
            </a:r>
            <a:r>
              <a:rPr lang="en-US" sz="2200" dirty="0">
                <a:latin typeface="Times New Roman" panose="02020603050405020304" pitchFamily="18" charset="0"/>
                <a:cs typeface="Times New Roman" panose="02020603050405020304" pitchFamily="18" charset="0"/>
              </a:rPr>
              <a:t>: This is the target variable indicating whether the individual has diabetes (1) or not (0).</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139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4814-4333-A59C-3583-E271DFD28640}"/>
              </a:ext>
            </a:extLst>
          </p:cNvPr>
          <p:cNvSpPr>
            <a:spLocks noGrp="1"/>
          </p:cNvSpPr>
          <p:nvPr>
            <p:ph type="title"/>
          </p:nvPr>
        </p:nvSpPr>
        <p:spPr>
          <a:xfrm>
            <a:off x="1700785" y="0"/>
            <a:ext cx="9803828" cy="950976"/>
          </a:xfrm>
        </p:spPr>
        <p:txBody>
          <a:bodyPr>
            <a:noAutofit/>
          </a:bodyPr>
          <a:lstStyle/>
          <a:p>
            <a:r>
              <a:rPr lang="en-US" dirty="0">
                <a:latin typeface="Times New Roman" panose="02020603050405020304" pitchFamily="18" charset="0"/>
                <a:cs typeface="Times New Roman" panose="02020603050405020304" pitchFamily="18" charset="0"/>
              </a:rPr>
              <a:t>Data Cleaning and Preprocessing:</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45F702-ED16-2FD7-99DA-588B34C879A3}"/>
              </a:ext>
            </a:extLst>
          </p:cNvPr>
          <p:cNvSpPr>
            <a:spLocks noGrp="1"/>
          </p:cNvSpPr>
          <p:nvPr>
            <p:ph idx="1"/>
          </p:nvPr>
        </p:nvSpPr>
        <p:spPr>
          <a:xfrm>
            <a:off x="1304144" y="594360"/>
            <a:ext cx="10200468" cy="5827724"/>
          </a:xfrm>
        </p:spPr>
        <p:txBody>
          <a:bodyPr>
            <a:normAutofit/>
          </a:bodyPr>
          <a:lstStyle/>
          <a:p>
            <a:r>
              <a:rPr lang="en-US" sz="2000" dirty="0">
                <a:latin typeface="Times New Roman" panose="02020603050405020304" pitchFamily="18" charset="0"/>
                <a:cs typeface="Times New Roman" panose="02020603050405020304" pitchFamily="18" charset="0"/>
              </a:rPr>
              <a:t>Summary Statistics: </a:t>
            </a:r>
          </a:p>
          <a:p>
            <a:pPr lvl="1"/>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data.describe</a:t>
            </a:r>
            <a:r>
              <a:rPr lang="en-US" sz="2000" dirty="0">
                <a:latin typeface="Times New Roman" panose="02020603050405020304" pitchFamily="18" charset="0"/>
                <a:cs typeface="Times New Roman" panose="02020603050405020304" pitchFamily="18" charset="0"/>
              </a:rPr>
              <a:t>()) generates a summary of the dataset's statistical properties, including measures like mean, median, standard deviation, and percentiles for numerical columns. </a:t>
            </a:r>
          </a:p>
          <a:p>
            <a:pPr lvl="1"/>
            <a:r>
              <a:rPr lang="en-US" sz="2000" dirty="0">
                <a:latin typeface="Times New Roman" panose="02020603050405020304" pitchFamily="18" charset="0"/>
                <a:cs typeface="Times New Roman" panose="02020603050405020304" pitchFamily="18" charset="0"/>
              </a:rPr>
              <a:t>Inference: The dataset contains a mix of continuous and binary variables.</a:t>
            </a:r>
          </a:p>
          <a:p>
            <a:pPr lvl="1"/>
            <a:r>
              <a:rPr lang="en-US" sz="2000" dirty="0">
                <a:latin typeface="Times New Roman" panose="02020603050405020304" pitchFamily="18" charset="0"/>
                <a:cs typeface="Times New Roman" panose="02020603050405020304" pitchFamily="18" charset="0"/>
              </a:rPr>
              <a:t>Several columns have 0 values that likely indicate missing data (e.g., Insulin, Skin Thickness, BMI).</a:t>
            </a:r>
          </a:p>
          <a:p>
            <a:pPr lvl="1"/>
            <a:r>
              <a:rPr lang="en-US" sz="2000" dirty="0">
                <a:latin typeface="Times New Roman" panose="02020603050405020304" pitchFamily="18" charset="0"/>
                <a:cs typeface="Times New Roman" panose="02020603050405020304" pitchFamily="18" charset="0"/>
              </a:rPr>
              <a:t>Most variables show some degree of skewness, with notable differences between means and medians.</a:t>
            </a:r>
          </a:p>
          <a:p>
            <a:pPr lvl="1"/>
            <a:r>
              <a:rPr lang="en-US" sz="2000" dirty="0">
                <a:latin typeface="Times New Roman" panose="02020603050405020304" pitchFamily="18" charset="0"/>
                <a:cs typeface="Times New Roman" panose="02020603050405020304" pitchFamily="18" charset="0"/>
              </a:rPr>
              <a:t>The distribution of binary variables (Family History and Outcome) shows a clear divide.</a:t>
            </a:r>
          </a:p>
          <a:p>
            <a:pPr marL="457200" lvl="1" indent="0">
              <a:buNone/>
            </a:pPr>
            <a:r>
              <a:rPr lang="en-US" sz="2000" dirty="0">
                <a:latin typeface="Times New Roman" panose="02020603050405020304" pitchFamily="18" charset="0"/>
                <a:cs typeface="Times New Roman" panose="02020603050405020304" pitchFamily="18" charset="0"/>
              </a:rPr>
              <a:t>Output: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8DC934C-A798-C502-E622-8426613FBA5B}"/>
              </a:ext>
            </a:extLst>
          </p:cNvPr>
          <p:cNvPicPr>
            <a:picLocks noChangeAspect="1"/>
          </p:cNvPicPr>
          <p:nvPr/>
        </p:nvPicPr>
        <p:blipFill>
          <a:blip r:embed="rId2"/>
          <a:stretch>
            <a:fillRect/>
          </a:stretch>
        </p:blipFill>
        <p:spPr>
          <a:xfrm>
            <a:off x="3007413" y="4034586"/>
            <a:ext cx="7382905" cy="2654019"/>
          </a:xfrm>
          <a:prstGeom prst="rect">
            <a:avLst/>
          </a:prstGeom>
        </p:spPr>
      </p:pic>
    </p:spTree>
    <p:extLst>
      <p:ext uri="{BB962C8B-B14F-4D97-AF65-F5344CB8AC3E}">
        <p14:creationId xmlns:p14="http://schemas.microsoft.com/office/powerpoint/2010/main" val="288922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7BE7-116A-A8E7-6376-9DF82F39512B}"/>
              </a:ext>
            </a:extLst>
          </p:cNvPr>
          <p:cNvSpPr>
            <a:spLocks noGrp="1"/>
          </p:cNvSpPr>
          <p:nvPr>
            <p:ph type="title"/>
          </p:nvPr>
        </p:nvSpPr>
        <p:spPr>
          <a:xfrm>
            <a:off x="1966587" y="289932"/>
            <a:ext cx="9538026" cy="656846"/>
          </a:xfrm>
        </p:spPr>
        <p:txBody>
          <a:bodyPr>
            <a:noAutofit/>
          </a:bodyPr>
          <a:lstStyle/>
          <a:p>
            <a:r>
              <a:rPr lang="en-US" dirty="0">
                <a:latin typeface="Times New Roman" panose="02020603050405020304" pitchFamily="18" charset="0"/>
                <a:cs typeface="Times New Roman" panose="02020603050405020304" pitchFamily="18" charset="0"/>
              </a:rPr>
              <a:t>Data Information</a:t>
            </a:r>
            <a:endParaRPr lang="en-IN" dirty="0"/>
          </a:p>
        </p:txBody>
      </p:sp>
      <p:sp>
        <p:nvSpPr>
          <p:cNvPr id="3" name="Content Placeholder 2">
            <a:extLst>
              <a:ext uri="{FF2B5EF4-FFF2-40B4-BE49-F238E27FC236}">
                <a16:creationId xmlns:a16="http://schemas.microsoft.com/office/drawing/2014/main" id="{5B969488-255A-1B75-B1DF-D6C7783885B0}"/>
              </a:ext>
            </a:extLst>
          </p:cNvPr>
          <p:cNvSpPr>
            <a:spLocks noGrp="1"/>
          </p:cNvSpPr>
          <p:nvPr>
            <p:ph idx="1"/>
          </p:nvPr>
        </p:nvSpPr>
        <p:spPr>
          <a:xfrm>
            <a:off x="1286107" y="1389413"/>
            <a:ext cx="10218505" cy="4521809"/>
          </a:xfrm>
        </p:spPr>
        <p:txBody>
          <a:bodyPr>
            <a:normAutofit/>
          </a:bodyPr>
          <a:lstStyle/>
          <a:p>
            <a:r>
              <a:rPr lang="en-US" sz="2000" dirty="0">
                <a:latin typeface="Times New Roman" panose="02020603050405020304" pitchFamily="18" charset="0"/>
                <a:cs typeface="Times New Roman" panose="02020603050405020304" pitchFamily="18" charset="0"/>
              </a:rPr>
              <a:t>print(data.info()) provides a concise summary of the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including the number of entries, data types of each column, and memory usage. </a:t>
            </a:r>
          </a:p>
          <a:p>
            <a:r>
              <a:rPr lang="en-US" sz="2000" dirty="0">
                <a:latin typeface="Times New Roman" panose="02020603050405020304" pitchFamily="18" charset="0"/>
                <a:cs typeface="Times New Roman" panose="02020603050405020304" pitchFamily="18" charset="0"/>
              </a:rPr>
              <a:t>The output shows that the dataset is a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with 617 entries, indexed from 0 to 616.It contains 13 columns.</a:t>
            </a:r>
          </a:p>
          <a:p>
            <a:r>
              <a:rPr lang="en-US" sz="2000" dirty="0" err="1">
                <a:latin typeface="Times New Roman" panose="02020603050405020304" pitchFamily="18" charset="0"/>
                <a:cs typeface="Times New Roman" panose="02020603050405020304" pitchFamily="18" charset="0"/>
              </a:rPr>
              <a:t>Inference:Dataset</a:t>
            </a:r>
            <a:r>
              <a:rPr lang="en-US" sz="2000" dirty="0">
                <a:latin typeface="Times New Roman" panose="02020603050405020304" pitchFamily="18" charset="0"/>
                <a:cs typeface="Times New Roman" panose="02020603050405020304" pitchFamily="18" charset="0"/>
              </a:rPr>
              <a:t> Completeness: The dataset is mostly complete, but some columns have missing values that need to be handled during preprocessing.</a:t>
            </a:r>
          </a:p>
          <a:p>
            <a:endParaRPr lang="en-US"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260EC83-5030-E6A3-91F8-7F22E19927AF}"/>
              </a:ext>
            </a:extLst>
          </p:cNvPr>
          <p:cNvPicPr>
            <a:picLocks noChangeAspect="1"/>
          </p:cNvPicPr>
          <p:nvPr/>
        </p:nvPicPr>
        <p:blipFill>
          <a:blip r:embed="rId2"/>
          <a:stretch>
            <a:fillRect/>
          </a:stretch>
        </p:blipFill>
        <p:spPr>
          <a:xfrm>
            <a:off x="2790363" y="3710762"/>
            <a:ext cx="7881354" cy="2857305"/>
          </a:xfrm>
          <a:prstGeom prst="rect">
            <a:avLst/>
          </a:prstGeom>
        </p:spPr>
      </p:pic>
    </p:spTree>
    <p:extLst>
      <p:ext uri="{BB962C8B-B14F-4D97-AF65-F5344CB8AC3E}">
        <p14:creationId xmlns:p14="http://schemas.microsoft.com/office/powerpoint/2010/main" val="248788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E2CD-C6B6-98DB-599D-AA98C20D489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Cleaning and Preprocessing:</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0DCBF8-85E2-E9F1-8CE8-34E6EF01B369}"/>
              </a:ext>
            </a:extLst>
          </p:cNvPr>
          <p:cNvSpPr>
            <a:spLocks noGrp="1"/>
          </p:cNvSpPr>
          <p:nvPr>
            <p:ph idx="1"/>
          </p:nvPr>
        </p:nvSpPr>
        <p:spPr>
          <a:xfrm>
            <a:off x="2072081" y="1493240"/>
            <a:ext cx="9432531" cy="4740650"/>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Fill Missing Values: Datafolha(data.mean(), inplace=True) replaces missing values in the dataset with the mean of the respective columns. </a:t>
            </a:r>
          </a:p>
          <a:p>
            <a:r>
              <a:rPr lang="en-US" sz="2000" dirty="0">
                <a:latin typeface="Times New Roman" panose="02020603050405020304" pitchFamily="18" charset="0"/>
                <a:cs typeface="Times New Roman" panose="02020603050405020304" pitchFamily="18" charset="0"/>
              </a:rPr>
              <a:t>This is a common strategy for handling missing data, especially for numerical columns, as it helps to retain the dataset's size and structure while minimizing potential bias introduced by missing values.</a:t>
            </a:r>
          </a:p>
          <a:p>
            <a:r>
              <a:rPr lang="en-US" sz="2000" dirty="0">
                <a:latin typeface="Times New Roman" panose="02020603050405020304" pitchFamily="18" charset="0"/>
                <a:cs typeface="Times New Roman" panose="02020603050405020304" pitchFamily="18" charset="0"/>
              </a:rPr>
              <a:t>Removing Duplicate Rows:</a:t>
            </a:r>
          </a:p>
          <a:p>
            <a:r>
              <a:rPr lang="en-US" sz="2000" dirty="0">
                <a:latin typeface="Times New Roman" panose="02020603050405020304" pitchFamily="18" charset="0"/>
                <a:cs typeface="Times New Roman" panose="02020603050405020304" pitchFamily="18" charset="0"/>
              </a:rPr>
              <a:t>Drop Duplicates: data.drop_duplicates(inplace=True) removes any duplicate rows from the dataset.</a:t>
            </a:r>
          </a:p>
          <a:p>
            <a:r>
              <a:rPr lang="en-US" sz="2000" dirty="0">
                <a:latin typeface="Times New Roman" panose="02020603050405020304" pitchFamily="18" charset="0"/>
                <a:cs typeface="Times New Roman" panose="02020603050405020304" pitchFamily="18" charset="0"/>
              </a:rPr>
              <a:t> Duplicates can skew analysis and model training, so removing them helps to ensure the integrity and accuracy of the data.</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54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225D-BB79-4A83-4603-CD51504811E7}"/>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Outlier Detection:</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8D551F-4188-A3DD-7949-0F783A8C743F}"/>
              </a:ext>
            </a:extLst>
          </p:cNvPr>
          <p:cNvSpPr>
            <a:spLocks noGrp="1"/>
          </p:cNvSpPr>
          <p:nvPr>
            <p:ph idx="1"/>
          </p:nvPr>
        </p:nvSpPr>
        <p:spPr>
          <a:xfrm>
            <a:off x="1568741" y="1308683"/>
            <a:ext cx="9935871" cy="3112315"/>
          </a:xfrm>
        </p:spPr>
        <p:txBody>
          <a:bodyPr>
            <a:normAutofit/>
          </a:bodyPr>
          <a:lstStyle/>
          <a:p>
            <a:r>
              <a:rPr lang="en-US" sz="2200" dirty="0">
                <a:latin typeface="Times New Roman" panose="02020603050405020304" pitchFamily="18" charset="0"/>
                <a:cs typeface="Times New Roman" panose="02020603050405020304" pitchFamily="18" charset="0"/>
              </a:rPr>
              <a:t>Z-scores help identify outliers in the data.</a:t>
            </a:r>
          </a:p>
          <a:p>
            <a:r>
              <a:rPr lang="en-US" sz="2200" dirty="0">
                <a:latin typeface="Times New Roman" panose="02020603050405020304" pitchFamily="18" charset="0"/>
                <a:cs typeface="Times New Roman" panose="02020603050405020304" pitchFamily="18" charset="0"/>
              </a:rPr>
              <a:t>A data point with a Z-score greater than 3 or less than -3 is often considered an outlier.</a:t>
            </a:r>
          </a:p>
          <a:p>
            <a:r>
              <a:rPr lang="en-US" sz="2200" dirty="0">
                <a:latin typeface="Times New Roman" panose="02020603050405020304" pitchFamily="18" charset="0"/>
                <a:cs typeface="Times New Roman" panose="02020603050405020304" pitchFamily="18" charset="0"/>
              </a:rPr>
              <a:t> Outliers can skew results and affect the performance of machine learning models, so detecting and addressing them is crucial.</a:t>
            </a:r>
          </a:p>
          <a:p>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46525B-48A4-8321-89A8-64FED1AD89AD}"/>
              </a:ext>
            </a:extLst>
          </p:cNvPr>
          <p:cNvPicPr>
            <a:picLocks noChangeAspect="1"/>
          </p:cNvPicPr>
          <p:nvPr/>
        </p:nvPicPr>
        <p:blipFill>
          <a:blip r:embed="rId2"/>
          <a:stretch>
            <a:fillRect/>
          </a:stretch>
        </p:blipFill>
        <p:spPr>
          <a:xfrm>
            <a:off x="3069092" y="3658891"/>
            <a:ext cx="4054722" cy="762107"/>
          </a:xfrm>
          <a:prstGeom prst="rect">
            <a:avLst/>
          </a:prstGeom>
        </p:spPr>
      </p:pic>
    </p:spTree>
    <p:extLst>
      <p:ext uri="{BB962C8B-B14F-4D97-AF65-F5344CB8AC3E}">
        <p14:creationId xmlns:p14="http://schemas.microsoft.com/office/powerpoint/2010/main" val="3314280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625</TotalTime>
  <Words>1177</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Wisp</vt:lpstr>
      <vt:lpstr>Comparative analysis of data mining for diabetes prediction </vt:lpstr>
      <vt:lpstr>Problem Statement</vt:lpstr>
      <vt:lpstr>Abstract</vt:lpstr>
      <vt:lpstr>Dataset</vt:lpstr>
      <vt:lpstr>PowerPoint Presentation</vt:lpstr>
      <vt:lpstr>Data Cleaning and Preprocessing: </vt:lpstr>
      <vt:lpstr>Data Information</vt:lpstr>
      <vt:lpstr>Data Cleaning and Preprocessing: </vt:lpstr>
      <vt:lpstr>Outlier Detection: </vt:lpstr>
      <vt:lpstr>Correlation Analysis</vt:lpstr>
      <vt:lpstr>K-Means Clustering</vt:lpstr>
      <vt:lpstr>Mutual Information</vt:lpstr>
      <vt:lpstr>Logistic Regression</vt:lpstr>
      <vt:lpstr>Decision Tree</vt:lpstr>
      <vt:lpstr>K-Nearest Neighbors (KNN): </vt:lpstr>
      <vt:lpstr>Best Model</vt:lpstr>
      <vt:lpstr>Best Model –Decision Tree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data mining for diabetes prediction</dc:title>
  <dc:creator>Varnasri Kumaran</dc:creator>
  <cp:lastModifiedBy>Varnasri Kumaran</cp:lastModifiedBy>
  <cp:revision>6</cp:revision>
  <dcterms:created xsi:type="dcterms:W3CDTF">2024-05-23T05:25:47Z</dcterms:created>
  <dcterms:modified xsi:type="dcterms:W3CDTF">2024-05-28T16:04:50Z</dcterms:modified>
</cp:coreProperties>
</file>