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FD9BA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8EBE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A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F8EBE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A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FD9BA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3372" y="2353055"/>
            <a:ext cx="4867655" cy="35219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1933" y="558545"/>
            <a:ext cx="12550419" cy="1687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FD9BA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1933" y="2612288"/>
            <a:ext cx="7198359" cy="452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8EBE7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4260" y="1092331"/>
            <a:ext cx="6836409" cy="404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dirty="0" sz="5400" spc="-30">
                <a:solidFill>
                  <a:srgbClr val="FFD9BA"/>
                </a:solidFill>
                <a:latin typeface="Carlito"/>
                <a:cs typeface="Carlito"/>
              </a:rPr>
              <a:t>Ensemble</a:t>
            </a:r>
            <a:r>
              <a:rPr dirty="0" sz="5400" spc="-280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5400">
                <a:solidFill>
                  <a:srgbClr val="FFD9BA"/>
                </a:solidFill>
                <a:latin typeface="Carlito"/>
                <a:cs typeface="Carlito"/>
              </a:rPr>
              <a:t>Deep</a:t>
            </a:r>
            <a:r>
              <a:rPr dirty="0" sz="5400" spc="-260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5400" spc="-10">
                <a:solidFill>
                  <a:srgbClr val="FFD9BA"/>
                </a:solidFill>
                <a:latin typeface="Carlito"/>
                <a:cs typeface="Carlito"/>
              </a:rPr>
              <a:t>Learning </a:t>
            </a:r>
            <a:r>
              <a:rPr dirty="0" sz="5400" spc="-45">
                <a:solidFill>
                  <a:srgbClr val="FFD9BA"/>
                </a:solidFill>
                <a:latin typeface="Carlito"/>
                <a:cs typeface="Carlito"/>
              </a:rPr>
              <a:t>for</a:t>
            </a:r>
            <a:r>
              <a:rPr dirty="0" sz="5400" spc="-290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5400" spc="-30">
                <a:solidFill>
                  <a:srgbClr val="FFD9BA"/>
                </a:solidFill>
                <a:latin typeface="Carlito"/>
                <a:cs typeface="Carlito"/>
              </a:rPr>
              <a:t>Enhanced</a:t>
            </a:r>
            <a:r>
              <a:rPr dirty="0" sz="5400" spc="-265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5400">
                <a:solidFill>
                  <a:srgbClr val="FFD9BA"/>
                </a:solidFill>
                <a:latin typeface="Carlito"/>
                <a:cs typeface="Carlito"/>
              </a:rPr>
              <a:t>Crop</a:t>
            </a:r>
            <a:r>
              <a:rPr dirty="0" sz="5400" spc="-265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5400" spc="-25">
                <a:solidFill>
                  <a:srgbClr val="FFD9BA"/>
                </a:solidFill>
                <a:latin typeface="Carlito"/>
                <a:cs typeface="Carlito"/>
              </a:rPr>
              <a:t>and </a:t>
            </a:r>
            <a:r>
              <a:rPr dirty="0" sz="5400">
                <a:solidFill>
                  <a:srgbClr val="FFD9BA"/>
                </a:solidFill>
                <a:latin typeface="Carlito"/>
                <a:cs typeface="Carlito"/>
              </a:rPr>
              <a:t>Weed</a:t>
            </a:r>
            <a:r>
              <a:rPr dirty="0" sz="5400" spc="-180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5400" spc="-55">
                <a:solidFill>
                  <a:srgbClr val="FFD9BA"/>
                </a:solidFill>
                <a:latin typeface="Carlito"/>
                <a:cs typeface="Carlito"/>
              </a:rPr>
              <a:t>Classification</a:t>
            </a:r>
            <a:r>
              <a:rPr dirty="0" sz="5400" spc="-245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5400" spc="-25">
                <a:solidFill>
                  <a:srgbClr val="FFD9BA"/>
                </a:solidFill>
                <a:latin typeface="Carlito"/>
                <a:cs typeface="Carlito"/>
              </a:rPr>
              <a:t>in </a:t>
            </a:r>
            <a:r>
              <a:rPr dirty="0" sz="5400" spc="-10">
                <a:solidFill>
                  <a:srgbClr val="FFD9BA"/>
                </a:solidFill>
                <a:latin typeface="Carlito"/>
                <a:cs typeface="Carlito"/>
              </a:rPr>
              <a:t>Agriculture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1933" y="6348222"/>
            <a:ext cx="39560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2000" spc="-1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000" spc="-40">
                <a:solidFill>
                  <a:srgbClr val="F8EBE7"/>
                </a:solidFill>
                <a:latin typeface="Carlito"/>
                <a:cs typeface="Carlito"/>
              </a:rPr>
              <a:t>Varnika</a:t>
            </a:r>
            <a:r>
              <a:rPr dirty="0" sz="200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8EBE7"/>
                </a:solidFill>
                <a:latin typeface="Carlito"/>
                <a:cs typeface="Carlito"/>
              </a:rPr>
              <a:t>Milind</a:t>
            </a:r>
            <a:r>
              <a:rPr dirty="0" sz="200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F8EBE7"/>
                </a:solidFill>
                <a:latin typeface="Carlito"/>
                <a:cs typeface="Carlito"/>
              </a:rPr>
              <a:t>Mulay</a:t>
            </a:r>
            <a:r>
              <a:rPr dirty="0" sz="200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000" spc="-55">
                <a:solidFill>
                  <a:srgbClr val="F8EBE7"/>
                </a:solidFill>
                <a:latin typeface="Carlito"/>
                <a:cs typeface="Carlito"/>
              </a:rPr>
              <a:t>(MST03-</a:t>
            </a:r>
            <a:r>
              <a:rPr dirty="0" sz="2000" spc="-10">
                <a:solidFill>
                  <a:srgbClr val="F8EBE7"/>
                </a:solidFill>
                <a:latin typeface="Carlito"/>
                <a:cs typeface="Carlito"/>
              </a:rPr>
              <a:t>0060)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" y="6873240"/>
            <a:ext cx="4651248" cy="9997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9883" y="2266314"/>
            <a:ext cx="5254625" cy="1442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dirty="0" sz="4550" spc="-10"/>
              <a:t>Conclusion</a:t>
            </a:r>
            <a:r>
              <a:rPr dirty="0" sz="4550" spc="-160"/>
              <a:t> </a:t>
            </a:r>
            <a:r>
              <a:rPr dirty="0" sz="4550"/>
              <a:t>and</a:t>
            </a:r>
            <a:r>
              <a:rPr dirty="0" sz="4550" spc="-160"/>
              <a:t> </a:t>
            </a:r>
            <a:r>
              <a:rPr dirty="0" sz="4550" spc="-10"/>
              <a:t>Future </a:t>
            </a:r>
            <a:r>
              <a:rPr dirty="0" sz="4550" spc="-30"/>
              <a:t>Research</a:t>
            </a:r>
            <a:r>
              <a:rPr dirty="0" sz="4550" spc="-185"/>
              <a:t> </a:t>
            </a:r>
            <a:r>
              <a:rPr dirty="0" sz="4550" spc="-10"/>
              <a:t>Directions</a:t>
            </a:r>
            <a:endParaRPr sz="4550"/>
          </a:p>
        </p:txBody>
      </p:sp>
      <p:sp>
        <p:nvSpPr>
          <p:cNvPr id="4" name="object 4" descr=""/>
          <p:cNvSpPr txBox="1"/>
          <p:nvPr/>
        </p:nvSpPr>
        <p:spPr>
          <a:xfrm>
            <a:off x="6429883" y="4078883"/>
            <a:ext cx="6850380" cy="160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95"/>
              </a:spcBef>
            </a:pP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Deep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BE7"/>
                </a:solidFill>
                <a:latin typeface="Carlito"/>
                <a:cs typeface="Carlito"/>
              </a:rPr>
              <a:t>learning</a:t>
            </a:r>
            <a:r>
              <a:rPr dirty="0" sz="19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has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emerged</a:t>
            </a:r>
            <a:r>
              <a:rPr dirty="0" sz="19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as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powerful</a:t>
            </a:r>
            <a:r>
              <a:rPr dirty="0" sz="19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tool</a:t>
            </a:r>
            <a:r>
              <a:rPr dirty="0" sz="19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for</a:t>
            </a:r>
            <a:r>
              <a:rPr dirty="0" sz="19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weed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classification,</a:t>
            </a:r>
            <a:r>
              <a:rPr dirty="0" sz="19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enabling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precision</a:t>
            </a:r>
            <a:r>
              <a:rPr dirty="0" sz="19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agriculture</a:t>
            </a:r>
            <a:r>
              <a:rPr dirty="0" sz="19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sustainable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farming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practices.</a:t>
            </a:r>
            <a:r>
              <a:rPr dirty="0" sz="19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Future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research</a:t>
            </a:r>
            <a:r>
              <a:rPr dirty="0" sz="19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focuses</a:t>
            </a:r>
            <a:r>
              <a:rPr dirty="0" sz="19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on</a:t>
            </a:r>
            <a:r>
              <a:rPr dirty="0" sz="19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improving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accuracy,</a:t>
            </a:r>
            <a:r>
              <a:rPr dirty="0" sz="1950" spc="-1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robustness,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5">
                <a:solidFill>
                  <a:srgbClr val="F8EBE7"/>
                </a:solidFill>
                <a:latin typeface="Carlito"/>
                <a:cs typeface="Carlito"/>
              </a:rPr>
              <a:t>adaptability</a:t>
            </a:r>
            <a:r>
              <a:rPr dirty="0" sz="19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diverse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agricultural</a:t>
            </a:r>
            <a:r>
              <a:rPr dirty="0" sz="19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environments.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" y="2433827"/>
              <a:ext cx="5053584" cy="33619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0421" y="1192148"/>
            <a:ext cx="60756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/>
              <a:t>Importance</a:t>
            </a:r>
            <a:r>
              <a:rPr dirty="0" sz="3200" spc="-85"/>
              <a:t> </a:t>
            </a:r>
            <a:r>
              <a:rPr dirty="0" sz="3200"/>
              <a:t>of</a:t>
            </a:r>
            <a:r>
              <a:rPr dirty="0" sz="3200" spc="-135"/>
              <a:t> </a:t>
            </a:r>
            <a:r>
              <a:rPr dirty="0" sz="3200" spc="-40"/>
              <a:t>Accurate</a:t>
            </a:r>
            <a:r>
              <a:rPr dirty="0" sz="3200" spc="-140"/>
              <a:t> </a:t>
            </a:r>
            <a:r>
              <a:rPr dirty="0" sz="3200" spc="-10"/>
              <a:t>Classification</a:t>
            </a:r>
            <a:endParaRPr sz="3200"/>
          </a:p>
        </p:txBody>
      </p:sp>
      <p:sp>
        <p:nvSpPr>
          <p:cNvPr id="6" name="object 6" descr=""/>
          <p:cNvSpPr/>
          <p:nvPr/>
        </p:nvSpPr>
        <p:spPr>
          <a:xfrm>
            <a:off x="6091428" y="2223516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362712" y="0"/>
                </a:moveTo>
                <a:lnTo>
                  <a:pt x="25908" y="0"/>
                </a:lnTo>
                <a:lnTo>
                  <a:pt x="15748" y="2032"/>
                </a:lnTo>
                <a:lnTo>
                  <a:pt x="7620" y="7620"/>
                </a:lnTo>
                <a:lnTo>
                  <a:pt x="2032" y="15748"/>
                </a:lnTo>
                <a:lnTo>
                  <a:pt x="0" y="25908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20"/>
                </a:lnTo>
                <a:lnTo>
                  <a:pt x="362712" y="388620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8" y="15748"/>
                </a:lnTo>
                <a:lnTo>
                  <a:pt x="381000" y="7620"/>
                </a:lnTo>
                <a:lnTo>
                  <a:pt x="372872" y="2032"/>
                </a:lnTo>
                <a:lnTo>
                  <a:pt x="362712" y="0"/>
                </a:lnTo>
                <a:close/>
              </a:path>
            </a:pathLst>
          </a:custGeom>
          <a:solidFill>
            <a:srgbClr val="2D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212585" y="2223261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BE7"/>
                </a:solidFill>
                <a:latin typeface="Carlito"/>
                <a:cs typeface="Carlito"/>
              </a:rPr>
              <a:t>1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32523" y="2206879"/>
            <a:ext cx="6687820" cy="886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F8EBE7"/>
                </a:solidFill>
                <a:latin typeface="Carlito"/>
                <a:cs typeface="Carlito"/>
              </a:rPr>
              <a:t>Yield</a:t>
            </a:r>
            <a:r>
              <a:rPr dirty="0" sz="160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Optimization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37000"/>
              </a:lnSpc>
              <a:spcBef>
                <a:spcPts val="420"/>
              </a:spcBef>
            </a:pP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Precise</a:t>
            </a:r>
            <a:r>
              <a:rPr dirty="0" sz="13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identification</a:t>
            </a:r>
            <a:r>
              <a:rPr dirty="0" sz="1350" spc="-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3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crops</a:t>
            </a:r>
            <a:r>
              <a:rPr dirty="0" sz="13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weeds</a:t>
            </a:r>
            <a:r>
              <a:rPr dirty="0" sz="13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enables</a:t>
            </a:r>
            <a:r>
              <a:rPr dirty="0" sz="1350" spc="-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targeted</a:t>
            </a:r>
            <a:r>
              <a:rPr dirty="0" sz="13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application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3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herbicides</a:t>
            </a:r>
            <a:r>
              <a:rPr dirty="0" sz="1350" spc="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fertilizers,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fertilizers,</a:t>
            </a:r>
            <a:r>
              <a:rPr dirty="0" sz="13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maximizing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3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yield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reducing</a:t>
            </a:r>
            <a:r>
              <a:rPr dirty="0" sz="1350" spc="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waste.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091428" y="3500628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748" y="2032"/>
                </a:lnTo>
                <a:lnTo>
                  <a:pt x="7620" y="7620"/>
                </a:lnTo>
                <a:lnTo>
                  <a:pt x="2032" y="15748"/>
                </a:lnTo>
                <a:lnTo>
                  <a:pt x="0" y="25908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20"/>
                </a:lnTo>
                <a:lnTo>
                  <a:pt x="362712" y="388620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8" y="15748"/>
                </a:lnTo>
                <a:lnTo>
                  <a:pt x="381000" y="7620"/>
                </a:lnTo>
                <a:lnTo>
                  <a:pt x="372872" y="2032"/>
                </a:lnTo>
                <a:lnTo>
                  <a:pt x="362712" y="0"/>
                </a:lnTo>
                <a:close/>
              </a:path>
            </a:pathLst>
          </a:custGeom>
          <a:solidFill>
            <a:srgbClr val="2D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212585" y="3502533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BE7"/>
                </a:solidFill>
                <a:latin typeface="Carlito"/>
                <a:cs typeface="Carlito"/>
              </a:rPr>
              <a:t>2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32523" y="3366665"/>
            <a:ext cx="6774815" cy="975994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600" spc="-20">
                <a:solidFill>
                  <a:srgbClr val="F8EBE7"/>
                </a:solidFill>
                <a:latin typeface="Carlito"/>
                <a:cs typeface="Carlito"/>
              </a:rPr>
              <a:t>Disease</a:t>
            </a:r>
            <a:r>
              <a:rPr dirty="0" sz="160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Detection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36300"/>
              </a:lnSpc>
              <a:spcBef>
                <a:spcPts val="215"/>
              </a:spcBef>
            </a:pP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Early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detection</a:t>
            </a:r>
            <a:r>
              <a:rPr dirty="0" sz="13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3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plant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diseases</a:t>
            </a:r>
            <a:r>
              <a:rPr dirty="0" sz="13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through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image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classification</a:t>
            </a:r>
            <a:r>
              <a:rPr dirty="0" sz="1350" spc="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aids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in</a:t>
            </a:r>
            <a:r>
              <a:rPr dirty="0" sz="13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timely</a:t>
            </a:r>
            <a:r>
              <a:rPr dirty="0" sz="135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intervention,</a:t>
            </a:r>
            <a:r>
              <a:rPr dirty="0" sz="1350" spc="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preventing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widespread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damage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ensuring</a:t>
            </a:r>
            <a:r>
              <a:rPr dirty="0" sz="13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healthy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growth.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091428" y="4779264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748" y="2032"/>
                </a:lnTo>
                <a:lnTo>
                  <a:pt x="7620" y="7620"/>
                </a:lnTo>
                <a:lnTo>
                  <a:pt x="2032" y="15748"/>
                </a:lnTo>
                <a:lnTo>
                  <a:pt x="0" y="25908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19"/>
                </a:lnTo>
                <a:lnTo>
                  <a:pt x="362712" y="388619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8"/>
                </a:lnTo>
                <a:lnTo>
                  <a:pt x="386588" y="15748"/>
                </a:lnTo>
                <a:lnTo>
                  <a:pt x="381000" y="7620"/>
                </a:lnTo>
                <a:lnTo>
                  <a:pt x="372872" y="2032"/>
                </a:lnTo>
                <a:lnTo>
                  <a:pt x="362712" y="0"/>
                </a:lnTo>
                <a:close/>
              </a:path>
            </a:pathLst>
          </a:custGeom>
          <a:solidFill>
            <a:srgbClr val="2D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212585" y="4780915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BE7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32523" y="4622422"/>
            <a:ext cx="6402705" cy="10217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600" spc="-20">
                <a:solidFill>
                  <a:srgbClr val="F8EBE7"/>
                </a:solidFill>
                <a:latin typeface="Carlito"/>
                <a:cs typeface="Carlito"/>
              </a:rPr>
              <a:t>Precision</a:t>
            </a:r>
            <a:r>
              <a:rPr dirty="0" sz="160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Agriculture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37000"/>
              </a:lnSpc>
              <a:spcBef>
                <a:spcPts val="360"/>
              </a:spcBef>
            </a:pP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Automated</a:t>
            </a:r>
            <a:r>
              <a:rPr dirty="0" sz="1350" spc="-1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classification</a:t>
            </a:r>
            <a:r>
              <a:rPr dirty="0" sz="13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systems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empower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farmers</a:t>
            </a:r>
            <a:r>
              <a:rPr dirty="0" sz="1350" spc="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3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make </a:t>
            </a:r>
            <a:r>
              <a:rPr dirty="0" sz="1350" spc="-50">
                <a:solidFill>
                  <a:srgbClr val="F8EBE7"/>
                </a:solidFill>
                <a:latin typeface="Carlito"/>
                <a:cs typeface="Carlito"/>
              </a:rPr>
              <a:t>data-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driven</a:t>
            </a:r>
            <a:r>
              <a:rPr dirty="0" sz="1350" spc="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decisions,</a:t>
            </a:r>
            <a:r>
              <a:rPr dirty="0" sz="1350" spc="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optimizing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resource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allocation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improving</a:t>
            </a:r>
            <a:r>
              <a:rPr dirty="0" sz="1350" spc="-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overall</a:t>
            </a:r>
            <a:r>
              <a:rPr dirty="0" sz="13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farm</a:t>
            </a:r>
            <a:r>
              <a:rPr dirty="0" sz="13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management.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091428" y="605790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20" h="388620">
                <a:moveTo>
                  <a:pt x="362712" y="0"/>
                </a:moveTo>
                <a:lnTo>
                  <a:pt x="25908" y="0"/>
                </a:lnTo>
                <a:lnTo>
                  <a:pt x="15748" y="2031"/>
                </a:lnTo>
                <a:lnTo>
                  <a:pt x="7620" y="7619"/>
                </a:lnTo>
                <a:lnTo>
                  <a:pt x="2032" y="15748"/>
                </a:lnTo>
                <a:lnTo>
                  <a:pt x="0" y="25907"/>
                </a:lnTo>
                <a:lnTo>
                  <a:pt x="0" y="362712"/>
                </a:lnTo>
                <a:lnTo>
                  <a:pt x="2032" y="372872"/>
                </a:lnTo>
                <a:lnTo>
                  <a:pt x="7620" y="381000"/>
                </a:lnTo>
                <a:lnTo>
                  <a:pt x="15748" y="386588"/>
                </a:lnTo>
                <a:lnTo>
                  <a:pt x="25908" y="388619"/>
                </a:lnTo>
                <a:lnTo>
                  <a:pt x="362712" y="388619"/>
                </a:lnTo>
                <a:lnTo>
                  <a:pt x="372872" y="386588"/>
                </a:lnTo>
                <a:lnTo>
                  <a:pt x="381000" y="381000"/>
                </a:lnTo>
                <a:lnTo>
                  <a:pt x="386588" y="372872"/>
                </a:lnTo>
                <a:lnTo>
                  <a:pt x="388620" y="362712"/>
                </a:lnTo>
                <a:lnTo>
                  <a:pt x="388620" y="25907"/>
                </a:lnTo>
                <a:lnTo>
                  <a:pt x="386588" y="15748"/>
                </a:lnTo>
                <a:lnTo>
                  <a:pt x="381000" y="7619"/>
                </a:lnTo>
                <a:lnTo>
                  <a:pt x="372872" y="2031"/>
                </a:lnTo>
                <a:lnTo>
                  <a:pt x="362712" y="0"/>
                </a:lnTo>
                <a:close/>
              </a:path>
            </a:pathLst>
          </a:custGeom>
          <a:solidFill>
            <a:srgbClr val="2D52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212585" y="6060185"/>
            <a:ext cx="1479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solidFill>
                  <a:srgbClr val="F8EBE7"/>
                </a:solidFill>
                <a:latin typeface="Carlito"/>
                <a:cs typeface="Carlito"/>
              </a:rPr>
              <a:t>4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732523" y="5925206"/>
            <a:ext cx="6055995" cy="97663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600" spc="-30">
                <a:solidFill>
                  <a:srgbClr val="F8EBE7"/>
                </a:solidFill>
                <a:latin typeface="Carlito"/>
                <a:cs typeface="Carlito"/>
              </a:rPr>
              <a:t>Environmental</a:t>
            </a:r>
            <a:r>
              <a:rPr dirty="0" sz="1600" spc="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8EBE7"/>
                </a:solidFill>
                <a:latin typeface="Carlito"/>
                <a:cs typeface="Carlito"/>
              </a:rPr>
              <a:t>Sustainability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13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reducing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3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use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3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60">
                <a:solidFill>
                  <a:srgbClr val="F8EBE7"/>
                </a:solidFill>
                <a:latin typeface="Carlito"/>
                <a:cs typeface="Carlito"/>
              </a:rPr>
              <a:t>broad-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spectrum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herbicides,</a:t>
            </a:r>
            <a:r>
              <a:rPr dirty="0" sz="1350" spc="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classification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techniques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contribute</a:t>
            </a:r>
            <a:r>
              <a:rPr dirty="0" sz="13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environmentally</a:t>
            </a:r>
            <a:r>
              <a:rPr dirty="0" sz="1350" spc="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0">
                <a:solidFill>
                  <a:srgbClr val="F8EBE7"/>
                </a:solidFill>
                <a:latin typeface="Carlito"/>
                <a:cs typeface="Carlito"/>
              </a:rPr>
              <a:t>friendly</a:t>
            </a:r>
            <a:r>
              <a:rPr dirty="0" sz="1350" spc="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25">
                <a:solidFill>
                  <a:srgbClr val="F8EBE7"/>
                </a:solidFill>
                <a:latin typeface="Carlito"/>
                <a:cs typeface="Carlito"/>
              </a:rPr>
              <a:t>practices</a:t>
            </a:r>
            <a:r>
              <a:rPr dirty="0" sz="13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>
                <a:solidFill>
                  <a:srgbClr val="F8EBE7"/>
                </a:solidFill>
                <a:latin typeface="Carlito"/>
                <a:cs typeface="Carlito"/>
              </a:rPr>
              <a:t>minimize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40">
                <a:solidFill>
                  <a:srgbClr val="F8EBE7"/>
                </a:solidFill>
                <a:latin typeface="Carlito"/>
                <a:cs typeface="Carlito"/>
              </a:rPr>
              <a:t>ecological</a:t>
            </a:r>
            <a:r>
              <a:rPr dirty="0" sz="13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350" spc="-10">
                <a:solidFill>
                  <a:srgbClr val="F8EBE7"/>
                </a:solidFill>
                <a:latin typeface="Carlito"/>
                <a:cs typeface="Carlito"/>
              </a:rPr>
              <a:t>impacts.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02614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dirty="0" sz="4550"/>
              <a:t>Overview</a:t>
            </a:r>
            <a:r>
              <a:rPr dirty="0" sz="4550" spc="-95"/>
              <a:t> </a:t>
            </a:r>
            <a:r>
              <a:rPr dirty="0" sz="4550"/>
              <a:t>of</a:t>
            </a:r>
            <a:r>
              <a:rPr dirty="0" sz="4550" spc="-40"/>
              <a:t> </a:t>
            </a:r>
            <a:r>
              <a:rPr dirty="0" sz="4550"/>
              <a:t>Deep</a:t>
            </a:r>
            <a:r>
              <a:rPr dirty="0" sz="4550" spc="-60"/>
              <a:t> </a:t>
            </a:r>
            <a:r>
              <a:rPr dirty="0" sz="4550"/>
              <a:t>Learning</a:t>
            </a:r>
            <a:r>
              <a:rPr dirty="0" sz="4550" spc="-55"/>
              <a:t> </a:t>
            </a:r>
            <a:r>
              <a:rPr dirty="0" sz="4550" spc="-10"/>
              <a:t>Techniques</a:t>
            </a:r>
            <a:endParaRPr sz="4550"/>
          </a:p>
        </p:txBody>
      </p:sp>
      <p:sp>
        <p:nvSpPr>
          <p:cNvPr id="3" name="object 3" descr=""/>
          <p:cNvSpPr txBox="1"/>
          <p:nvPr/>
        </p:nvSpPr>
        <p:spPr>
          <a:xfrm>
            <a:off x="1046480" y="2948406"/>
            <a:ext cx="288544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dirty="0" sz="2300" spc="-30">
                <a:solidFill>
                  <a:srgbClr val="FFD9BA"/>
                </a:solidFill>
                <a:latin typeface="Carlito"/>
                <a:cs typeface="Carlito"/>
              </a:rPr>
              <a:t>Deep</a:t>
            </a:r>
            <a:r>
              <a:rPr dirty="0" sz="2300" spc="-120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A"/>
                </a:solidFill>
                <a:latin typeface="Carlito"/>
                <a:cs typeface="Carlito"/>
              </a:rPr>
              <a:t>Learning</a:t>
            </a:r>
            <a:r>
              <a:rPr dirty="0" sz="2300" spc="-125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A"/>
                </a:solidFill>
                <a:latin typeface="Carlito"/>
                <a:cs typeface="Carlito"/>
              </a:rPr>
              <a:t>for</a:t>
            </a:r>
            <a:r>
              <a:rPr dirty="0" sz="2300" spc="-85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2300" spc="-25">
                <a:solidFill>
                  <a:srgbClr val="FFD9BA"/>
                </a:solidFill>
                <a:latin typeface="Carlito"/>
                <a:cs typeface="Carlito"/>
              </a:rPr>
              <a:t>Image </a:t>
            </a:r>
            <a:r>
              <a:rPr dirty="0" sz="2300" spc="-10">
                <a:solidFill>
                  <a:srgbClr val="FFD9BA"/>
                </a:solidFill>
                <a:latin typeface="Carlito"/>
                <a:cs typeface="Carlito"/>
              </a:rPr>
              <a:t>Classification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46480" y="3819295"/>
            <a:ext cx="3558540" cy="2000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95"/>
              </a:spcBef>
            </a:pP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Deep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learning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algorithms, </a:t>
            </a:r>
            <a:r>
              <a:rPr dirty="0" sz="1950" spc="-25">
                <a:solidFill>
                  <a:srgbClr val="F8EBE7"/>
                </a:solidFill>
                <a:latin typeface="Carlito"/>
                <a:cs typeface="Carlito"/>
              </a:rPr>
              <a:t>particularly</a:t>
            </a:r>
            <a:r>
              <a:rPr dirty="0" sz="19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CNNs,</a:t>
            </a:r>
            <a:r>
              <a:rPr dirty="0" sz="19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5">
                <a:solidFill>
                  <a:srgbClr val="F8EBE7"/>
                </a:solidFill>
                <a:latin typeface="Carlito"/>
                <a:cs typeface="Carlito"/>
              </a:rPr>
              <a:t>excel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in</a:t>
            </a:r>
            <a:r>
              <a:rPr dirty="0" sz="19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image 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recognition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tasks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due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their</a:t>
            </a:r>
            <a:r>
              <a:rPr dirty="0" sz="19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ability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1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learn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complex</a:t>
            </a:r>
            <a:r>
              <a:rPr dirty="0" sz="19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patterns</a:t>
            </a:r>
            <a:r>
              <a:rPr dirty="0" sz="1950" spc="-1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BE7"/>
                </a:solidFill>
                <a:latin typeface="Carlito"/>
                <a:cs typeface="Carlito"/>
              </a:rPr>
              <a:t>and 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features</a:t>
            </a:r>
            <a:r>
              <a:rPr dirty="0" sz="1950" spc="-1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from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large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datasets.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86780" y="2948406"/>
            <a:ext cx="247777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dirty="0" sz="2300" spc="-40">
                <a:solidFill>
                  <a:srgbClr val="FFD9BA"/>
                </a:solidFill>
                <a:latin typeface="Carlito"/>
                <a:cs typeface="Carlito"/>
              </a:rPr>
              <a:t>Convolutional</a:t>
            </a:r>
            <a:r>
              <a:rPr dirty="0" sz="2300" spc="-15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A"/>
                </a:solidFill>
                <a:latin typeface="Carlito"/>
                <a:cs typeface="Carlito"/>
              </a:rPr>
              <a:t>Neural </a:t>
            </a:r>
            <a:r>
              <a:rPr dirty="0" sz="2300" spc="-40">
                <a:solidFill>
                  <a:srgbClr val="FFD9BA"/>
                </a:solidFill>
                <a:latin typeface="Carlito"/>
                <a:cs typeface="Carlito"/>
              </a:rPr>
              <a:t>Networks</a:t>
            </a:r>
            <a:r>
              <a:rPr dirty="0" sz="2300" spc="-85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A"/>
                </a:solidFill>
                <a:latin typeface="Carlito"/>
                <a:cs typeface="Carlito"/>
              </a:rPr>
              <a:t>(CNNs)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86780" y="3818280"/>
            <a:ext cx="3390900" cy="2380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5"/>
              </a:spcBef>
            </a:pP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CNNs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are</a:t>
            </a:r>
            <a:r>
              <a:rPr dirty="0" sz="19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designed</a:t>
            </a:r>
            <a:r>
              <a:rPr dirty="0" sz="19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process images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extracting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features through</a:t>
            </a:r>
            <a:r>
              <a:rPr dirty="0" sz="19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convolutional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 layers,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followed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pooling</a:t>
            </a:r>
            <a:r>
              <a:rPr dirty="0" sz="19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950" spc="-1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5">
                <a:solidFill>
                  <a:srgbClr val="F8EBE7"/>
                </a:solidFill>
                <a:latin typeface="Carlito"/>
                <a:cs typeface="Carlito"/>
              </a:rPr>
              <a:t>for </a:t>
            </a:r>
            <a:r>
              <a:rPr dirty="0" sz="1950" spc="-35">
                <a:solidFill>
                  <a:srgbClr val="F8EBE7"/>
                </a:solidFill>
                <a:latin typeface="Carlito"/>
                <a:cs typeface="Carlito"/>
              </a:rPr>
              <a:t>dimensionality</a:t>
            </a:r>
            <a:r>
              <a:rPr dirty="0" sz="1950" spc="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reduction</a:t>
            </a:r>
            <a:r>
              <a:rPr dirty="0" sz="1950" spc="-1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fully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connected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5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for</a:t>
            </a:r>
            <a:r>
              <a:rPr dirty="0" sz="19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classification.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27463" y="2964561"/>
            <a:ext cx="3405504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50">
                <a:solidFill>
                  <a:srgbClr val="FFD9BA"/>
                </a:solidFill>
                <a:latin typeface="Carlito"/>
                <a:cs typeface="Carlito"/>
              </a:rPr>
              <a:t>Advantages</a:t>
            </a:r>
            <a:r>
              <a:rPr dirty="0" sz="2300" spc="-114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2300">
                <a:solidFill>
                  <a:srgbClr val="FFD9BA"/>
                </a:solidFill>
                <a:latin typeface="Carlito"/>
                <a:cs typeface="Carlito"/>
              </a:rPr>
              <a:t>of</a:t>
            </a:r>
            <a:r>
              <a:rPr dirty="0" sz="2300" spc="-50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2300" spc="-20">
                <a:solidFill>
                  <a:srgbClr val="FFD9BA"/>
                </a:solidFill>
                <a:latin typeface="Carlito"/>
                <a:cs typeface="Carlito"/>
              </a:rPr>
              <a:t>Deep</a:t>
            </a:r>
            <a:r>
              <a:rPr dirty="0" sz="2300" spc="-65">
                <a:solidFill>
                  <a:srgbClr val="FFD9BA"/>
                </a:solidFill>
                <a:latin typeface="Carlito"/>
                <a:cs typeface="Carlito"/>
              </a:rPr>
              <a:t> </a:t>
            </a:r>
            <a:r>
              <a:rPr dirty="0" sz="2300" spc="-10">
                <a:solidFill>
                  <a:srgbClr val="FFD9BA"/>
                </a:solidFill>
                <a:latin typeface="Carlito"/>
                <a:cs typeface="Carlito"/>
              </a:rPr>
              <a:t>Learning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27463" y="3454697"/>
            <a:ext cx="3542665" cy="200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00"/>
              </a:spcBef>
            </a:pP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Deep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learning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offers</a:t>
            </a:r>
            <a:r>
              <a:rPr dirty="0" sz="19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high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accuracy,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adaptability</a:t>
            </a:r>
            <a:r>
              <a:rPr dirty="0" sz="19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0">
                <a:solidFill>
                  <a:srgbClr val="F8EBE7"/>
                </a:solidFill>
                <a:latin typeface="Carlito"/>
                <a:cs typeface="Carlito"/>
              </a:rPr>
              <a:t>diverse</a:t>
            </a:r>
            <a:r>
              <a:rPr dirty="0" sz="19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image </a:t>
            </a:r>
            <a:r>
              <a:rPr dirty="0" sz="1950" spc="-40">
                <a:solidFill>
                  <a:srgbClr val="F8EBE7"/>
                </a:solidFill>
                <a:latin typeface="Carlito"/>
                <a:cs typeface="Carlito"/>
              </a:rPr>
              <a:t>datasets,</a:t>
            </a:r>
            <a:r>
              <a:rPr dirty="0" sz="19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35">
                <a:solidFill>
                  <a:srgbClr val="F8EBE7"/>
                </a:solidFill>
                <a:latin typeface="Carlito"/>
                <a:cs typeface="Carlito"/>
              </a:rPr>
              <a:t>automation</a:t>
            </a:r>
            <a:r>
              <a:rPr dirty="0" sz="19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potential,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making</a:t>
            </a:r>
            <a:r>
              <a:rPr dirty="0" sz="19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it</a:t>
            </a:r>
            <a:r>
              <a:rPr dirty="0" sz="19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suitable</a:t>
            </a:r>
            <a:r>
              <a:rPr dirty="0" sz="19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>
                <a:solidFill>
                  <a:srgbClr val="F8EBE7"/>
                </a:solidFill>
                <a:latin typeface="Carlito"/>
                <a:cs typeface="Carlito"/>
              </a:rPr>
              <a:t>for</a:t>
            </a:r>
            <a:r>
              <a:rPr dirty="0" sz="19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50" spc="-50">
                <a:solidFill>
                  <a:srgbClr val="F8EBE7"/>
                </a:solidFill>
                <a:latin typeface="Carlito"/>
                <a:cs typeface="Carlito"/>
              </a:rPr>
              <a:t>real-</a:t>
            </a:r>
            <a:r>
              <a:rPr dirty="0" sz="1950" spc="-20">
                <a:solidFill>
                  <a:srgbClr val="F8EBE7"/>
                </a:solidFill>
                <a:latin typeface="Carlito"/>
                <a:cs typeface="Carlito"/>
              </a:rPr>
              <a:t>world </a:t>
            </a:r>
            <a:r>
              <a:rPr dirty="0" sz="1950" spc="-10">
                <a:solidFill>
                  <a:srgbClr val="F8EBE7"/>
                </a:solidFill>
                <a:latin typeface="Carlito"/>
                <a:cs typeface="Carlito"/>
              </a:rPr>
              <a:t>applications.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11" y="2450592"/>
              <a:ext cx="4989576" cy="33284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6113" rIns="0" bIns="0" rtlCol="0" vert="horz">
            <a:spAutoFit/>
          </a:bodyPr>
          <a:lstStyle/>
          <a:p>
            <a:pPr marL="5331460">
              <a:lnSpc>
                <a:spcPct val="100000"/>
              </a:lnSpc>
              <a:spcBef>
                <a:spcPts val="95"/>
              </a:spcBef>
            </a:pPr>
            <a:r>
              <a:rPr dirty="0" sz="3650" spc="-40"/>
              <a:t>Convolutional</a:t>
            </a:r>
            <a:r>
              <a:rPr dirty="0" sz="3650" spc="-204"/>
              <a:t> </a:t>
            </a:r>
            <a:r>
              <a:rPr dirty="0" sz="3650"/>
              <a:t>Neural</a:t>
            </a:r>
            <a:r>
              <a:rPr dirty="0" sz="3650" spc="-220"/>
              <a:t> </a:t>
            </a:r>
            <a:r>
              <a:rPr dirty="0" sz="3650"/>
              <a:t>Networks</a:t>
            </a:r>
            <a:r>
              <a:rPr dirty="0" sz="3650" spc="-120"/>
              <a:t> </a:t>
            </a:r>
            <a:r>
              <a:rPr dirty="0" sz="3650" spc="-10"/>
              <a:t>(CNNs)</a:t>
            </a:r>
            <a:endParaRPr sz="3650"/>
          </a:p>
        </p:txBody>
      </p:sp>
      <p:grpSp>
        <p:nvGrpSpPr>
          <p:cNvPr id="6" name="object 6" descr=""/>
          <p:cNvGrpSpPr/>
          <p:nvPr/>
        </p:nvGrpSpPr>
        <p:grpSpPr>
          <a:xfrm>
            <a:off x="6254496" y="2485644"/>
            <a:ext cx="1118870" cy="4723130"/>
            <a:chOff x="6254496" y="2485644"/>
            <a:chExt cx="1118870" cy="4723130"/>
          </a:xfrm>
        </p:grpSpPr>
        <p:sp>
          <p:nvSpPr>
            <p:cNvPr id="7" name="object 7" descr=""/>
            <p:cNvSpPr/>
            <p:nvPr/>
          </p:nvSpPr>
          <p:spPr>
            <a:xfrm>
              <a:off x="6466332" y="2485643"/>
              <a:ext cx="906780" cy="4723130"/>
            </a:xfrm>
            <a:custGeom>
              <a:avLst/>
              <a:gdLst/>
              <a:ahLst/>
              <a:cxnLst/>
              <a:rect l="l" t="t" r="r" b="b"/>
              <a:pathLst>
                <a:path w="906779" h="4723130">
                  <a:moveTo>
                    <a:pt x="22860" y="5080"/>
                  </a:moveTo>
                  <a:lnTo>
                    <a:pt x="17780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4717631"/>
                  </a:lnTo>
                  <a:lnTo>
                    <a:pt x="5080" y="4722749"/>
                  </a:lnTo>
                  <a:lnTo>
                    <a:pt x="17780" y="4722749"/>
                  </a:lnTo>
                  <a:lnTo>
                    <a:pt x="22860" y="4717631"/>
                  </a:lnTo>
                  <a:lnTo>
                    <a:pt x="22860" y="5080"/>
                  </a:lnTo>
                  <a:close/>
                </a:path>
                <a:path w="906779" h="4723130">
                  <a:moveTo>
                    <a:pt x="906780" y="439420"/>
                  </a:moveTo>
                  <a:lnTo>
                    <a:pt x="901700" y="434340"/>
                  </a:lnTo>
                  <a:lnTo>
                    <a:pt x="216916" y="434340"/>
                  </a:lnTo>
                  <a:lnTo>
                    <a:pt x="211836" y="439420"/>
                  </a:lnTo>
                  <a:lnTo>
                    <a:pt x="211836" y="452120"/>
                  </a:lnTo>
                  <a:lnTo>
                    <a:pt x="216916" y="457200"/>
                  </a:lnTo>
                  <a:lnTo>
                    <a:pt x="901700" y="457200"/>
                  </a:lnTo>
                  <a:lnTo>
                    <a:pt x="906780" y="452120"/>
                  </a:lnTo>
                  <a:lnTo>
                    <a:pt x="906780" y="439420"/>
                  </a:lnTo>
                  <a:close/>
                </a:path>
              </a:pathLst>
            </a:custGeom>
            <a:solidFill>
              <a:srgbClr val="46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54496" y="2709672"/>
              <a:ext cx="446405" cy="445134"/>
            </a:xfrm>
            <a:custGeom>
              <a:avLst/>
              <a:gdLst/>
              <a:ahLst/>
              <a:cxnLst/>
              <a:rect l="l" t="t" r="r" b="b"/>
              <a:pathLst>
                <a:path w="446404" h="445135">
                  <a:moveTo>
                    <a:pt x="416559" y="0"/>
                  </a:moveTo>
                  <a:lnTo>
                    <a:pt x="29717" y="0"/>
                  </a:lnTo>
                  <a:lnTo>
                    <a:pt x="18161" y="2286"/>
                  </a:lnTo>
                  <a:lnTo>
                    <a:pt x="8762" y="8762"/>
                  </a:lnTo>
                  <a:lnTo>
                    <a:pt x="2286" y="18161"/>
                  </a:lnTo>
                  <a:lnTo>
                    <a:pt x="0" y="29717"/>
                  </a:lnTo>
                  <a:lnTo>
                    <a:pt x="0" y="414908"/>
                  </a:lnTo>
                  <a:lnTo>
                    <a:pt x="2286" y="426465"/>
                  </a:lnTo>
                  <a:lnTo>
                    <a:pt x="8762" y="435863"/>
                  </a:lnTo>
                  <a:lnTo>
                    <a:pt x="18161" y="442340"/>
                  </a:lnTo>
                  <a:lnTo>
                    <a:pt x="29717" y="444626"/>
                  </a:lnTo>
                  <a:lnTo>
                    <a:pt x="416559" y="444626"/>
                  </a:lnTo>
                  <a:lnTo>
                    <a:pt x="428117" y="442340"/>
                  </a:lnTo>
                  <a:lnTo>
                    <a:pt x="437514" y="435863"/>
                  </a:lnTo>
                  <a:lnTo>
                    <a:pt x="443992" y="426465"/>
                  </a:lnTo>
                  <a:lnTo>
                    <a:pt x="446277" y="414908"/>
                  </a:lnTo>
                  <a:lnTo>
                    <a:pt x="446277" y="29717"/>
                  </a:lnTo>
                  <a:lnTo>
                    <a:pt x="443992" y="18161"/>
                  </a:lnTo>
                  <a:lnTo>
                    <a:pt x="437514" y="8762"/>
                  </a:lnTo>
                  <a:lnTo>
                    <a:pt x="428117" y="2286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2D52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395973" y="2706369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8EBE7"/>
                </a:solidFill>
                <a:latin typeface="Carlito"/>
                <a:cs typeface="Carlito"/>
              </a:rPr>
              <a:t>1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49718" y="2538514"/>
            <a:ext cx="5894705" cy="109029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800" spc="-20">
                <a:solidFill>
                  <a:srgbClr val="F8EBE7"/>
                </a:solidFill>
                <a:latin typeface="Carlito"/>
                <a:cs typeface="Carlito"/>
              </a:rPr>
              <a:t>Convolutional</a:t>
            </a:r>
            <a:r>
              <a:rPr dirty="0" sz="18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35500"/>
              </a:lnSpc>
              <a:spcBef>
                <a:spcPts val="190"/>
              </a:spcBef>
            </a:pP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These</a:t>
            </a:r>
            <a:r>
              <a:rPr dirty="0" sz="15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5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apply</a:t>
            </a:r>
            <a:r>
              <a:rPr dirty="0" sz="155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filters</a:t>
            </a:r>
            <a:r>
              <a:rPr dirty="0" sz="15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5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5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input</a:t>
            </a:r>
            <a:r>
              <a:rPr dirty="0" sz="15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image,</a:t>
            </a:r>
            <a:r>
              <a:rPr dirty="0" sz="15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extracting</a:t>
            </a:r>
            <a:r>
              <a:rPr dirty="0" sz="15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features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like</a:t>
            </a:r>
            <a:r>
              <a:rPr dirty="0" sz="15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edges, textures,</a:t>
            </a:r>
            <a:r>
              <a:rPr dirty="0" sz="15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55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patterns.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254496" y="4349496"/>
            <a:ext cx="1118235" cy="446405"/>
            <a:chOff x="6254496" y="4349496"/>
            <a:chExt cx="1118235" cy="446405"/>
          </a:xfrm>
        </p:grpSpPr>
        <p:sp>
          <p:nvSpPr>
            <p:cNvPr id="12" name="object 12" descr=""/>
            <p:cNvSpPr/>
            <p:nvPr/>
          </p:nvSpPr>
          <p:spPr>
            <a:xfrm>
              <a:off x="6678168" y="4561332"/>
              <a:ext cx="694690" cy="22860"/>
            </a:xfrm>
            <a:custGeom>
              <a:avLst/>
              <a:gdLst/>
              <a:ahLst/>
              <a:cxnLst/>
              <a:rect l="l" t="t" r="r" b="b"/>
              <a:pathLst>
                <a:path w="694690" h="22860">
                  <a:moveTo>
                    <a:pt x="689355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5079" y="22859"/>
                  </a:lnTo>
                  <a:lnTo>
                    <a:pt x="689355" y="22859"/>
                  </a:lnTo>
                  <a:lnTo>
                    <a:pt x="694435" y="17779"/>
                  </a:lnTo>
                  <a:lnTo>
                    <a:pt x="694435" y="5079"/>
                  </a:lnTo>
                  <a:lnTo>
                    <a:pt x="689355" y="0"/>
                  </a:lnTo>
                  <a:close/>
                </a:path>
              </a:pathLst>
            </a:custGeom>
            <a:solidFill>
              <a:srgbClr val="46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54496" y="4349496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16559" y="0"/>
                  </a:moveTo>
                  <a:lnTo>
                    <a:pt x="29717" y="0"/>
                  </a:lnTo>
                  <a:lnTo>
                    <a:pt x="18161" y="2286"/>
                  </a:lnTo>
                  <a:lnTo>
                    <a:pt x="8762" y="8762"/>
                  </a:lnTo>
                  <a:lnTo>
                    <a:pt x="2286" y="18161"/>
                  </a:lnTo>
                  <a:lnTo>
                    <a:pt x="0" y="29717"/>
                  </a:lnTo>
                  <a:lnTo>
                    <a:pt x="0" y="416559"/>
                  </a:lnTo>
                  <a:lnTo>
                    <a:pt x="2286" y="428116"/>
                  </a:lnTo>
                  <a:lnTo>
                    <a:pt x="8762" y="437514"/>
                  </a:lnTo>
                  <a:lnTo>
                    <a:pt x="18161" y="443991"/>
                  </a:lnTo>
                  <a:lnTo>
                    <a:pt x="29717" y="446277"/>
                  </a:lnTo>
                  <a:lnTo>
                    <a:pt x="416559" y="446277"/>
                  </a:lnTo>
                  <a:lnTo>
                    <a:pt x="428117" y="443991"/>
                  </a:lnTo>
                  <a:lnTo>
                    <a:pt x="437514" y="437514"/>
                  </a:lnTo>
                  <a:lnTo>
                    <a:pt x="443992" y="428116"/>
                  </a:lnTo>
                  <a:lnTo>
                    <a:pt x="446277" y="416559"/>
                  </a:lnTo>
                  <a:lnTo>
                    <a:pt x="446277" y="29717"/>
                  </a:lnTo>
                  <a:lnTo>
                    <a:pt x="443992" y="18161"/>
                  </a:lnTo>
                  <a:lnTo>
                    <a:pt x="437514" y="8762"/>
                  </a:lnTo>
                  <a:lnTo>
                    <a:pt x="428117" y="2286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2D52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395973" y="4348098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8EBE7"/>
                </a:solidFill>
                <a:latin typeface="Carlito"/>
                <a:cs typeface="Carlito"/>
              </a:rPr>
              <a:t>2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49718" y="4306061"/>
            <a:ext cx="1344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8EBE7"/>
                </a:solidFill>
                <a:latin typeface="Carlito"/>
                <a:cs typeface="Carlito"/>
              </a:rPr>
              <a:t>Pooling</a:t>
            </a:r>
            <a:r>
              <a:rPr dirty="0" sz="180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49718" y="4655641"/>
            <a:ext cx="6029960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100"/>
              </a:spcBef>
            </a:pP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Pooling</a:t>
            </a:r>
            <a:r>
              <a:rPr dirty="0" sz="1550" spc="-1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5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reduce</a:t>
            </a:r>
            <a:r>
              <a:rPr dirty="0" sz="15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5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dimensionality</a:t>
            </a:r>
            <a:r>
              <a:rPr dirty="0" sz="15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5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feature</a:t>
            </a:r>
            <a:r>
              <a:rPr dirty="0" sz="15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maps,</a:t>
            </a:r>
            <a:r>
              <a:rPr dirty="0" sz="15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making</a:t>
            </a:r>
            <a:r>
              <a:rPr dirty="0" sz="15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model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more</a:t>
            </a:r>
            <a:r>
              <a:rPr dirty="0" sz="15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robust</a:t>
            </a:r>
            <a:r>
              <a:rPr dirty="0" sz="15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5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variations</a:t>
            </a:r>
            <a:r>
              <a:rPr dirty="0" sz="1550" spc="-1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in</a:t>
            </a:r>
            <a:r>
              <a:rPr dirty="0" sz="15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image</a:t>
            </a:r>
            <a:r>
              <a:rPr dirty="0" sz="15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size</a:t>
            </a:r>
            <a:r>
              <a:rPr dirty="0" sz="15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5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position.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254496" y="5989320"/>
            <a:ext cx="1118235" cy="446405"/>
            <a:chOff x="6254496" y="5989320"/>
            <a:chExt cx="1118235" cy="446405"/>
          </a:xfrm>
        </p:grpSpPr>
        <p:sp>
          <p:nvSpPr>
            <p:cNvPr id="18" name="object 18" descr=""/>
            <p:cNvSpPr/>
            <p:nvPr/>
          </p:nvSpPr>
          <p:spPr>
            <a:xfrm>
              <a:off x="6678168" y="6201156"/>
              <a:ext cx="694690" cy="22860"/>
            </a:xfrm>
            <a:custGeom>
              <a:avLst/>
              <a:gdLst/>
              <a:ahLst/>
              <a:cxnLst/>
              <a:rect l="l" t="t" r="r" b="b"/>
              <a:pathLst>
                <a:path w="694690" h="22860">
                  <a:moveTo>
                    <a:pt x="689355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689355" y="22860"/>
                  </a:lnTo>
                  <a:lnTo>
                    <a:pt x="694435" y="17780"/>
                  </a:lnTo>
                  <a:lnTo>
                    <a:pt x="694435" y="5080"/>
                  </a:lnTo>
                  <a:lnTo>
                    <a:pt x="689355" y="0"/>
                  </a:lnTo>
                  <a:close/>
                </a:path>
              </a:pathLst>
            </a:custGeom>
            <a:solidFill>
              <a:srgbClr val="46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54496" y="5989320"/>
              <a:ext cx="446405" cy="446405"/>
            </a:xfrm>
            <a:custGeom>
              <a:avLst/>
              <a:gdLst/>
              <a:ahLst/>
              <a:cxnLst/>
              <a:rect l="l" t="t" r="r" b="b"/>
              <a:pathLst>
                <a:path w="446404" h="446404">
                  <a:moveTo>
                    <a:pt x="416559" y="0"/>
                  </a:moveTo>
                  <a:lnTo>
                    <a:pt x="29717" y="0"/>
                  </a:lnTo>
                  <a:lnTo>
                    <a:pt x="18161" y="2285"/>
                  </a:lnTo>
                  <a:lnTo>
                    <a:pt x="8762" y="8762"/>
                  </a:lnTo>
                  <a:lnTo>
                    <a:pt x="2286" y="18160"/>
                  </a:lnTo>
                  <a:lnTo>
                    <a:pt x="0" y="29717"/>
                  </a:lnTo>
                  <a:lnTo>
                    <a:pt x="0" y="416559"/>
                  </a:lnTo>
                  <a:lnTo>
                    <a:pt x="2286" y="428116"/>
                  </a:lnTo>
                  <a:lnTo>
                    <a:pt x="8762" y="437514"/>
                  </a:lnTo>
                  <a:lnTo>
                    <a:pt x="18161" y="443991"/>
                  </a:lnTo>
                  <a:lnTo>
                    <a:pt x="29717" y="446277"/>
                  </a:lnTo>
                  <a:lnTo>
                    <a:pt x="416559" y="446277"/>
                  </a:lnTo>
                  <a:lnTo>
                    <a:pt x="428117" y="443991"/>
                  </a:lnTo>
                  <a:lnTo>
                    <a:pt x="437514" y="437514"/>
                  </a:lnTo>
                  <a:lnTo>
                    <a:pt x="443992" y="428116"/>
                  </a:lnTo>
                  <a:lnTo>
                    <a:pt x="446277" y="416559"/>
                  </a:lnTo>
                  <a:lnTo>
                    <a:pt x="446277" y="29717"/>
                  </a:lnTo>
                  <a:lnTo>
                    <a:pt x="443992" y="18160"/>
                  </a:lnTo>
                  <a:lnTo>
                    <a:pt x="437514" y="8762"/>
                  </a:lnTo>
                  <a:lnTo>
                    <a:pt x="428117" y="2285"/>
                  </a:lnTo>
                  <a:lnTo>
                    <a:pt x="416559" y="0"/>
                  </a:lnTo>
                  <a:close/>
                </a:path>
              </a:pathLst>
            </a:custGeom>
            <a:solidFill>
              <a:srgbClr val="2D52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395973" y="5989701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8EBE7"/>
                </a:solidFill>
                <a:latin typeface="Carlito"/>
                <a:cs typeface="Carlito"/>
              </a:rPr>
              <a:t>3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649718" y="5821210"/>
            <a:ext cx="5710555" cy="109029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800">
                <a:solidFill>
                  <a:srgbClr val="F8EBE7"/>
                </a:solidFill>
                <a:latin typeface="Carlito"/>
                <a:cs typeface="Carlito"/>
              </a:rPr>
              <a:t>Fully</a:t>
            </a:r>
            <a:r>
              <a:rPr dirty="0" sz="180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8EBE7"/>
                </a:solidFill>
                <a:latin typeface="Carlito"/>
                <a:cs typeface="Carlito"/>
              </a:rPr>
              <a:t>Connected</a:t>
            </a:r>
            <a:r>
              <a:rPr dirty="0" sz="180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35500"/>
              </a:lnSpc>
              <a:spcBef>
                <a:spcPts val="190"/>
              </a:spcBef>
            </a:pP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Fully</a:t>
            </a:r>
            <a:r>
              <a:rPr dirty="0" sz="1550" spc="-10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connected</a:t>
            </a:r>
            <a:r>
              <a:rPr dirty="0" sz="15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layers</a:t>
            </a:r>
            <a:r>
              <a:rPr dirty="0" sz="15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classify</a:t>
            </a:r>
            <a:r>
              <a:rPr dirty="0" sz="1550" spc="-1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5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extracted</a:t>
            </a:r>
            <a:r>
              <a:rPr dirty="0" sz="1550" spc="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features</a:t>
            </a:r>
            <a:r>
              <a:rPr dirty="0" sz="1550" spc="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15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combining</a:t>
            </a:r>
            <a:r>
              <a:rPr dirty="0" sz="1550" spc="-1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them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into</a:t>
            </a:r>
            <a:r>
              <a:rPr dirty="0" sz="15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a</a:t>
            </a:r>
            <a:r>
              <a:rPr dirty="0" sz="15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probability</a:t>
            </a:r>
            <a:r>
              <a:rPr dirty="0" sz="15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distribution</a:t>
            </a:r>
            <a:r>
              <a:rPr dirty="0" sz="15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F8EBE7"/>
                </a:solidFill>
                <a:latin typeface="Carlito"/>
                <a:cs typeface="Carlito"/>
              </a:rPr>
              <a:t>over</a:t>
            </a:r>
            <a:r>
              <a:rPr dirty="0" sz="15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different</a:t>
            </a:r>
            <a:r>
              <a:rPr dirty="0" sz="1550" spc="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F8EBE7"/>
                </a:solidFill>
                <a:latin typeface="Carlito"/>
                <a:cs typeface="Carlito"/>
              </a:rPr>
              <a:t>classes.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933" y="802335"/>
            <a:ext cx="6306185" cy="1443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dirty="0" sz="4550"/>
              <a:t>ResNet50:</a:t>
            </a:r>
            <a:r>
              <a:rPr dirty="0" sz="4550" spc="-280"/>
              <a:t> </a:t>
            </a:r>
            <a:r>
              <a:rPr dirty="0" sz="4550"/>
              <a:t>Powering</a:t>
            </a:r>
            <a:r>
              <a:rPr dirty="0" sz="4550" spc="-180"/>
              <a:t> </a:t>
            </a:r>
            <a:r>
              <a:rPr dirty="0" sz="4550" spc="-10"/>
              <a:t>Image Classification</a:t>
            </a:r>
            <a:endParaRPr sz="45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82575">
              <a:lnSpc>
                <a:spcPct val="132100"/>
              </a:lnSpc>
              <a:spcBef>
                <a:spcPts val="100"/>
              </a:spcBef>
            </a:pPr>
            <a:r>
              <a:rPr dirty="0" spc="-40"/>
              <a:t>ResNet50,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 spc="-70"/>
              <a:t>state-</a:t>
            </a:r>
            <a:r>
              <a:rPr dirty="0" spc="-60"/>
              <a:t>of-</a:t>
            </a:r>
            <a:r>
              <a:rPr dirty="0" spc="-50"/>
              <a:t>the-</a:t>
            </a:r>
            <a:r>
              <a:rPr dirty="0"/>
              <a:t>art</a:t>
            </a:r>
            <a:r>
              <a:rPr dirty="0" spc="-75"/>
              <a:t> </a:t>
            </a:r>
            <a:r>
              <a:rPr dirty="0" spc="-40"/>
              <a:t>convolutional</a:t>
            </a:r>
            <a:r>
              <a:rPr dirty="0" spc="-35"/>
              <a:t> </a:t>
            </a:r>
            <a:r>
              <a:rPr dirty="0"/>
              <a:t>neural</a:t>
            </a:r>
            <a:r>
              <a:rPr dirty="0" spc="-15"/>
              <a:t> </a:t>
            </a:r>
            <a:r>
              <a:rPr dirty="0"/>
              <a:t>network,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70"/>
              <a:t> </a:t>
            </a:r>
            <a:r>
              <a:rPr dirty="0" spc="-25"/>
              <a:t>the </a:t>
            </a:r>
            <a:r>
              <a:rPr dirty="0" spc="-20"/>
              <a:t>backbone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our</a:t>
            </a:r>
            <a:r>
              <a:rPr dirty="0" spc="-100"/>
              <a:t> </a:t>
            </a:r>
            <a:r>
              <a:rPr dirty="0"/>
              <a:t>deep</a:t>
            </a:r>
            <a:r>
              <a:rPr dirty="0" spc="-45"/>
              <a:t> </a:t>
            </a:r>
            <a:r>
              <a:rPr dirty="0" spc="-60"/>
              <a:t>learning-</a:t>
            </a:r>
            <a:r>
              <a:rPr dirty="0" spc="-30"/>
              <a:t>powered</a:t>
            </a:r>
            <a:r>
              <a:rPr dirty="0" spc="-105"/>
              <a:t> </a:t>
            </a:r>
            <a:r>
              <a:rPr dirty="0"/>
              <a:t>crop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45"/>
              <a:t>weed</a:t>
            </a:r>
            <a:r>
              <a:rPr dirty="0" spc="-120"/>
              <a:t> </a:t>
            </a:r>
            <a:r>
              <a:rPr dirty="0" spc="-10"/>
              <a:t>classification system.</a:t>
            </a:r>
          </a:p>
          <a:p>
            <a:pPr marL="12700" marR="767080">
              <a:lnSpc>
                <a:spcPct val="131800"/>
              </a:lnSpc>
              <a:spcBef>
                <a:spcPts val="2210"/>
              </a:spcBef>
            </a:pP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50</a:t>
            </a:r>
            <a:r>
              <a:rPr dirty="0" spc="-45"/>
              <a:t> </a:t>
            </a:r>
            <a:r>
              <a:rPr dirty="0" spc="-35"/>
              <a:t>layers,</a:t>
            </a:r>
            <a:r>
              <a:rPr dirty="0" spc="-80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 spc="-45"/>
              <a:t>architecture</a:t>
            </a:r>
            <a:r>
              <a:rPr dirty="0" spc="-95"/>
              <a:t> </a:t>
            </a:r>
            <a:r>
              <a:rPr dirty="0" spc="-30"/>
              <a:t>delivers</a:t>
            </a:r>
            <a:r>
              <a:rPr dirty="0" spc="-75"/>
              <a:t> </a:t>
            </a:r>
            <a:r>
              <a:rPr dirty="0" spc="-30"/>
              <a:t>unparalleled</a:t>
            </a:r>
            <a:r>
              <a:rPr dirty="0" spc="-25"/>
              <a:t> </a:t>
            </a:r>
            <a:r>
              <a:rPr dirty="0" spc="-10"/>
              <a:t>accuracy, </a:t>
            </a:r>
            <a:r>
              <a:rPr dirty="0" spc="-55"/>
              <a:t>efficiency,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25"/>
              <a:t>scalability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50"/>
              <a:t>real-</a:t>
            </a:r>
            <a:r>
              <a:rPr dirty="0"/>
              <a:t>world</a:t>
            </a:r>
            <a:r>
              <a:rPr dirty="0" spc="-65"/>
              <a:t> </a:t>
            </a:r>
            <a:r>
              <a:rPr dirty="0" spc="-40"/>
              <a:t>agricultural</a:t>
            </a:r>
            <a:r>
              <a:rPr dirty="0" spc="-65"/>
              <a:t> </a:t>
            </a:r>
            <a:r>
              <a:rPr dirty="0" spc="-10"/>
              <a:t>applications.</a:t>
            </a:r>
          </a:p>
          <a:p>
            <a:pPr marL="12700" marR="5080">
              <a:lnSpc>
                <a:spcPct val="133000"/>
              </a:lnSpc>
              <a:spcBef>
                <a:spcPts val="2195"/>
              </a:spcBef>
            </a:pPr>
            <a:r>
              <a:rPr dirty="0" spc="-45"/>
              <a:t>ResNet50's</a:t>
            </a:r>
            <a:r>
              <a:rPr dirty="0" spc="-105"/>
              <a:t> </a:t>
            </a:r>
            <a:r>
              <a:rPr dirty="0" spc="-45"/>
              <a:t>advanced</a:t>
            </a:r>
            <a:r>
              <a:rPr dirty="0" spc="-125"/>
              <a:t> </a:t>
            </a:r>
            <a:r>
              <a:rPr dirty="0" spc="-20"/>
              <a:t>techniques,</a:t>
            </a:r>
            <a:r>
              <a:rPr dirty="0" spc="-55"/>
              <a:t> </a:t>
            </a:r>
            <a:r>
              <a:rPr dirty="0"/>
              <a:t>like</a:t>
            </a:r>
            <a:r>
              <a:rPr dirty="0" spc="45"/>
              <a:t> </a:t>
            </a:r>
            <a:r>
              <a:rPr dirty="0" spc="-10"/>
              <a:t>residual</a:t>
            </a:r>
            <a:r>
              <a:rPr dirty="0" spc="-35"/>
              <a:t> </a:t>
            </a:r>
            <a:r>
              <a:rPr dirty="0" spc="-45"/>
              <a:t>connections,</a:t>
            </a:r>
            <a:r>
              <a:rPr dirty="0" spc="-75"/>
              <a:t> </a:t>
            </a:r>
            <a:r>
              <a:rPr dirty="0"/>
              <a:t>enable</a:t>
            </a:r>
            <a:r>
              <a:rPr dirty="0" spc="-15"/>
              <a:t> </a:t>
            </a:r>
            <a:r>
              <a:rPr dirty="0"/>
              <a:t>it</a:t>
            </a:r>
            <a:r>
              <a:rPr dirty="0" spc="15"/>
              <a:t> </a:t>
            </a:r>
            <a:r>
              <a:rPr dirty="0" spc="-25"/>
              <a:t>to </a:t>
            </a:r>
            <a:r>
              <a:rPr dirty="0" spc="-35"/>
              <a:t>learn</a:t>
            </a:r>
            <a:r>
              <a:rPr dirty="0" spc="-110"/>
              <a:t> </a:t>
            </a:r>
            <a:r>
              <a:rPr dirty="0"/>
              <a:t>rich</a:t>
            </a:r>
            <a:r>
              <a:rPr dirty="0" spc="-40"/>
              <a:t> </a:t>
            </a:r>
            <a:r>
              <a:rPr dirty="0" spc="-10"/>
              <a:t>visual</a:t>
            </a:r>
            <a:r>
              <a:rPr dirty="0" spc="-55"/>
              <a:t> features</a:t>
            </a:r>
            <a:r>
              <a:rPr dirty="0" spc="-95"/>
              <a:t> </a:t>
            </a:r>
            <a:r>
              <a:rPr dirty="0" spc="-10"/>
              <a:t>from</a:t>
            </a:r>
            <a:r>
              <a:rPr dirty="0" spc="-75"/>
              <a:t> </a:t>
            </a:r>
            <a:r>
              <a:rPr dirty="0" spc="-20"/>
              <a:t>large</a:t>
            </a:r>
            <a:r>
              <a:rPr dirty="0" spc="-70"/>
              <a:t> </a:t>
            </a:r>
            <a:r>
              <a:rPr dirty="0" spc="-45"/>
              <a:t>datasets,</a:t>
            </a:r>
            <a:r>
              <a:rPr dirty="0" spc="-145"/>
              <a:t> </a:t>
            </a:r>
            <a:r>
              <a:rPr dirty="0" spc="-20"/>
              <a:t>optimizing</a:t>
            </a:r>
            <a:r>
              <a:rPr dirty="0" spc="-40"/>
              <a:t> </a:t>
            </a:r>
            <a:r>
              <a:rPr dirty="0"/>
              <a:t>yield,</a:t>
            </a:r>
            <a:r>
              <a:rPr dirty="0" spc="35"/>
              <a:t> </a:t>
            </a:r>
            <a:r>
              <a:rPr dirty="0" spc="-10"/>
              <a:t>detecting </a:t>
            </a:r>
            <a:r>
              <a:rPr dirty="0"/>
              <a:t>diseases,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40"/>
              <a:t>empowering</a:t>
            </a:r>
            <a:r>
              <a:rPr dirty="0" spc="-55"/>
              <a:t> </a:t>
            </a:r>
            <a:r>
              <a:rPr dirty="0" spc="-10"/>
              <a:t>precision</a:t>
            </a:r>
            <a:r>
              <a:rPr dirty="0" spc="-70"/>
              <a:t> </a:t>
            </a:r>
            <a:r>
              <a:rPr dirty="0" spc="-40"/>
              <a:t>farming.</a:t>
            </a:r>
            <a:r>
              <a:rPr dirty="0" spc="-70"/>
              <a:t> </a:t>
            </a:r>
            <a:r>
              <a:rPr dirty="0"/>
              <a:t>Its</a:t>
            </a:r>
            <a:r>
              <a:rPr dirty="0" spc="-70"/>
              <a:t> </a:t>
            </a:r>
            <a:r>
              <a:rPr dirty="0" spc="-45"/>
              <a:t>versatility </a:t>
            </a:r>
            <a:r>
              <a:rPr dirty="0" spc="-40"/>
              <a:t>makes</a:t>
            </a:r>
            <a:r>
              <a:rPr dirty="0" spc="-80"/>
              <a:t> </a:t>
            </a:r>
            <a:r>
              <a:rPr dirty="0"/>
              <a:t>it</a:t>
            </a:r>
            <a:r>
              <a:rPr dirty="0" spc="-30"/>
              <a:t> </a:t>
            </a:r>
            <a:r>
              <a:rPr dirty="0" spc="-50"/>
              <a:t>a </a:t>
            </a:r>
            <a:r>
              <a:rPr dirty="0" spc="-40"/>
              <a:t>cornerstone</a:t>
            </a:r>
            <a:r>
              <a:rPr dirty="0" spc="-114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our</a:t>
            </a:r>
            <a:r>
              <a:rPr dirty="0" spc="-65"/>
              <a:t> </a:t>
            </a:r>
            <a:r>
              <a:rPr dirty="0" spc="-45"/>
              <a:t>innovative</a:t>
            </a:r>
            <a:r>
              <a:rPr dirty="0" spc="-95"/>
              <a:t> </a:t>
            </a:r>
            <a:r>
              <a:rPr dirty="0"/>
              <a:t>deep</a:t>
            </a:r>
            <a:r>
              <a:rPr dirty="0" spc="-15"/>
              <a:t> </a:t>
            </a:r>
            <a:r>
              <a:rPr dirty="0"/>
              <a:t>learning</a:t>
            </a:r>
            <a:r>
              <a:rPr dirty="0" spc="-70"/>
              <a:t> </a:t>
            </a:r>
            <a:r>
              <a:rPr dirty="0" spc="-10"/>
              <a:t>solutions.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3372" y="2602992"/>
              <a:ext cx="4867655" cy="30236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1933" y="802335"/>
            <a:ext cx="6198235" cy="14433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700"/>
              </a:lnSpc>
            </a:pPr>
            <a:r>
              <a:rPr dirty="0" sz="4550"/>
              <a:t>Ensemble</a:t>
            </a:r>
            <a:r>
              <a:rPr dirty="0" sz="4550" spc="-195"/>
              <a:t> </a:t>
            </a:r>
            <a:r>
              <a:rPr dirty="0" sz="4550"/>
              <a:t>Models</a:t>
            </a:r>
            <a:r>
              <a:rPr dirty="0" sz="4550" spc="-135"/>
              <a:t> </a:t>
            </a:r>
            <a:r>
              <a:rPr dirty="0" sz="4550"/>
              <a:t>for</a:t>
            </a:r>
            <a:r>
              <a:rPr dirty="0" sz="4550" spc="-110"/>
              <a:t> </a:t>
            </a:r>
            <a:r>
              <a:rPr dirty="0" sz="4550" spc="-20"/>
              <a:t>Crop </a:t>
            </a:r>
            <a:r>
              <a:rPr dirty="0" sz="4550"/>
              <a:t>and</a:t>
            </a:r>
            <a:r>
              <a:rPr dirty="0" sz="4550" spc="-250"/>
              <a:t> </a:t>
            </a:r>
            <a:r>
              <a:rPr dirty="0" sz="4550" spc="-20"/>
              <a:t>Weed</a:t>
            </a:r>
            <a:r>
              <a:rPr dirty="0" sz="4550" spc="-225"/>
              <a:t> </a:t>
            </a:r>
            <a:r>
              <a:rPr dirty="0" sz="4550" spc="-10"/>
              <a:t>Classification</a:t>
            </a:r>
            <a:endParaRPr sz="455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46355">
              <a:lnSpc>
                <a:spcPct val="132100"/>
              </a:lnSpc>
              <a:spcBef>
                <a:spcPts val="100"/>
              </a:spcBef>
            </a:pPr>
            <a:r>
              <a:rPr dirty="0"/>
              <a:t>To</a:t>
            </a:r>
            <a:r>
              <a:rPr dirty="0" spc="-75"/>
              <a:t> </a:t>
            </a:r>
            <a:r>
              <a:rPr dirty="0"/>
              <a:t>improve</a:t>
            </a:r>
            <a:r>
              <a:rPr dirty="0" spc="-30"/>
              <a:t> </a:t>
            </a:r>
            <a:r>
              <a:rPr dirty="0" spc="-35"/>
              <a:t>accuracy,</a:t>
            </a:r>
            <a:r>
              <a:rPr dirty="0" spc="-60"/>
              <a:t> </a:t>
            </a:r>
            <a:r>
              <a:rPr dirty="0"/>
              <a:t>we</a:t>
            </a:r>
            <a:r>
              <a:rPr dirty="0" spc="-30"/>
              <a:t> </a:t>
            </a:r>
            <a:r>
              <a:rPr dirty="0" spc="-10"/>
              <a:t>developed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ensemble</a:t>
            </a:r>
            <a:r>
              <a:rPr dirty="0" spc="-35"/>
              <a:t> </a:t>
            </a:r>
            <a:r>
              <a:rPr dirty="0"/>
              <a:t>combining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CNN</a:t>
            </a:r>
            <a:r>
              <a:rPr dirty="0" spc="-25"/>
              <a:t> and </a:t>
            </a:r>
            <a:r>
              <a:rPr dirty="0"/>
              <a:t>ResNet50.</a:t>
            </a:r>
            <a:r>
              <a:rPr dirty="0" spc="20"/>
              <a:t> </a:t>
            </a:r>
            <a:r>
              <a:rPr dirty="0"/>
              <a:t>By</a:t>
            </a:r>
            <a:r>
              <a:rPr dirty="0" spc="35"/>
              <a:t> </a:t>
            </a:r>
            <a:r>
              <a:rPr dirty="0" spc="-20"/>
              <a:t>averaging</a:t>
            </a:r>
            <a:r>
              <a:rPr dirty="0"/>
              <a:t> outputs,</a:t>
            </a:r>
            <a:r>
              <a:rPr dirty="0" spc="15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/>
              <a:t>ensemble</a:t>
            </a:r>
            <a:r>
              <a:rPr dirty="0" spc="35"/>
              <a:t> </a:t>
            </a:r>
            <a:r>
              <a:rPr dirty="0" spc="-10"/>
              <a:t>leverages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10"/>
              <a:t>strengths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each</a:t>
            </a:r>
            <a:r>
              <a:rPr dirty="0" spc="-45"/>
              <a:t> </a:t>
            </a:r>
            <a:r>
              <a:rPr dirty="0" spc="-40"/>
              <a:t>approach</a:t>
            </a:r>
            <a:r>
              <a:rPr dirty="0" spc="-105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 spc="-40"/>
              <a:t>enhanced</a:t>
            </a:r>
            <a:r>
              <a:rPr dirty="0" spc="-65"/>
              <a:t> </a:t>
            </a:r>
            <a:r>
              <a:rPr dirty="0" spc="-10"/>
              <a:t>performance.</a:t>
            </a:r>
          </a:p>
          <a:p>
            <a:pPr marL="12700" marR="116839">
              <a:lnSpc>
                <a:spcPct val="133000"/>
              </a:lnSpc>
              <a:spcBef>
                <a:spcPts val="2195"/>
              </a:spcBef>
            </a:pPr>
            <a:r>
              <a:rPr dirty="0"/>
              <a:t>The</a:t>
            </a:r>
            <a:r>
              <a:rPr dirty="0" spc="-60"/>
              <a:t> </a:t>
            </a:r>
            <a:r>
              <a:rPr dirty="0" spc="-30"/>
              <a:t>ensemble</a:t>
            </a:r>
            <a:r>
              <a:rPr dirty="0" spc="-45"/>
              <a:t> </a:t>
            </a:r>
            <a:r>
              <a:rPr dirty="0" spc="-40"/>
              <a:t>preprocesses</a:t>
            </a:r>
            <a:r>
              <a:rPr dirty="0" spc="-80"/>
              <a:t> </a:t>
            </a:r>
            <a:r>
              <a:rPr dirty="0"/>
              <a:t>inputs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/>
              <a:t>same,</a:t>
            </a:r>
            <a:r>
              <a:rPr dirty="0" spc="-70"/>
              <a:t> </a:t>
            </a:r>
            <a:r>
              <a:rPr dirty="0"/>
              <a:t>then</a:t>
            </a:r>
            <a:r>
              <a:rPr dirty="0" spc="-55"/>
              <a:t> </a:t>
            </a:r>
            <a:r>
              <a:rPr dirty="0" spc="-10"/>
              <a:t>passes</a:t>
            </a:r>
            <a:r>
              <a:rPr dirty="0" spc="-85"/>
              <a:t> </a:t>
            </a:r>
            <a:r>
              <a:rPr dirty="0" spc="-25"/>
              <a:t>them</a:t>
            </a:r>
            <a:r>
              <a:rPr dirty="0" spc="-90"/>
              <a:t> </a:t>
            </a:r>
            <a:r>
              <a:rPr dirty="0" spc="-10"/>
              <a:t>through </a:t>
            </a:r>
            <a:r>
              <a:rPr dirty="0"/>
              <a:t>both</a:t>
            </a:r>
            <a:r>
              <a:rPr dirty="0" spc="-85"/>
              <a:t> </a:t>
            </a:r>
            <a:r>
              <a:rPr dirty="0"/>
              <a:t>models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30"/>
              <a:t>averagesprobabilities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final</a:t>
            </a:r>
            <a:r>
              <a:rPr dirty="0" spc="-50"/>
              <a:t> </a:t>
            </a:r>
            <a:r>
              <a:rPr dirty="0" spc="-40"/>
              <a:t>classification.</a:t>
            </a:r>
            <a:r>
              <a:rPr dirty="0"/>
              <a:t> </a:t>
            </a:r>
            <a:r>
              <a:rPr dirty="0" spc="-20"/>
              <a:t>This </a:t>
            </a:r>
            <a:r>
              <a:rPr dirty="0" spc="-40"/>
              <a:t>outperforms</a:t>
            </a:r>
            <a:r>
              <a:rPr dirty="0" spc="-15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individual</a:t>
            </a:r>
            <a:r>
              <a:rPr dirty="0" spc="-60"/>
              <a:t> </a:t>
            </a:r>
            <a:r>
              <a:rPr dirty="0"/>
              <a:t>models,</a:t>
            </a:r>
            <a:r>
              <a:rPr dirty="0" spc="-65"/>
              <a:t> </a:t>
            </a:r>
            <a:r>
              <a:rPr dirty="0" spc="-35"/>
              <a:t>increasing </a:t>
            </a:r>
            <a:r>
              <a:rPr dirty="0" spc="-40"/>
              <a:t>accuracy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robustness </a:t>
            </a:r>
            <a:r>
              <a:rPr dirty="0"/>
              <a:t>for</a:t>
            </a:r>
            <a:r>
              <a:rPr dirty="0" spc="-114"/>
              <a:t> </a:t>
            </a:r>
            <a:r>
              <a:rPr dirty="0" spc="-20"/>
              <a:t>crop</a:t>
            </a:r>
            <a:r>
              <a:rPr dirty="0" spc="-11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45"/>
              <a:t>weed</a:t>
            </a:r>
            <a:r>
              <a:rPr dirty="0" spc="-90"/>
              <a:t> </a:t>
            </a:r>
            <a:r>
              <a:rPr dirty="0" spc="-10"/>
              <a:t>identification.</a:t>
            </a:r>
          </a:p>
          <a:p>
            <a:pPr algn="just" marL="12700" marR="5080">
              <a:lnSpc>
                <a:spcPct val="132100"/>
              </a:lnSpc>
              <a:spcBef>
                <a:spcPts val="2200"/>
              </a:spcBef>
            </a:pPr>
            <a:r>
              <a:rPr dirty="0"/>
              <a:t>Evaluation </a:t>
            </a:r>
            <a:r>
              <a:rPr dirty="0" spc="-20"/>
              <a:t>demonstrates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ensemble's</a:t>
            </a:r>
            <a:r>
              <a:rPr dirty="0" spc="5"/>
              <a:t> </a:t>
            </a:r>
            <a:r>
              <a:rPr dirty="0" spc="-10"/>
              <a:t>significant</a:t>
            </a:r>
            <a:r>
              <a:rPr dirty="0"/>
              <a:t> </a:t>
            </a:r>
            <a:r>
              <a:rPr dirty="0" spc="-20"/>
              <a:t>improvements</a:t>
            </a:r>
            <a:r>
              <a:rPr dirty="0" spc="-10"/>
              <a:t> </a:t>
            </a:r>
            <a:r>
              <a:rPr dirty="0" spc="-20"/>
              <a:t>over </a:t>
            </a:r>
            <a:r>
              <a:rPr dirty="0"/>
              <a:t>individual</a:t>
            </a:r>
            <a:r>
              <a:rPr dirty="0" spc="25"/>
              <a:t> </a:t>
            </a:r>
            <a:r>
              <a:rPr dirty="0"/>
              <a:t>models,</a:t>
            </a:r>
            <a:r>
              <a:rPr dirty="0" spc="30"/>
              <a:t> </a:t>
            </a:r>
            <a:r>
              <a:rPr dirty="0"/>
              <a:t>providing</a:t>
            </a:r>
            <a:r>
              <a:rPr dirty="0" spc="30"/>
              <a:t> </a:t>
            </a:r>
            <a:r>
              <a:rPr dirty="0"/>
              <a:t>farmers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15"/>
              <a:t> </a:t>
            </a:r>
            <a:r>
              <a:rPr dirty="0" spc="-10"/>
              <a:t>agronomists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reliable</a:t>
            </a:r>
            <a:r>
              <a:rPr dirty="0" spc="20"/>
              <a:t> </a:t>
            </a:r>
            <a:r>
              <a:rPr dirty="0"/>
              <a:t>tool</a:t>
            </a:r>
            <a:r>
              <a:rPr dirty="0" spc="5"/>
              <a:t> </a:t>
            </a:r>
            <a:r>
              <a:rPr dirty="0" spc="-25"/>
              <a:t>to </a:t>
            </a:r>
            <a:r>
              <a:rPr dirty="0" spc="-10"/>
              <a:t>support</a:t>
            </a:r>
            <a:r>
              <a:rPr dirty="0" spc="-140"/>
              <a:t> </a:t>
            </a:r>
            <a:r>
              <a:rPr dirty="0" spc="-30"/>
              <a:t>sustainable</a:t>
            </a:r>
            <a:r>
              <a:rPr dirty="0" spc="-55"/>
              <a:t> </a:t>
            </a:r>
            <a:r>
              <a:rPr dirty="0" spc="-10"/>
              <a:t>agriculture.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" y="1719072"/>
              <a:ext cx="4965192" cy="4791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6826" rIns="0" bIns="0" rtlCol="0" vert="horz">
            <a:spAutoFit/>
          </a:bodyPr>
          <a:lstStyle/>
          <a:p>
            <a:pPr marL="5365115" marR="5080">
              <a:lnSpc>
                <a:spcPts val="4800"/>
              </a:lnSpc>
              <a:spcBef>
                <a:spcPts val="25"/>
              </a:spcBef>
            </a:pPr>
            <a:r>
              <a:rPr dirty="0" sz="3850" spc="-20"/>
              <a:t>Dataset</a:t>
            </a:r>
            <a:r>
              <a:rPr dirty="0" sz="3850" spc="-204"/>
              <a:t> </a:t>
            </a:r>
            <a:r>
              <a:rPr dirty="0" sz="3850" spc="-10"/>
              <a:t>Preparation</a:t>
            </a:r>
            <a:r>
              <a:rPr dirty="0" sz="3850" spc="-150"/>
              <a:t> </a:t>
            </a:r>
            <a:r>
              <a:rPr dirty="0" sz="3850" spc="-25"/>
              <a:t>and </a:t>
            </a:r>
            <a:r>
              <a:rPr dirty="0" sz="3850" spc="-10"/>
              <a:t>Preprocessing</a:t>
            </a:r>
            <a:endParaRPr sz="385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4871" y="2383535"/>
            <a:ext cx="1042416" cy="500024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649718" y="2432633"/>
            <a:ext cx="5871210" cy="441579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Data</a:t>
            </a:r>
            <a:r>
              <a:rPr dirty="0" sz="190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Collection</a:t>
            </a:r>
            <a:endParaRPr sz="1900">
              <a:latin typeface="Carlito"/>
              <a:cs typeface="Carlito"/>
            </a:endParaRPr>
          </a:p>
          <a:p>
            <a:pPr marL="12700" marR="5080">
              <a:lnSpc>
                <a:spcPct val="132100"/>
              </a:lnSpc>
              <a:spcBef>
                <a:spcPts val="295"/>
              </a:spcBef>
            </a:pP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Acquire</a:t>
            </a:r>
            <a:r>
              <a:rPr dirty="0" sz="16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</a:t>
            </a:r>
            <a:r>
              <a:rPr dirty="0" sz="16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diverse</a:t>
            </a:r>
            <a:r>
              <a:rPr dirty="0" sz="16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dataset</a:t>
            </a:r>
            <a:r>
              <a:rPr dirty="0" sz="165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650" spc="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labeled</a:t>
            </a:r>
            <a:r>
              <a:rPr dirty="0" sz="16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images,</a:t>
            </a:r>
            <a:r>
              <a:rPr dirty="0" sz="16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including</a:t>
            </a:r>
            <a:r>
              <a:rPr dirty="0" sz="16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various</a:t>
            </a:r>
            <a:r>
              <a:rPr dirty="0" sz="16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650" spc="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5">
                <a:solidFill>
                  <a:srgbClr val="F8EBE7"/>
                </a:solidFill>
                <a:latin typeface="Carlito"/>
                <a:cs typeface="Carlito"/>
              </a:rPr>
              <a:t>and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weed</a:t>
            </a:r>
            <a:r>
              <a:rPr dirty="0" sz="16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5">
                <a:solidFill>
                  <a:srgbClr val="F8EBE7"/>
                </a:solidFill>
                <a:latin typeface="Carlito"/>
                <a:cs typeface="Carlito"/>
              </a:rPr>
              <a:t>types,</a:t>
            </a:r>
            <a:r>
              <a:rPr dirty="0" sz="16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growth</a:t>
            </a:r>
            <a:r>
              <a:rPr dirty="0" sz="16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5">
                <a:solidFill>
                  <a:srgbClr val="F8EBE7"/>
                </a:solidFill>
                <a:latin typeface="Carlito"/>
                <a:cs typeface="Carlito"/>
              </a:rPr>
              <a:t>stages,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6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lighting</a:t>
            </a:r>
            <a:r>
              <a:rPr dirty="0" sz="1650" spc="-1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conditions.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Data</a:t>
            </a:r>
            <a:r>
              <a:rPr dirty="0" sz="190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Augmentation</a:t>
            </a:r>
            <a:endParaRPr sz="1900">
              <a:latin typeface="Carlito"/>
              <a:cs typeface="Carlito"/>
            </a:endParaRPr>
          </a:p>
          <a:p>
            <a:pPr marL="12700" marR="1187450">
              <a:lnSpc>
                <a:spcPct val="130900"/>
              </a:lnSpc>
              <a:spcBef>
                <a:spcPts val="310"/>
              </a:spcBef>
            </a:pP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Increase</a:t>
            </a:r>
            <a:r>
              <a:rPr dirty="0" sz="16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size</a:t>
            </a:r>
            <a:r>
              <a:rPr dirty="0" sz="16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65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diversity</a:t>
            </a:r>
            <a:r>
              <a:rPr dirty="0" sz="16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of</a:t>
            </a:r>
            <a:r>
              <a:rPr dirty="0" sz="16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dataset</a:t>
            </a:r>
            <a:r>
              <a:rPr dirty="0" sz="1650" spc="-1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by</a:t>
            </a:r>
            <a:r>
              <a:rPr dirty="0" sz="16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applying 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transformations</a:t>
            </a:r>
            <a:r>
              <a:rPr dirty="0" sz="165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like</a:t>
            </a:r>
            <a:r>
              <a:rPr dirty="0" sz="16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rotation,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scaling,</a:t>
            </a:r>
            <a:r>
              <a:rPr dirty="0" sz="165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6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flipping.</a:t>
            </a: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Data</a:t>
            </a:r>
            <a:r>
              <a:rPr dirty="0" sz="190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Normalization</a:t>
            </a:r>
            <a:endParaRPr sz="1900">
              <a:latin typeface="Carlito"/>
              <a:cs typeface="Carlito"/>
            </a:endParaRPr>
          </a:p>
          <a:p>
            <a:pPr marL="12700" marR="248920">
              <a:lnSpc>
                <a:spcPct val="132100"/>
              </a:lnSpc>
              <a:spcBef>
                <a:spcPts val="295"/>
              </a:spcBef>
            </a:pPr>
            <a:r>
              <a:rPr dirty="0" sz="1650" spc="-25">
                <a:solidFill>
                  <a:srgbClr val="F8EBE7"/>
                </a:solidFill>
                <a:latin typeface="Carlito"/>
                <a:cs typeface="Carlito"/>
              </a:rPr>
              <a:t>Scale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pixel</a:t>
            </a:r>
            <a:r>
              <a:rPr dirty="0" sz="165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values</a:t>
            </a:r>
            <a:r>
              <a:rPr dirty="0" sz="16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650" spc="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</a:t>
            </a:r>
            <a:r>
              <a:rPr dirty="0" sz="1650" spc="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common</a:t>
            </a:r>
            <a:r>
              <a:rPr dirty="0" sz="16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range,</a:t>
            </a:r>
            <a:r>
              <a:rPr dirty="0" sz="16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improving</a:t>
            </a:r>
            <a:r>
              <a:rPr dirty="0" sz="165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model</a:t>
            </a:r>
            <a:r>
              <a:rPr dirty="0" sz="16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10">
                <a:solidFill>
                  <a:srgbClr val="F8EBE7"/>
                </a:solidFill>
                <a:latin typeface="Carlito"/>
                <a:cs typeface="Carlito"/>
              </a:rPr>
              <a:t>training </a:t>
            </a:r>
            <a:r>
              <a:rPr dirty="0" sz="1650" spc="-30">
                <a:solidFill>
                  <a:srgbClr val="F8EBE7"/>
                </a:solidFill>
                <a:latin typeface="Carlito"/>
                <a:cs typeface="Carlito"/>
              </a:rPr>
              <a:t>efficiency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650" spc="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40">
                <a:solidFill>
                  <a:srgbClr val="F8EBE7"/>
                </a:solidFill>
                <a:latin typeface="Carlito"/>
                <a:cs typeface="Carlito"/>
              </a:rPr>
              <a:t>preventing</a:t>
            </a:r>
            <a:r>
              <a:rPr dirty="0" sz="16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650" spc="-20">
                <a:solidFill>
                  <a:srgbClr val="F8EBE7"/>
                </a:solidFill>
                <a:latin typeface="Carlito"/>
                <a:cs typeface="Carlito"/>
              </a:rPr>
              <a:t>bias.</a:t>
            </a:r>
            <a:endParaRPr sz="16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4630400" cy="8230870"/>
          </a:xfrm>
          <a:custGeom>
            <a:avLst/>
            <a:gdLst/>
            <a:ahLst/>
            <a:cxnLst/>
            <a:rect l="l" t="t" r="r" b="b"/>
            <a:pathLst>
              <a:path w="14630400" h="8230870">
                <a:moveTo>
                  <a:pt x="14630400" y="0"/>
                </a:moveTo>
                <a:lnTo>
                  <a:pt x="0" y="0"/>
                </a:lnTo>
                <a:lnTo>
                  <a:pt x="0" y="8230616"/>
                </a:lnTo>
                <a:lnTo>
                  <a:pt x="14630400" y="8230616"/>
                </a:lnTo>
                <a:lnTo>
                  <a:pt x="14630400" y="0"/>
                </a:lnTo>
                <a:close/>
              </a:path>
            </a:pathLst>
          </a:custGeom>
          <a:solidFill>
            <a:srgbClr val="1233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538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8597" y="3267531"/>
            <a:ext cx="10133965" cy="6445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20"/>
              <a:t>Training</a:t>
            </a:r>
            <a:r>
              <a:rPr dirty="0" sz="4050" spc="-250"/>
              <a:t> </a:t>
            </a:r>
            <a:r>
              <a:rPr dirty="0" sz="4050"/>
              <a:t>and</a:t>
            </a:r>
            <a:r>
              <a:rPr dirty="0" sz="4050" spc="-155"/>
              <a:t> </a:t>
            </a:r>
            <a:r>
              <a:rPr dirty="0" sz="4050" spc="-10"/>
              <a:t>Evaluation</a:t>
            </a:r>
            <a:r>
              <a:rPr dirty="0" sz="4050" spc="-210"/>
              <a:t> </a:t>
            </a:r>
            <a:r>
              <a:rPr dirty="0" sz="4050"/>
              <a:t>of</a:t>
            </a:r>
            <a:r>
              <a:rPr dirty="0" sz="4050" spc="-105"/>
              <a:t> </a:t>
            </a:r>
            <a:r>
              <a:rPr dirty="0" sz="4050"/>
              <a:t>Deep</a:t>
            </a:r>
            <a:r>
              <a:rPr dirty="0" sz="4050" spc="-140"/>
              <a:t> </a:t>
            </a:r>
            <a:r>
              <a:rPr dirty="0" sz="4050" spc="-10"/>
              <a:t>Learning</a:t>
            </a:r>
            <a:r>
              <a:rPr dirty="0" sz="4050" spc="-204"/>
              <a:t> </a:t>
            </a:r>
            <a:r>
              <a:rPr dirty="0" sz="4050" spc="-10"/>
              <a:t>Models</a:t>
            </a:r>
            <a:endParaRPr sz="405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492" y="4986528"/>
            <a:ext cx="551688" cy="55168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28597" y="5601939"/>
            <a:ext cx="3271520" cy="156464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050" spc="-10">
                <a:solidFill>
                  <a:srgbClr val="F8EBE7"/>
                </a:solidFill>
                <a:latin typeface="Carlito"/>
                <a:cs typeface="Carlito"/>
              </a:rPr>
              <a:t>Training</a:t>
            </a:r>
            <a:endParaRPr sz="2050">
              <a:latin typeface="Carlito"/>
              <a:cs typeface="Carlito"/>
            </a:endParaRPr>
          </a:p>
          <a:p>
            <a:pPr marL="12700" marR="5080">
              <a:lnSpc>
                <a:spcPct val="134100"/>
              </a:lnSpc>
              <a:spcBef>
                <a:spcPts val="170"/>
              </a:spcBef>
            </a:pP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Train</a:t>
            </a:r>
            <a:r>
              <a:rPr dirty="0" sz="1750" spc="-2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7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deep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learning</a:t>
            </a:r>
            <a:r>
              <a:rPr dirty="0" sz="17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model</a:t>
            </a:r>
            <a:r>
              <a:rPr dirty="0" sz="175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on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the 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prepared</a:t>
            </a:r>
            <a:r>
              <a:rPr dirty="0" sz="17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35">
                <a:solidFill>
                  <a:srgbClr val="F8EBE7"/>
                </a:solidFill>
                <a:latin typeface="Carlito"/>
                <a:cs typeface="Carlito"/>
              </a:rPr>
              <a:t>dataset,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optimizing</a:t>
            </a:r>
            <a:r>
              <a:rPr dirty="0" sz="17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its </a:t>
            </a:r>
            <a:r>
              <a:rPr dirty="0" sz="1750" spc="-55">
                <a:solidFill>
                  <a:srgbClr val="F8EBE7"/>
                </a:solidFill>
                <a:latin typeface="Carlito"/>
                <a:cs typeface="Carlito"/>
              </a:rPr>
              <a:t>parameters</a:t>
            </a:r>
            <a:r>
              <a:rPr dirty="0" sz="17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750" spc="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minimize</a:t>
            </a:r>
            <a:r>
              <a:rPr dirty="0" sz="175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errors.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6691" y="4986528"/>
            <a:ext cx="551688" cy="55168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616321" y="5589825"/>
            <a:ext cx="2991485" cy="193802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2050" spc="-10">
                <a:solidFill>
                  <a:srgbClr val="F8EBE7"/>
                </a:solidFill>
                <a:latin typeface="Carlito"/>
                <a:cs typeface="Carlito"/>
              </a:rPr>
              <a:t>Evaluation</a:t>
            </a:r>
            <a:endParaRPr sz="2050">
              <a:latin typeface="Carlito"/>
              <a:cs typeface="Carlito"/>
            </a:endParaRPr>
          </a:p>
          <a:p>
            <a:pPr marL="12700" marR="5080">
              <a:lnSpc>
                <a:spcPct val="133200"/>
              </a:lnSpc>
              <a:spcBef>
                <a:spcPts val="275"/>
              </a:spcBef>
            </a:pPr>
            <a:r>
              <a:rPr dirty="0" sz="1750" spc="-45">
                <a:solidFill>
                  <a:srgbClr val="F8EBE7"/>
                </a:solidFill>
                <a:latin typeface="Carlito"/>
                <a:cs typeface="Carlito"/>
              </a:rPr>
              <a:t>Evaluate</a:t>
            </a:r>
            <a:r>
              <a:rPr dirty="0" sz="1750" spc="-1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750" spc="2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35">
                <a:solidFill>
                  <a:srgbClr val="F8EBE7"/>
                </a:solidFill>
                <a:latin typeface="Carlito"/>
                <a:cs typeface="Carlito"/>
              </a:rPr>
              <a:t>trained</a:t>
            </a:r>
            <a:r>
              <a:rPr dirty="0" sz="1750" spc="-3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model's </a:t>
            </a:r>
            <a:r>
              <a:rPr dirty="0" sz="1750" spc="-45">
                <a:solidFill>
                  <a:srgbClr val="F8EBE7"/>
                </a:solidFill>
                <a:latin typeface="Carlito"/>
                <a:cs typeface="Carlito"/>
              </a:rPr>
              <a:t>performance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using</a:t>
            </a:r>
            <a:r>
              <a:rPr dirty="0" sz="1750" spc="-35">
                <a:solidFill>
                  <a:srgbClr val="F8EBE7"/>
                </a:solidFill>
                <a:latin typeface="Carlito"/>
                <a:cs typeface="Carlito"/>
              </a:rPr>
              <a:t> metrics</a:t>
            </a:r>
            <a:r>
              <a:rPr dirty="0" sz="17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like </a:t>
            </a:r>
            <a:r>
              <a:rPr dirty="0" sz="1750" spc="-45">
                <a:solidFill>
                  <a:srgbClr val="F8EBE7"/>
                </a:solidFill>
                <a:latin typeface="Carlito"/>
                <a:cs typeface="Carlito"/>
              </a:rPr>
              <a:t>accuracy,</a:t>
            </a:r>
            <a:r>
              <a:rPr dirty="0" sz="1750" spc="-1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30">
                <a:solidFill>
                  <a:srgbClr val="F8EBE7"/>
                </a:solidFill>
                <a:latin typeface="Carlito"/>
                <a:cs typeface="Carlito"/>
              </a:rPr>
              <a:t>precision,</a:t>
            </a:r>
            <a:r>
              <a:rPr dirty="0" sz="1750" spc="-3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30">
                <a:solidFill>
                  <a:srgbClr val="F8EBE7"/>
                </a:solidFill>
                <a:latin typeface="Carlito"/>
                <a:cs typeface="Carlito"/>
              </a:rPr>
              <a:t>recall,</a:t>
            </a:r>
            <a:r>
              <a:rPr dirty="0" sz="1750" spc="-9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750" spc="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F1-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score.</a:t>
            </a:r>
            <a:endParaRPr sz="1750">
              <a:latin typeface="Carlito"/>
              <a:cs typeface="Carli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4416" y="4986528"/>
            <a:ext cx="550164" cy="55168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504426" y="5589825"/>
            <a:ext cx="2919730" cy="193802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2050" spc="-55">
                <a:solidFill>
                  <a:srgbClr val="F8EBE7"/>
                </a:solidFill>
                <a:latin typeface="Carlito"/>
                <a:cs typeface="Carlito"/>
              </a:rPr>
              <a:t>Fine-</a:t>
            </a:r>
            <a:r>
              <a:rPr dirty="0" sz="2050" spc="-10">
                <a:solidFill>
                  <a:srgbClr val="F8EBE7"/>
                </a:solidFill>
                <a:latin typeface="Carlito"/>
                <a:cs typeface="Carlito"/>
              </a:rPr>
              <a:t>tuning</a:t>
            </a:r>
            <a:endParaRPr sz="2050">
              <a:latin typeface="Carlito"/>
              <a:cs typeface="Carlito"/>
            </a:endParaRPr>
          </a:p>
          <a:p>
            <a:pPr marL="12700" marR="5080">
              <a:lnSpc>
                <a:spcPct val="133200"/>
              </a:lnSpc>
              <a:spcBef>
                <a:spcPts val="275"/>
              </a:spcBef>
            </a:pP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Adjust</a:t>
            </a:r>
            <a:r>
              <a:rPr dirty="0" sz="1750" spc="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60">
                <a:solidFill>
                  <a:srgbClr val="F8EBE7"/>
                </a:solidFill>
                <a:latin typeface="Carlito"/>
                <a:cs typeface="Carlito"/>
              </a:rPr>
              <a:t>hyperparameters 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and </a:t>
            </a:r>
            <a:r>
              <a:rPr dirty="0" sz="1750" spc="-50">
                <a:solidFill>
                  <a:srgbClr val="F8EBE7"/>
                </a:solidFill>
                <a:latin typeface="Carlito"/>
                <a:cs typeface="Carlito"/>
              </a:rPr>
              <a:t>architecture</a:t>
            </a:r>
            <a:r>
              <a:rPr dirty="0" sz="175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based</a:t>
            </a:r>
            <a:r>
              <a:rPr dirty="0" sz="1750" spc="-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on</a:t>
            </a:r>
            <a:r>
              <a:rPr dirty="0" sz="1750" spc="1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evaluation </a:t>
            </a:r>
            <a:r>
              <a:rPr dirty="0" sz="1750" spc="-35">
                <a:solidFill>
                  <a:srgbClr val="F8EBE7"/>
                </a:solidFill>
                <a:latin typeface="Carlito"/>
                <a:cs typeface="Carlito"/>
              </a:rPr>
              <a:t>results</a:t>
            </a:r>
            <a:r>
              <a:rPr dirty="0" sz="175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75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40">
                <a:solidFill>
                  <a:srgbClr val="F8EBE7"/>
                </a:solidFill>
                <a:latin typeface="Carlito"/>
                <a:cs typeface="Carlito"/>
              </a:rPr>
              <a:t>improve</a:t>
            </a:r>
            <a:r>
              <a:rPr dirty="0" sz="1750" spc="-7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20">
                <a:solidFill>
                  <a:srgbClr val="F8EBE7"/>
                </a:solidFill>
                <a:latin typeface="Carlito"/>
                <a:cs typeface="Carlito"/>
              </a:rPr>
              <a:t>model </a:t>
            </a:r>
            <a:r>
              <a:rPr dirty="0" sz="1750" spc="-50">
                <a:solidFill>
                  <a:srgbClr val="F8EBE7"/>
                </a:solidFill>
                <a:latin typeface="Carlito"/>
                <a:cs typeface="Carlito"/>
              </a:rPr>
              <a:t>performance</a:t>
            </a:r>
            <a:r>
              <a:rPr dirty="0" sz="1750" spc="-6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F8EBE7"/>
                </a:solidFill>
                <a:latin typeface="Carlito"/>
                <a:cs typeface="Carlito"/>
              </a:rPr>
              <a:t>and generalization.</a:t>
            </a:r>
            <a:endParaRPr sz="1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  <a:r>
              <a:rPr dirty="0" spc="-250"/>
              <a:t> </a:t>
            </a:r>
            <a:r>
              <a:rPr dirty="0"/>
              <a:t>and</a:t>
            </a:r>
            <a:r>
              <a:rPr dirty="0" spc="-200"/>
              <a:t> </a:t>
            </a:r>
            <a:r>
              <a:rPr dirty="0" spc="-50"/>
              <a:t>Real-</a:t>
            </a:r>
            <a:r>
              <a:rPr dirty="0" spc="-20"/>
              <a:t>World</a:t>
            </a:r>
            <a:r>
              <a:rPr dirty="0" spc="-195"/>
              <a:t> </a:t>
            </a:r>
            <a:r>
              <a:rPr dirty="0" spc="-10"/>
              <a:t>Application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660" y="1862327"/>
            <a:ext cx="6044184" cy="37353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67790" y="5865114"/>
            <a:ext cx="231203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solidFill>
                  <a:srgbClr val="F8EBE7"/>
                </a:solidFill>
                <a:latin typeface="Carlito"/>
                <a:cs typeface="Carlito"/>
              </a:rPr>
              <a:t>Mobile</a:t>
            </a:r>
            <a:r>
              <a:rPr dirty="0" sz="2250" spc="-1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2250" spc="-10">
                <a:solidFill>
                  <a:srgbClr val="F8EBE7"/>
                </a:solidFill>
                <a:latin typeface="Carlito"/>
                <a:cs typeface="Carlito"/>
              </a:rPr>
              <a:t>Applications</a:t>
            </a:r>
            <a:endParaRPr sz="225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67790" y="6309766"/>
            <a:ext cx="5544185" cy="80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Deploy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90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model</a:t>
            </a:r>
            <a:r>
              <a:rPr dirty="0" sz="190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on</a:t>
            </a:r>
            <a:r>
              <a:rPr dirty="0" sz="190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mobile</a:t>
            </a:r>
            <a:r>
              <a:rPr dirty="0" sz="190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devices</a:t>
            </a:r>
            <a:r>
              <a:rPr dirty="0" sz="190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to</a:t>
            </a:r>
            <a:r>
              <a:rPr dirty="0" sz="190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provide</a:t>
            </a:r>
            <a:r>
              <a:rPr dirty="0" sz="1900" spc="-4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on-</a:t>
            </a:r>
            <a:r>
              <a:rPr dirty="0" sz="1900" spc="-65">
                <a:solidFill>
                  <a:srgbClr val="F8EBE7"/>
                </a:solidFill>
                <a:latin typeface="Carlito"/>
                <a:cs typeface="Carlito"/>
              </a:rPr>
              <a:t>the-</a:t>
            </a:r>
            <a:r>
              <a:rPr dirty="0" sz="1900" spc="-25">
                <a:solidFill>
                  <a:srgbClr val="F8EBE7"/>
                </a:solidFill>
                <a:latin typeface="Carlito"/>
                <a:cs typeface="Carlito"/>
              </a:rPr>
              <a:t>go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900" spc="-8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0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weed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30">
                <a:solidFill>
                  <a:srgbClr val="F8EBE7"/>
                </a:solidFill>
                <a:latin typeface="Carlito"/>
                <a:cs typeface="Carlito"/>
              </a:rPr>
              <a:t>identification</a:t>
            </a:r>
            <a:r>
              <a:rPr dirty="0" sz="1900" spc="-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for</a:t>
            </a:r>
            <a:r>
              <a:rPr dirty="0" sz="1900" spc="-11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farmers.</a:t>
            </a:r>
            <a:endParaRPr sz="1900">
              <a:latin typeface="Carlito"/>
              <a:cs typeface="Carli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6556" y="1862327"/>
            <a:ext cx="6044184" cy="37353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577073" y="5665172"/>
            <a:ext cx="5518150" cy="141732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250" spc="-35">
                <a:solidFill>
                  <a:srgbClr val="F8EBE7"/>
                </a:solidFill>
                <a:latin typeface="Carlito"/>
                <a:cs typeface="Carlito"/>
              </a:rPr>
              <a:t>Agricultural</a:t>
            </a:r>
            <a:r>
              <a:rPr dirty="0" sz="2250" spc="-10">
                <a:solidFill>
                  <a:srgbClr val="F8EBE7"/>
                </a:solidFill>
                <a:latin typeface="Carlito"/>
                <a:cs typeface="Carlito"/>
              </a:rPr>
              <a:t> Robotics</a:t>
            </a:r>
            <a:endParaRPr sz="2250">
              <a:latin typeface="Carlito"/>
              <a:cs typeface="Carlito"/>
            </a:endParaRPr>
          </a:p>
          <a:p>
            <a:pPr marL="12700" marR="5080">
              <a:lnSpc>
                <a:spcPct val="134700"/>
              </a:lnSpc>
              <a:spcBef>
                <a:spcPts val="530"/>
              </a:spcBef>
            </a:pPr>
            <a:r>
              <a:rPr dirty="0" sz="1900" spc="-40">
                <a:solidFill>
                  <a:srgbClr val="F8EBE7"/>
                </a:solidFill>
                <a:latin typeface="Carlito"/>
                <a:cs typeface="Carlito"/>
              </a:rPr>
              <a:t>Integrate</a:t>
            </a:r>
            <a:r>
              <a:rPr dirty="0" sz="190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the</a:t>
            </a:r>
            <a:r>
              <a:rPr dirty="0" sz="1900" spc="-5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30">
                <a:solidFill>
                  <a:srgbClr val="F8EBE7"/>
                </a:solidFill>
                <a:latin typeface="Carlito"/>
                <a:cs typeface="Carlito"/>
              </a:rPr>
              <a:t>classification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system</a:t>
            </a:r>
            <a:r>
              <a:rPr dirty="0" sz="190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into</a:t>
            </a:r>
            <a:r>
              <a:rPr dirty="0" sz="1900" spc="-7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5">
                <a:solidFill>
                  <a:srgbClr val="F8EBE7"/>
                </a:solidFill>
                <a:latin typeface="Carlito"/>
                <a:cs typeface="Carlito"/>
              </a:rPr>
              <a:t>agricultural</a:t>
            </a:r>
            <a:r>
              <a:rPr dirty="0" sz="1900" spc="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robots for</a:t>
            </a:r>
            <a:r>
              <a:rPr dirty="0" sz="1900" spc="-9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40">
                <a:solidFill>
                  <a:srgbClr val="F8EBE7"/>
                </a:solidFill>
                <a:latin typeface="Carlito"/>
                <a:cs typeface="Carlito"/>
              </a:rPr>
              <a:t>automated</a:t>
            </a:r>
            <a:r>
              <a:rPr dirty="0" sz="1900" spc="-10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weed</a:t>
            </a:r>
            <a:r>
              <a:rPr dirty="0" sz="1900" spc="-2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35">
                <a:solidFill>
                  <a:srgbClr val="F8EBE7"/>
                </a:solidFill>
                <a:latin typeface="Carlito"/>
                <a:cs typeface="Carlito"/>
              </a:rPr>
              <a:t>control</a:t>
            </a:r>
            <a:r>
              <a:rPr dirty="0" sz="1900" spc="-80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>
                <a:solidFill>
                  <a:srgbClr val="F8EBE7"/>
                </a:solidFill>
                <a:latin typeface="Carlito"/>
                <a:cs typeface="Carlito"/>
              </a:rPr>
              <a:t>and</a:t>
            </a:r>
            <a:r>
              <a:rPr dirty="0" sz="1900" spc="-5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20">
                <a:solidFill>
                  <a:srgbClr val="F8EBE7"/>
                </a:solidFill>
                <a:latin typeface="Carlito"/>
                <a:cs typeface="Carlito"/>
              </a:rPr>
              <a:t>crop</a:t>
            </a:r>
            <a:r>
              <a:rPr dirty="0" sz="1900" spc="-65">
                <a:solidFill>
                  <a:srgbClr val="F8EBE7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F8EBE7"/>
                </a:solidFill>
                <a:latin typeface="Carlito"/>
                <a:cs typeface="Carlito"/>
              </a:rPr>
              <a:t>monitoring.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2024-08-01T15:18:22Z</dcterms:created>
  <dcterms:modified xsi:type="dcterms:W3CDTF">2024-08-01T15:18:22Z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LastSaved" pid="2">
    <vt:filetime>2024-08-01T00:00:00Z</vt:filetime>
  </property>
  <property fmtid="{D5CDD505-2E9C-101B-9397-08002B2CF9AE}" name="NXPowerLiteLastOptimized" pid="3">
    <vt:lpwstr>1237718</vt:lpwstr>
  </property>
  <property fmtid="{D5CDD505-2E9C-101B-9397-08002B2CF9AE}" name="NXPowerLiteSettings" pid="4">
    <vt:lpwstr>F7000400038000</vt:lpwstr>
  </property>
  <property fmtid="{D5CDD505-2E9C-101B-9397-08002B2CF9AE}" name="NXPowerLiteVersion" pid="5">
    <vt:lpwstr>S10.2.0</vt:lpwstr>
  </property>
  <property fmtid="{D5CDD505-2E9C-101B-9397-08002B2CF9AE}" name="Producer" pid="6">
    <vt:lpwstr>3-Heights(TM) PDF Security Shell 4.8.25.2 (http://www.pdf-tools.com)</vt:lpwstr>
  </property>
</Properties>
</file>