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FFD9B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F8EDE7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FD9B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F8EDE7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FD9B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FD9B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3372" y="2353055"/>
            <a:ext cx="4867655" cy="35219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2847" y="662685"/>
            <a:ext cx="12679426" cy="1729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FFD9B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2847" y="2758541"/>
            <a:ext cx="7207250" cy="4526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F8EDE7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5" y="1435284"/>
            <a:ext cx="6915150" cy="403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900"/>
              </a:lnSpc>
              <a:spcBef>
                <a:spcPts val="100"/>
              </a:spcBef>
            </a:pPr>
            <a:r>
              <a:rPr sz="5400" dirty="0">
                <a:solidFill>
                  <a:srgbClr val="FFD9BD"/>
                </a:solidFill>
                <a:latin typeface="Carlito"/>
                <a:cs typeface="Carlito"/>
              </a:rPr>
              <a:t>Ensemble</a:t>
            </a:r>
            <a:r>
              <a:rPr sz="5400" spc="-20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5400" dirty="0">
                <a:solidFill>
                  <a:srgbClr val="FFD9BD"/>
                </a:solidFill>
                <a:latin typeface="Carlito"/>
                <a:cs typeface="Carlito"/>
              </a:rPr>
              <a:t>Deep</a:t>
            </a:r>
            <a:r>
              <a:rPr sz="5400" spc="-5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5400" spc="-10" dirty="0">
                <a:solidFill>
                  <a:srgbClr val="FFD9BD"/>
                </a:solidFill>
                <a:latin typeface="Carlito"/>
                <a:cs typeface="Carlito"/>
              </a:rPr>
              <a:t>Learning </a:t>
            </a:r>
            <a:r>
              <a:rPr sz="5400" dirty="0">
                <a:solidFill>
                  <a:srgbClr val="FFD9BD"/>
                </a:solidFill>
                <a:latin typeface="Carlito"/>
                <a:cs typeface="Carlito"/>
              </a:rPr>
              <a:t>for</a:t>
            </a:r>
            <a:r>
              <a:rPr sz="5400" spc="-195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5400" dirty="0">
                <a:solidFill>
                  <a:srgbClr val="FFD9BD"/>
                </a:solidFill>
                <a:latin typeface="Carlito"/>
                <a:cs typeface="Carlito"/>
              </a:rPr>
              <a:t>Enhanced</a:t>
            </a:r>
            <a:r>
              <a:rPr sz="5400" spc="-200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5400" dirty="0">
                <a:solidFill>
                  <a:srgbClr val="FFD9BD"/>
                </a:solidFill>
                <a:latin typeface="Carlito"/>
                <a:cs typeface="Carlito"/>
              </a:rPr>
              <a:t>Crop</a:t>
            </a:r>
            <a:r>
              <a:rPr sz="5400" spc="-200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5400" spc="-25" dirty="0">
                <a:solidFill>
                  <a:srgbClr val="FFD9BD"/>
                </a:solidFill>
                <a:latin typeface="Carlito"/>
                <a:cs typeface="Carlito"/>
              </a:rPr>
              <a:t>and </a:t>
            </a:r>
            <a:r>
              <a:rPr sz="5400" dirty="0">
                <a:solidFill>
                  <a:srgbClr val="FFD9BD"/>
                </a:solidFill>
                <a:latin typeface="Carlito"/>
                <a:cs typeface="Carlito"/>
              </a:rPr>
              <a:t>Weed</a:t>
            </a:r>
            <a:r>
              <a:rPr sz="5400" spc="-190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5400" spc="-10" dirty="0">
                <a:solidFill>
                  <a:srgbClr val="FFD9BD"/>
                </a:solidFill>
                <a:latin typeface="Carlito"/>
                <a:cs typeface="Carlito"/>
              </a:rPr>
              <a:t>Classification</a:t>
            </a:r>
            <a:r>
              <a:rPr sz="5400" spc="-195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5400" spc="-25" dirty="0">
                <a:solidFill>
                  <a:srgbClr val="FFD9BD"/>
                </a:solidFill>
                <a:latin typeface="Carlito"/>
                <a:cs typeface="Carlito"/>
              </a:rPr>
              <a:t>in </a:t>
            </a:r>
            <a:r>
              <a:rPr sz="5400" spc="-10" dirty="0">
                <a:solidFill>
                  <a:srgbClr val="FFD9BD"/>
                </a:solidFill>
                <a:latin typeface="Carlito"/>
                <a:cs typeface="Carlito"/>
              </a:rPr>
              <a:t>Agriculture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2847" y="6394145"/>
            <a:ext cx="40366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8EDE7"/>
                </a:solidFill>
                <a:latin typeface="Carlito"/>
                <a:cs typeface="Carlito"/>
              </a:rPr>
              <a:t>by</a:t>
            </a:r>
            <a:r>
              <a:rPr sz="200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8EDE7"/>
                </a:solidFill>
                <a:latin typeface="Carlito"/>
                <a:cs typeface="Carlito"/>
              </a:rPr>
              <a:t>Varnika </a:t>
            </a:r>
            <a:r>
              <a:rPr sz="2000" dirty="0">
                <a:solidFill>
                  <a:srgbClr val="F8EDE7"/>
                </a:solidFill>
                <a:latin typeface="Carlito"/>
                <a:cs typeface="Carlito"/>
              </a:rPr>
              <a:t>Milind</a:t>
            </a:r>
            <a:r>
              <a:rPr sz="2000" spc="-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8EDE7"/>
                </a:solidFill>
                <a:latin typeface="Carlito"/>
                <a:cs typeface="Carlito"/>
              </a:rPr>
              <a:t>Mulay</a:t>
            </a:r>
            <a:r>
              <a:rPr sz="200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8EDE7"/>
                </a:solidFill>
                <a:latin typeface="Carlito"/>
                <a:cs typeface="Carlito"/>
              </a:rPr>
              <a:t>(MST03-</a:t>
            </a:r>
            <a:r>
              <a:rPr sz="2000" spc="-10" dirty="0">
                <a:solidFill>
                  <a:srgbClr val="F8EDE7"/>
                </a:solidFill>
                <a:latin typeface="Carlito"/>
                <a:cs typeface="Carlito"/>
              </a:rPr>
              <a:t>0060)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" y="6873240"/>
            <a:ext cx="4651248" cy="9997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29883" y="2408631"/>
            <a:ext cx="5308600" cy="144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700"/>
              </a:lnSpc>
            </a:pPr>
            <a:r>
              <a:rPr sz="4550" dirty="0"/>
              <a:t>Conclusion</a:t>
            </a:r>
            <a:r>
              <a:rPr sz="4550" spc="-40" dirty="0"/>
              <a:t> </a:t>
            </a:r>
            <a:r>
              <a:rPr sz="4550" dirty="0"/>
              <a:t>and</a:t>
            </a:r>
            <a:r>
              <a:rPr sz="4550" spc="-25" dirty="0"/>
              <a:t> </a:t>
            </a:r>
            <a:r>
              <a:rPr sz="4550" spc="-10" dirty="0"/>
              <a:t>Future </a:t>
            </a:r>
            <a:r>
              <a:rPr sz="4550" dirty="0"/>
              <a:t>Research</a:t>
            </a:r>
            <a:r>
              <a:rPr sz="4550" spc="-150" dirty="0"/>
              <a:t> </a:t>
            </a:r>
            <a:r>
              <a:rPr sz="4550" spc="-10" dirty="0"/>
              <a:t>Directions</a:t>
            </a:r>
            <a:endParaRPr sz="4550"/>
          </a:p>
        </p:txBody>
      </p:sp>
      <p:sp>
        <p:nvSpPr>
          <p:cNvPr id="6" name="object 6"/>
          <p:cNvSpPr txBox="1"/>
          <p:nvPr/>
        </p:nvSpPr>
        <p:spPr>
          <a:xfrm>
            <a:off x="6429883" y="4221581"/>
            <a:ext cx="6977380" cy="160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95"/>
              </a:spcBef>
            </a:pP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Deep</a:t>
            </a:r>
            <a:r>
              <a:rPr sz="19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learning</a:t>
            </a:r>
            <a:r>
              <a:rPr sz="19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has</a:t>
            </a:r>
            <a:r>
              <a:rPr sz="19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emerged</a:t>
            </a:r>
            <a:r>
              <a:rPr sz="1950" spc="-7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as</a:t>
            </a:r>
            <a:r>
              <a:rPr sz="19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a</a:t>
            </a:r>
            <a:r>
              <a:rPr sz="19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powerful</a:t>
            </a:r>
            <a:r>
              <a:rPr sz="19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tool</a:t>
            </a:r>
            <a:r>
              <a:rPr sz="19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for</a:t>
            </a:r>
            <a:r>
              <a:rPr sz="19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crop</a:t>
            </a:r>
            <a:r>
              <a:rPr sz="19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9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20" dirty="0">
                <a:solidFill>
                  <a:srgbClr val="F8EDE7"/>
                </a:solidFill>
                <a:latin typeface="Carlito"/>
                <a:cs typeface="Carlito"/>
              </a:rPr>
              <a:t>weed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classification,</a:t>
            </a:r>
            <a:r>
              <a:rPr sz="19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enabling</a:t>
            </a:r>
            <a:r>
              <a:rPr sz="19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precision</a:t>
            </a:r>
            <a:r>
              <a:rPr sz="19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agriculture</a:t>
            </a:r>
            <a:r>
              <a:rPr sz="19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9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sustainable</a:t>
            </a:r>
            <a:r>
              <a:rPr sz="19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farming practices.</a:t>
            </a:r>
            <a:r>
              <a:rPr sz="1950" spc="-7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Future</a:t>
            </a:r>
            <a:r>
              <a:rPr sz="19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research</a:t>
            </a:r>
            <a:r>
              <a:rPr sz="19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focuses</a:t>
            </a:r>
            <a:r>
              <a:rPr sz="19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on</a:t>
            </a:r>
            <a:r>
              <a:rPr sz="19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improving</a:t>
            </a:r>
            <a:r>
              <a:rPr sz="1950" spc="-25" dirty="0">
                <a:solidFill>
                  <a:srgbClr val="F8EDE7"/>
                </a:solidFill>
                <a:latin typeface="Carlito"/>
                <a:cs typeface="Carlito"/>
              </a:rPr>
              <a:t> accuracy,</a:t>
            </a:r>
            <a:r>
              <a:rPr sz="1950" spc="-7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robustness,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9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adaptability</a:t>
            </a:r>
            <a:r>
              <a:rPr sz="19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to</a:t>
            </a:r>
            <a:r>
              <a:rPr sz="19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diverse</a:t>
            </a:r>
            <a:r>
              <a:rPr sz="19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agricultural</a:t>
            </a:r>
            <a:r>
              <a:rPr sz="19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environments.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408" y="2433827"/>
              <a:ext cx="5053584" cy="33619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0421" y="1268984"/>
            <a:ext cx="61537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Importance</a:t>
            </a:r>
            <a:r>
              <a:rPr sz="3200" spc="-70" dirty="0"/>
              <a:t> </a:t>
            </a:r>
            <a:r>
              <a:rPr sz="3200" dirty="0"/>
              <a:t>of</a:t>
            </a:r>
            <a:r>
              <a:rPr sz="3200" spc="-80" dirty="0"/>
              <a:t> </a:t>
            </a:r>
            <a:r>
              <a:rPr sz="3200" spc="-10" dirty="0"/>
              <a:t>Accurate</a:t>
            </a:r>
            <a:r>
              <a:rPr sz="3200" spc="-95" dirty="0"/>
              <a:t> </a:t>
            </a:r>
            <a:r>
              <a:rPr sz="3200" spc="-10" dirty="0"/>
              <a:t>Classification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6091428" y="2223516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3627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362712"/>
                </a:lnTo>
                <a:lnTo>
                  <a:pt x="2030" y="372814"/>
                </a:lnTo>
                <a:lnTo>
                  <a:pt x="7572" y="381047"/>
                </a:lnTo>
                <a:lnTo>
                  <a:pt x="15805" y="386589"/>
                </a:lnTo>
                <a:lnTo>
                  <a:pt x="25908" y="388620"/>
                </a:lnTo>
                <a:lnTo>
                  <a:pt x="362712" y="388620"/>
                </a:lnTo>
                <a:lnTo>
                  <a:pt x="372814" y="386589"/>
                </a:lnTo>
                <a:lnTo>
                  <a:pt x="381047" y="381047"/>
                </a:lnTo>
                <a:lnTo>
                  <a:pt x="386589" y="372814"/>
                </a:lnTo>
                <a:lnTo>
                  <a:pt x="388620" y="362712"/>
                </a:lnTo>
                <a:lnTo>
                  <a:pt x="388620" y="25908"/>
                </a:lnTo>
                <a:lnTo>
                  <a:pt x="386589" y="15805"/>
                </a:lnTo>
                <a:lnTo>
                  <a:pt x="381047" y="7572"/>
                </a:lnTo>
                <a:lnTo>
                  <a:pt x="372814" y="2030"/>
                </a:lnTo>
                <a:lnTo>
                  <a:pt x="362712" y="0"/>
                </a:lnTo>
                <a:close/>
              </a:path>
            </a:pathLst>
          </a:custGeom>
          <a:solidFill>
            <a:srgbClr val="3052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12585" y="2266569"/>
            <a:ext cx="1492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0" dirty="0">
                <a:solidFill>
                  <a:srgbClr val="F8EDE7"/>
                </a:solidFill>
                <a:latin typeface="Carlito"/>
                <a:cs typeface="Carlito"/>
              </a:rPr>
              <a:t>1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2269" y="2244343"/>
            <a:ext cx="1532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8EDE7"/>
                </a:solidFill>
                <a:latin typeface="Carlito"/>
                <a:cs typeface="Carlito"/>
              </a:rPr>
              <a:t>Yield</a:t>
            </a:r>
            <a:r>
              <a:rPr sz="160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8EDE7"/>
                </a:solidFill>
                <a:latin typeface="Carlito"/>
                <a:cs typeface="Carlito"/>
              </a:rPr>
              <a:t>Optimization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2269" y="2580030"/>
            <a:ext cx="6881495" cy="58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95"/>
              </a:spcBef>
            </a:pP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Precise</a:t>
            </a:r>
            <a:r>
              <a:rPr sz="1350" spc="-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identification</a:t>
            </a:r>
            <a:r>
              <a:rPr sz="1350" spc="-2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of</a:t>
            </a:r>
            <a:r>
              <a:rPr sz="13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crops</a:t>
            </a:r>
            <a:r>
              <a:rPr sz="1350" spc="-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3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weeds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enables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 targeted</a:t>
            </a:r>
            <a:r>
              <a:rPr sz="13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application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of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herbicides and</a:t>
            </a:r>
            <a:r>
              <a:rPr sz="13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fertilizers, fertilizers,</a:t>
            </a:r>
            <a:r>
              <a:rPr sz="1350" spc="-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maximizing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crop</a:t>
            </a:r>
            <a:r>
              <a:rPr sz="13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yield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350" spc="-2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reducing waste.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1428" y="3500628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3627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362712"/>
                </a:lnTo>
                <a:lnTo>
                  <a:pt x="2030" y="372814"/>
                </a:lnTo>
                <a:lnTo>
                  <a:pt x="7572" y="381047"/>
                </a:lnTo>
                <a:lnTo>
                  <a:pt x="15805" y="386589"/>
                </a:lnTo>
                <a:lnTo>
                  <a:pt x="25908" y="388620"/>
                </a:lnTo>
                <a:lnTo>
                  <a:pt x="362712" y="388620"/>
                </a:lnTo>
                <a:lnTo>
                  <a:pt x="372814" y="386589"/>
                </a:lnTo>
                <a:lnTo>
                  <a:pt x="381047" y="381047"/>
                </a:lnTo>
                <a:lnTo>
                  <a:pt x="386589" y="372814"/>
                </a:lnTo>
                <a:lnTo>
                  <a:pt x="388620" y="362712"/>
                </a:lnTo>
                <a:lnTo>
                  <a:pt x="388620" y="25908"/>
                </a:lnTo>
                <a:lnTo>
                  <a:pt x="386589" y="15805"/>
                </a:lnTo>
                <a:lnTo>
                  <a:pt x="381047" y="7572"/>
                </a:lnTo>
                <a:lnTo>
                  <a:pt x="372814" y="2030"/>
                </a:lnTo>
                <a:lnTo>
                  <a:pt x="362712" y="0"/>
                </a:lnTo>
                <a:close/>
              </a:path>
            </a:pathLst>
          </a:custGeom>
          <a:solidFill>
            <a:srgbClr val="3052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2585" y="3544950"/>
            <a:ext cx="1492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0" dirty="0">
                <a:solidFill>
                  <a:srgbClr val="F8EDE7"/>
                </a:solidFill>
                <a:latin typeface="Carlito"/>
                <a:cs typeface="Carlito"/>
              </a:rPr>
              <a:t>2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269" y="3522726"/>
            <a:ext cx="1508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8EDE7"/>
                </a:solidFill>
                <a:latin typeface="Carlito"/>
                <a:cs typeface="Carlito"/>
              </a:rPr>
              <a:t>Disease</a:t>
            </a:r>
            <a:r>
              <a:rPr sz="160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8EDE7"/>
                </a:solidFill>
                <a:latin typeface="Carlito"/>
                <a:cs typeface="Carlito"/>
              </a:rPr>
              <a:t>Detection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2269" y="3858539"/>
            <a:ext cx="6975475" cy="583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95"/>
              </a:spcBef>
            </a:pP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Early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detection</a:t>
            </a:r>
            <a:r>
              <a:rPr sz="13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of</a:t>
            </a:r>
            <a:r>
              <a:rPr sz="13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plant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diseases</a:t>
            </a:r>
            <a:r>
              <a:rPr sz="1350" spc="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through</a:t>
            </a:r>
            <a:r>
              <a:rPr sz="1350" spc="-2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image</a:t>
            </a:r>
            <a:r>
              <a:rPr sz="13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classification</a:t>
            </a:r>
            <a:r>
              <a:rPr sz="1350" spc="-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aids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in</a:t>
            </a:r>
            <a:r>
              <a:rPr sz="13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timely</a:t>
            </a:r>
            <a:r>
              <a:rPr sz="1350" spc="-2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intervention,</a:t>
            </a:r>
            <a:r>
              <a:rPr sz="13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preventing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widespread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damage</a:t>
            </a:r>
            <a:r>
              <a:rPr sz="13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3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ensuring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healthy</a:t>
            </a:r>
            <a:r>
              <a:rPr sz="13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crop</a:t>
            </a:r>
            <a:r>
              <a:rPr sz="13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growth.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1428" y="4779264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3627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362712"/>
                </a:lnTo>
                <a:lnTo>
                  <a:pt x="2030" y="372814"/>
                </a:lnTo>
                <a:lnTo>
                  <a:pt x="7572" y="381047"/>
                </a:lnTo>
                <a:lnTo>
                  <a:pt x="15805" y="386589"/>
                </a:lnTo>
                <a:lnTo>
                  <a:pt x="25908" y="388619"/>
                </a:lnTo>
                <a:lnTo>
                  <a:pt x="362712" y="388619"/>
                </a:lnTo>
                <a:lnTo>
                  <a:pt x="372814" y="386589"/>
                </a:lnTo>
                <a:lnTo>
                  <a:pt x="381047" y="381047"/>
                </a:lnTo>
                <a:lnTo>
                  <a:pt x="386589" y="372814"/>
                </a:lnTo>
                <a:lnTo>
                  <a:pt x="388620" y="362712"/>
                </a:lnTo>
                <a:lnTo>
                  <a:pt x="388620" y="25908"/>
                </a:lnTo>
                <a:lnTo>
                  <a:pt x="386589" y="15805"/>
                </a:lnTo>
                <a:lnTo>
                  <a:pt x="381047" y="7572"/>
                </a:lnTo>
                <a:lnTo>
                  <a:pt x="372814" y="2030"/>
                </a:lnTo>
                <a:lnTo>
                  <a:pt x="362712" y="0"/>
                </a:lnTo>
                <a:close/>
              </a:path>
            </a:pathLst>
          </a:custGeom>
          <a:solidFill>
            <a:srgbClr val="3052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12585" y="4822952"/>
            <a:ext cx="1492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0" dirty="0">
                <a:solidFill>
                  <a:srgbClr val="F8EDE7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32269" y="4800980"/>
            <a:ext cx="1731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8EDE7"/>
                </a:solidFill>
                <a:latin typeface="Carlito"/>
                <a:cs typeface="Carlito"/>
              </a:rPr>
              <a:t>Precision</a:t>
            </a:r>
            <a:r>
              <a:rPr sz="1600" spc="-8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8EDE7"/>
                </a:solidFill>
                <a:latin typeface="Carlito"/>
                <a:cs typeface="Carlito"/>
              </a:rPr>
              <a:t>Agriculture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2269" y="5136921"/>
            <a:ext cx="6584950" cy="583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95"/>
              </a:spcBef>
            </a:pP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Automated</a:t>
            </a:r>
            <a:r>
              <a:rPr sz="13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classification</a:t>
            </a:r>
            <a:r>
              <a:rPr sz="13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systems</a:t>
            </a:r>
            <a:r>
              <a:rPr sz="13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empower</a:t>
            </a:r>
            <a:r>
              <a:rPr sz="13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farmers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to</a:t>
            </a:r>
            <a:r>
              <a:rPr sz="13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make</a:t>
            </a:r>
            <a:r>
              <a:rPr sz="13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data-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driven</a:t>
            </a:r>
            <a:r>
              <a:rPr sz="13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decisions,</a:t>
            </a:r>
            <a:r>
              <a:rPr sz="13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optimizing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resource</a:t>
            </a:r>
            <a:r>
              <a:rPr sz="1350" spc="-2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allocation</a:t>
            </a:r>
            <a:r>
              <a:rPr sz="13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3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improving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overall</a:t>
            </a:r>
            <a:r>
              <a:rPr sz="13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farm</a:t>
            </a:r>
            <a:r>
              <a:rPr sz="13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management.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1428" y="60579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3627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362712"/>
                </a:lnTo>
                <a:lnTo>
                  <a:pt x="2030" y="372814"/>
                </a:lnTo>
                <a:lnTo>
                  <a:pt x="7572" y="381047"/>
                </a:lnTo>
                <a:lnTo>
                  <a:pt x="15805" y="386589"/>
                </a:lnTo>
                <a:lnTo>
                  <a:pt x="25908" y="388619"/>
                </a:lnTo>
                <a:lnTo>
                  <a:pt x="362712" y="388619"/>
                </a:lnTo>
                <a:lnTo>
                  <a:pt x="372814" y="386589"/>
                </a:lnTo>
                <a:lnTo>
                  <a:pt x="381047" y="381047"/>
                </a:lnTo>
                <a:lnTo>
                  <a:pt x="386589" y="372814"/>
                </a:lnTo>
                <a:lnTo>
                  <a:pt x="388620" y="362712"/>
                </a:lnTo>
                <a:lnTo>
                  <a:pt x="388620" y="25907"/>
                </a:lnTo>
                <a:lnTo>
                  <a:pt x="386589" y="15805"/>
                </a:lnTo>
                <a:lnTo>
                  <a:pt x="381047" y="7572"/>
                </a:lnTo>
                <a:lnTo>
                  <a:pt x="372814" y="2030"/>
                </a:lnTo>
                <a:lnTo>
                  <a:pt x="362712" y="0"/>
                </a:lnTo>
                <a:close/>
              </a:path>
            </a:pathLst>
          </a:custGeom>
          <a:solidFill>
            <a:srgbClr val="3052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12585" y="6101333"/>
            <a:ext cx="1492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0" dirty="0">
                <a:solidFill>
                  <a:srgbClr val="F8EDE7"/>
                </a:solidFill>
                <a:latin typeface="Carlito"/>
                <a:cs typeface="Carlito"/>
              </a:rPr>
              <a:t>4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2269" y="6079363"/>
            <a:ext cx="2369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8EDE7"/>
                </a:solidFill>
                <a:latin typeface="Carlito"/>
                <a:cs typeface="Carlito"/>
              </a:rPr>
              <a:t>Environmental</a:t>
            </a:r>
            <a:r>
              <a:rPr sz="160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8EDE7"/>
                </a:solidFill>
                <a:latin typeface="Carlito"/>
                <a:cs typeface="Carlito"/>
              </a:rPr>
              <a:t>Sustainability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2269" y="6415176"/>
            <a:ext cx="6254115" cy="583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95"/>
              </a:spcBef>
            </a:pP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By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reducing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the</a:t>
            </a:r>
            <a:r>
              <a:rPr sz="1350" spc="-2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use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of</a:t>
            </a:r>
            <a:r>
              <a:rPr sz="13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20" dirty="0">
                <a:solidFill>
                  <a:srgbClr val="F8EDE7"/>
                </a:solidFill>
                <a:latin typeface="Carlito"/>
                <a:cs typeface="Carlito"/>
              </a:rPr>
              <a:t>broad-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spectrum herbicides,</a:t>
            </a:r>
            <a:r>
              <a:rPr sz="1350" spc="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classification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 techniques</a:t>
            </a:r>
            <a:r>
              <a:rPr sz="1350" spc="-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contribute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25" dirty="0">
                <a:solidFill>
                  <a:srgbClr val="F8EDE7"/>
                </a:solidFill>
                <a:latin typeface="Carlito"/>
                <a:cs typeface="Carlito"/>
              </a:rPr>
              <a:t>to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environmentally</a:t>
            </a:r>
            <a:r>
              <a:rPr sz="13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friendly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practices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3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8EDE7"/>
                </a:solidFill>
                <a:latin typeface="Carlito"/>
                <a:cs typeface="Carlito"/>
              </a:rPr>
              <a:t>minimize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 ecological</a:t>
            </a:r>
            <a:r>
              <a:rPr sz="13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350" spc="-10" dirty="0">
                <a:solidFill>
                  <a:srgbClr val="F8EDE7"/>
                </a:solidFill>
                <a:latin typeface="Carlito"/>
                <a:cs typeface="Carlito"/>
              </a:rPr>
              <a:t>impacts.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83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20"/>
              </a:spcBef>
            </a:pPr>
            <a:r>
              <a:rPr sz="4550" dirty="0"/>
              <a:t>Overview</a:t>
            </a:r>
            <a:r>
              <a:rPr sz="4550" spc="5" dirty="0"/>
              <a:t> </a:t>
            </a:r>
            <a:r>
              <a:rPr sz="4550" dirty="0"/>
              <a:t>of</a:t>
            </a:r>
            <a:r>
              <a:rPr sz="4550" spc="5" dirty="0"/>
              <a:t> </a:t>
            </a:r>
            <a:r>
              <a:rPr sz="4550" dirty="0"/>
              <a:t>Deep</a:t>
            </a:r>
            <a:r>
              <a:rPr sz="4550" spc="-5" dirty="0"/>
              <a:t> </a:t>
            </a:r>
            <a:r>
              <a:rPr sz="4550" dirty="0"/>
              <a:t>Learning</a:t>
            </a:r>
            <a:r>
              <a:rPr sz="4550" spc="20" dirty="0"/>
              <a:t> </a:t>
            </a:r>
            <a:r>
              <a:rPr sz="4550" spc="-10" dirty="0"/>
              <a:t>Techniques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1047394" y="3001684"/>
            <a:ext cx="2923540" cy="7645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300" dirty="0">
                <a:solidFill>
                  <a:srgbClr val="FFD9BD"/>
                </a:solidFill>
                <a:latin typeface="Carlito"/>
                <a:cs typeface="Carlito"/>
              </a:rPr>
              <a:t>Deep</a:t>
            </a:r>
            <a:r>
              <a:rPr sz="2300" spc="-95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D9BD"/>
                </a:solidFill>
                <a:latin typeface="Carlito"/>
                <a:cs typeface="Carlito"/>
              </a:rPr>
              <a:t>Learning</a:t>
            </a:r>
            <a:r>
              <a:rPr sz="2300" spc="-90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D9BD"/>
                </a:solidFill>
                <a:latin typeface="Carlito"/>
                <a:cs typeface="Carlito"/>
              </a:rPr>
              <a:t>for</a:t>
            </a:r>
            <a:r>
              <a:rPr sz="2300" spc="-80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D9BD"/>
                </a:solidFill>
                <a:latin typeface="Carlito"/>
                <a:cs typeface="Carlito"/>
              </a:rPr>
              <a:t>Image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300" spc="-10" dirty="0">
                <a:solidFill>
                  <a:srgbClr val="FFD9BD"/>
                </a:solidFill>
                <a:latin typeface="Carlito"/>
                <a:cs typeface="Carlito"/>
              </a:rPr>
              <a:t>Classification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7394" y="3962501"/>
            <a:ext cx="3632835" cy="1993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95"/>
              </a:spcBef>
            </a:pP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Deep</a:t>
            </a:r>
            <a:r>
              <a:rPr sz="1950" spc="-7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learning</a:t>
            </a:r>
            <a:r>
              <a:rPr sz="19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algorithms,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particularly</a:t>
            </a:r>
            <a:r>
              <a:rPr sz="19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CNNs,</a:t>
            </a:r>
            <a:r>
              <a:rPr sz="19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excel</a:t>
            </a:r>
            <a:r>
              <a:rPr sz="1950" spc="-7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in</a:t>
            </a:r>
            <a:r>
              <a:rPr sz="19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image recognition</a:t>
            </a:r>
            <a:r>
              <a:rPr sz="19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tasks</a:t>
            </a:r>
            <a:r>
              <a:rPr sz="19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due</a:t>
            </a:r>
            <a:r>
              <a:rPr sz="19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to</a:t>
            </a:r>
            <a:r>
              <a:rPr sz="19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their</a:t>
            </a:r>
            <a:r>
              <a:rPr sz="19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ability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to</a:t>
            </a:r>
            <a:r>
              <a:rPr sz="19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learn</a:t>
            </a:r>
            <a:r>
              <a:rPr sz="19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complex</a:t>
            </a:r>
            <a:r>
              <a:rPr sz="19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patterns</a:t>
            </a:r>
            <a:r>
              <a:rPr sz="19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25" dirty="0">
                <a:solidFill>
                  <a:srgbClr val="F8EDE7"/>
                </a:solidFill>
                <a:latin typeface="Carlito"/>
                <a:cs typeface="Carlito"/>
              </a:rPr>
              <a:t>and </a:t>
            </a:r>
            <a:r>
              <a:rPr sz="1950" spc="-20" dirty="0">
                <a:solidFill>
                  <a:srgbClr val="F8EDE7"/>
                </a:solidFill>
                <a:latin typeface="Carlito"/>
                <a:cs typeface="Carlito"/>
              </a:rPr>
              <a:t>features</a:t>
            </a:r>
            <a:r>
              <a:rPr sz="1950" spc="-8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from</a:t>
            </a:r>
            <a:r>
              <a:rPr sz="19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large</a:t>
            </a:r>
            <a:r>
              <a:rPr sz="1950" spc="-8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datasets.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780" y="3001684"/>
            <a:ext cx="2508250" cy="7645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300" spc="-20" dirty="0">
                <a:solidFill>
                  <a:srgbClr val="FFD9BD"/>
                </a:solidFill>
                <a:latin typeface="Carlito"/>
                <a:cs typeface="Carlito"/>
              </a:rPr>
              <a:t>Convolutional</a:t>
            </a:r>
            <a:r>
              <a:rPr sz="2300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D9BD"/>
                </a:solidFill>
                <a:latin typeface="Carlito"/>
                <a:cs typeface="Carlito"/>
              </a:rPr>
              <a:t>Neural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300" spc="-10" dirty="0">
                <a:solidFill>
                  <a:srgbClr val="FFD9BD"/>
                </a:solidFill>
                <a:latin typeface="Carlito"/>
                <a:cs typeface="Carlito"/>
              </a:rPr>
              <a:t>Networks</a:t>
            </a:r>
            <a:r>
              <a:rPr sz="2300" spc="-114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D9BD"/>
                </a:solidFill>
                <a:latin typeface="Carlito"/>
                <a:cs typeface="Carlito"/>
              </a:rPr>
              <a:t>(CNNs)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780" y="3962501"/>
            <a:ext cx="3449954" cy="2386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100"/>
              </a:spcBef>
            </a:pP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CNNs</a:t>
            </a:r>
            <a:r>
              <a:rPr sz="1950" spc="-7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are</a:t>
            </a:r>
            <a:r>
              <a:rPr sz="1950" spc="-7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designed</a:t>
            </a:r>
            <a:r>
              <a:rPr sz="19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to</a:t>
            </a:r>
            <a:r>
              <a:rPr sz="19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process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images</a:t>
            </a:r>
            <a:r>
              <a:rPr sz="1950" spc="-7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by</a:t>
            </a:r>
            <a:r>
              <a:rPr sz="19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extracting</a:t>
            </a:r>
            <a:r>
              <a:rPr sz="1950" spc="-8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features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through</a:t>
            </a:r>
            <a:r>
              <a:rPr sz="19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convolutional</a:t>
            </a:r>
            <a:r>
              <a:rPr sz="19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layers, followed</a:t>
            </a:r>
            <a:r>
              <a:rPr sz="19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by</a:t>
            </a:r>
            <a:r>
              <a:rPr sz="19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pooling</a:t>
            </a:r>
            <a:r>
              <a:rPr sz="19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20" dirty="0">
                <a:solidFill>
                  <a:srgbClr val="F8EDE7"/>
                </a:solidFill>
                <a:latin typeface="Carlito"/>
                <a:cs typeface="Carlito"/>
              </a:rPr>
              <a:t>layers</a:t>
            </a:r>
            <a:r>
              <a:rPr sz="1950" spc="-7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25" dirty="0">
                <a:solidFill>
                  <a:srgbClr val="F8EDE7"/>
                </a:solidFill>
                <a:latin typeface="Carlito"/>
                <a:cs typeface="Carlito"/>
              </a:rPr>
              <a:t>for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dimensionality</a:t>
            </a:r>
            <a:r>
              <a:rPr sz="19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reduction</a:t>
            </a:r>
            <a:r>
              <a:rPr sz="19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9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fully connected</a:t>
            </a:r>
            <a:r>
              <a:rPr sz="19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20" dirty="0">
                <a:solidFill>
                  <a:srgbClr val="F8EDE7"/>
                </a:solidFill>
                <a:latin typeface="Carlito"/>
                <a:cs typeface="Carlito"/>
              </a:rPr>
              <a:t>layers</a:t>
            </a:r>
            <a:r>
              <a:rPr sz="19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for</a:t>
            </a:r>
            <a:r>
              <a:rPr sz="19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classification.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25939" y="3021533"/>
            <a:ext cx="3463290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20" dirty="0">
                <a:solidFill>
                  <a:srgbClr val="FFD9BD"/>
                </a:solidFill>
                <a:latin typeface="Carlito"/>
                <a:cs typeface="Carlito"/>
              </a:rPr>
              <a:t>Advantages</a:t>
            </a:r>
            <a:r>
              <a:rPr sz="2300" spc="-60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D9BD"/>
                </a:solidFill>
                <a:latin typeface="Carlito"/>
                <a:cs typeface="Carlito"/>
              </a:rPr>
              <a:t>of</a:t>
            </a:r>
            <a:r>
              <a:rPr sz="2300" spc="-75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FFD9BD"/>
                </a:solidFill>
                <a:latin typeface="Carlito"/>
                <a:cs typeface="Carlito"/>
              </a:rPr>
              <a:t>Deep</a:t>
            </a:r>
            <a:r>
              <a:rPr sz="2300" spc="-75" dirty="0">
                <a:solidFill>
                  <a:srgbClr val="FFD9BD"/>
                </a:solidFill>
                <a:latin typeface="Carlito"/>
                <a:cs typeface="Carlito"/>
              </a:rPr>
              <a:t> </a:t>
            </a:r>
            <a:r>
              <a:rPr sz="2300" spc="-10" dirty="0">
                <a:solidFill>
                  <a:srgbClr val="FFD9BD"/>
                </a:solidFill>
                <a:latin typeface="Carlito"/>
                <a:cs typeface="Carlito"/>
              </a:rPr>
              <a:t>Learning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25939" y="3599154"/>
            <a:ext cx="3608704" cy="1993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95"/>
              </a:spcBef>
            </a:pP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Deep</a:t>
            </a:r>
            <a:r>
              <a:rPr sz="1950" spc="-7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learning</a:t>
            </a:r>
            <a:r>
              <a:rPr sz="19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20" dirty="0">
                <a:solidFill>
                  <a:srgbClr val="F8EDE7"/>
                </a:solidFill>
                <a:latin typeface="Carlito"/>
                <a:cs typeface="Carlito"/>
              </a:rPr>
              <a:t>offers</a:t>
            </a:r>
            <a:r>
              <a:rPr sz="19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high</a:t>
            </a:r>
            <a:r>
              <a:rPr sz="19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accuracy, adaptability</a:t>
            </a:r>
            <a:r>
              <a:rPr sz="19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to</a:t>
            </a:r>
            <a:r>
              <a:rPr sz="19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diverse</a:t>
            </a:r>
            <a:r>
              <a:rPr sz="19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20" dirty="0">
                <a:solidFill>
                  <a:srgbClr val="F8EDE7"/>
                </a:solidFill>
                <a:latin typeface="Carlito"/>
                <a:cs typeface="Carlito"/>
              </a:rPr>
              <a:t>image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datasets,</a:t>
            </a:r>
            <a:r>
              <a:rPr sz="19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9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automation</a:t>
            </a:r>
            <a:r>
              <a:rPr sz="19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potential,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making</a:t>
            </a:r>
            <a:r>
              <a:rPr sz="19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it</a:t>
            </a:r>
            <a:r>
              <a:rPr sz="19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suitable</a:t>
            </a:r>
            <a:r>
              <a:rPr sz="19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dirty="0">
                <a:solidFill>
                  <a:srgbClr val="F8EDE7"/>
                </a:solidFill>
                <a:latin typeface="Carlito"/>
                <a:cs typeface="Carlito"/>
              </a:rPr>
              <a:t>for</a:t>
            </a:r>
            <a:r>
              <a:rPr sz="1950" spc="-7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real-</a:t>
            </a:r>
            <a:r>
              <a:rPr sz="1950" spc="-20" dirty="0">
                <a:solidFill>
                  <a:srgbClr val="F8EDE7"/>
                </a:solidFill>
                <a:latin typeface="Carlito"/>
                <a:cs typeface="Carlito"/>
              </a:rPr>
              <a:t>world </a:t>
            </a:r>
            <a:r>
              <a:rPr sz="1950" spc="-10" dirty="0">
                <a:solidFill>
                  <a:srgbClr val="F8EDE7"/>
                </a:solidFill>
                <a:latin typeface="Carlito"/>
                <a:cs typeface="Carlito"/>
              </a:rPr>
              <a:t>applications.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11" y="2450592"/>
              <a:ext cx="4989576" cy="33284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806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25"/>
              </a:spcBef>
            </a:pPr>
            <a:r>
              <a:rPr sz="3650" dirty="0"/>
              <a:t>Convolutional</a:t>
            </a:r>
            <a:r>
              <a:rPr sz="3650" spc="-75" dirty="0"/>
              <a:t> </a:t>
            </a:r>
            <a:r>
              <a:rPr sz="3650" dirty="0"/>
              <a:t>Neural</a:t>
            </a:r>
            <a:r>
              <a:rPr sz="3650" spc="-105" dirty="0"/>
              <a:t> </a:t>
            </a:r>
            <a:r>
              <a:rPr sz="3650" dirty="0"/>
              <a:t>Networks</a:t>
            </a:r>
            <a:r>
              <a:rPr sz="3650" spc="-90" dirty="0"/>
              <a:t> </a:t>
            </a:r>
            <a:r>
              <a:rPr sz="3650" spc="-10" dirty="0"/>
              <a:t>(CNNs)</a:t>
            </a:r>
            <a:endParaRPr sz="3650"/>
          </a:p>
        </p:txBody>
      </p:sp>
      <p:grpSp>
        <p:nvGrpSpPr>
          <p:cNvPr id="6" name="object 6"/>
          <p:cNvGrpSpPr/>
          <p:nvPr/>
        </p:nvGrpSpPr>
        <p:grpSpPr>
          <a:xfrm>
            <a:off x="6254496" y="2485644"/>
            <a:ext cx="1118870" cy="4723130"/>
            <a:chOff x="6254496" y="2485644"/>
            <a:chExt cx="1118870" cy="4723130"/>
          </a:xfrm>
        </p:grpSpPr>
        <p:sp>
          <p:nvSpPr>
            <p:cNvPr id="7" name="object 7"/>
            <p:cNvSpPr/>
            <p:nvPr/>
          </p:nvSpPr>
          <p:spPr>
            <a:xfrm>
              <a:off x="6466332" y="2485643"/>
              <a:ext cx="906780" cy="4723130"/>
            </a:xfrm>
            <a:custGeom>
              <a:avLst/>
              <a:gdLst/>
              <a:ahLst/>
              <a:cxnLst/>
              <a:rect l="l" t="t" r="r" b="b"/>
              <a:pathLst>
                <a:path w="906779" h="4723130">
                  <a:moveTo>
                    <a:pt x="22860" y="5080"/>
                  </a:moveTo>
                  <a:lnTo>
                    <a:pt x="17780" y="0"/>
                  </a:lnTo>
                  <a:lnTo>
                    <a:pt x="508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4717758"/>
                  </a:lnTo>
                  <a:lnTo>
                    <a:pt x="5080" y="4722876"/>
                  </a:lnTo>
                  <a:lnTo>
                    <a:pt x="17780" y="4722876"/>
                  </a:lnTo>
                  <a:lnTo>
                    <a:pt x="22860" y="4717758"/>
                  </a:lnTo>
                  <a:lnTo>
                    <a:pt x="22860" y="5080"/>
                  </a:lnTo>
                  <a:close/>
                </a:path>
                <a:path w="906779" h="4723130">
                  <a:moveTo>
                    <a:pt x="906780" y="439420"/>
                  </a:moveTo>
                  <a:lnTo>
                    <a:pt x="901700" y="434340"/>
                  </a:lnTo>
                  <a:lnTo>
                    <a:pt x="216916" y="434340"/>
                  </a:lnTo>
                  <a:lnTo>
                    <a:pt x="211836" y="439420"/>
                  </a:lnTo>
                  <a:lnTo>
                    <a:pt x="211836" y="445770"/>
                  </a:lnTo>
                  <a:lnTo>
                    <a:pt x="211836" y="452120"/>
                  </a:lnTo>
                  <a:lnTo>
                    <a:pt x="216916" y="457200"/>
                  </a:lnTo>
                  <a:lnTo>
                    <a:pt x="901700" y="457200"/>
                  </a:lnTo>
                  <a:lnTo>
                    <a:pt x="906780" y="452120"/>
                  </a:lnTo>
                  <a:lnTo>
                    <a:pt x="906780" y="439420"/>
                  </a:lnTo>
                  <a:close/>
                </a:path>
              </a:pathLst>
            </a:custGeom>
            <a:solidFill>
              <a:srgbClr val="496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54496" y="2709672"/>
              <a:ext cx="447040" cy="445134"/>
            </a:xfrm>
            <a:custGeom>
              <a:avLst/>
              <a:gdLst/>
              <a:ahLst/>
              <a:cxnLst/>
              <a:rect l="l" t="t" r="r" b="b"/>
              <a:pathLst>
                <a:path w="447040" h="445135">
                  <a:moveTo>
                    <a:pt x="416813" y="0"/>
                  </a:moveTo>
                  <a:lnTo>
                    <a:pt x="29717" y="0"/>
                  </a:lnTo>
                  <a:lnTo>
                    <a:pt x="18162" y="2339"/>
                  </a:lnTo>
                  <a:lnTo>
                    <a:pt x="8715" y="8715"/>
                  </a:lnTo>
                  <a:lnTo>
                    <a:pt x="2339" y="18162"/>
                  </a:lnTo>
                  <a:lnTo>
                    <a:pt x="0" y="29717"/>
                  </a:lnTo>
                  <a:lnTo>
                    <a:pt x="0" y="415289"/>
                  </a:lnTo>
                  <a:lnTo>
                    <a:pt x="2339" y="426845"/>
                  </a:lnTo>
                  <a:lnTo>
                    <a:pt x="8715" y="436292"/>
                  </a:lnTo>
                  <a:lnTo>
                    <a:pt x="18162" y="442668"/>
                  </a:lnTo>
                  <a:lnTo>
                    <a:pt x="29717" y="445007"/>
                  </a:lnTo>
                  <a:lnTo>
                    <a:pt x="416813" y="445007"/>
                  </a:lnTo>
                  <a:lnTo>
                    <a:pt x="428369" y="442668"/>
                  </a:lnTo>
                  <a:lnTo>
                    <a:pt x="437816" y="436292"/>
                  </a:lnTo>
                  <a:lnTo>
                    <a:pt x="444192" y="426845"/>
                  </a:lnTo>
                  <a:lnTo>
                    <a:pt x="446531" y="415289"/>
                  </a:lnTo>
                  <a:lnTo>
                    <a:pt x="446531" y="29717"/>
                  </a:lnTo>
                  <a:lnTo>
                    <a:pt x="444192" y="18162"/>
                  </a:lnTo>
                  <a:lnTo>
                    <a:pt x="437816" y="8715"/>
                  </a:lnTo>
                  <a:lnTo>
                    <a:pt x="428369" y="2339"/>
                  </a:lnTo>
                  <a:lnTo>
                    <a:pt x="416813" y="0"/>
                  </a:lnTo>
                  <a:close/>
                </a:path>
              </a:pathLst>
            </a:custGeom>
            <a:solidFill>
              <a:srgbClr val="305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95973" y="2755518"/>
            <a:ext cx="1676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0" dirty="0">
                <a:solidFill>
                  <a:srgbClr val="F8EDE7"/>
                </a:solidFill>
                <a:latin typeface="Carlito"/>
                <a:cs typeface="Carlito"/>
              </a:rPr>
              <a:t>1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8702" y="2703956"/>
            <a:ext cx="197993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solidFill>
                  <a:srgbClr val="F8EDE7"/>
                </a:solidFill>
                <a:latin typeface="Carlito"/>
                <a:cs typeface="Carlito"/>
              </a:rPr>
              <a:t>Convolutional</a:t>
            </a:r>
            <a:r>
              <a:rPr sz="1800" spc="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8EDE7"/>
                </a:solidFill>
                <a:latin typeface="Carlito"/>
                <a:cs typeface="Carlito"/>
              </a:rPr>
              <a:t>Layers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8702" y="3087369"/>
            <a:ext cx="6024880" cy="662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800"/>
              </a:lnSpc>
              <a:spcBef>
                <a:spcPts val="95"/>
              </a:spcBef>
            </a:pP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These</a:t>
            </a:r>
            <a:r>
              <a:rPr sz="1550" spc="-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layers</a:t>
            </a:r>
            <a:r>
              <a:rPr sz="1550" spc="-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apply</a:t>
            </a:r>
            <a:r>
              <a:rPr sz="1550" spc="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filters</a:t>
            </a:r>
            <a:r>
              <a:rPr sz="15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to</a:t>
            </a:r>
            <a:r>
              <a:rPr sz="15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the</a:t>
            </a:r>
            <a:r>
              <a:rPr sz="15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input</a:t>
            </a:r>
            <a:r>
              <a:rPr sz="1550" spc="1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image,</a:t>
            </a:r>
            <a:r>
              <a:rPr sz="15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extracting</a:t>
            </a:r>
            <a:r>
              <a:rPr sz="1550" spc="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features</a:t>
            </a:r>
            <a:r>
              <a:rPr sz="1550" spc="-1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like</a:t>
            </a:r>
            <a:r>
              <a:rPr sz="15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spc="-10" dirty="0">
                <a:solidFill>
                  <a:srgbClr val="F8EDE7"/>
                </a:solidFill>
                <a:latin typeface="Carlito"/>
                <a:cs typeface="Carlito"/>
              </a:rPr>
              <a:t>edges,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textures,</a:t>
            </a:r>
            <a:r>
              <a:rPr sz="15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5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spc="-10" dirty="0">
                <a:solidFill>
                  <a:srgbClr val="F8EDE7"/>
                </a:solidFill>
                <a:latin typeface="Carlito"/>
                <a:cs typeface="Carlito"/>
              </a:rPr>
              <a:t>patterns.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54496" y="4349496"/>
            <a:ext cx="1118870" cy="447040"/>
            <a:chOff x="6254496" y="4349496"/>
            <a:chExt cx="1118870" cy="447040"/>
          </a:xfrm>
        </p:grpSpPr>
        <p:sp>
          <p:nvSpPr>
            <p:cNvPr id="13" name="object 13"/>
            <p:cNvSpPr/>
            <p:nvPr/>
          </p:nvSpPr>
          <p:spPr>
            <a:xfrm>
              <a:off x="6678168" y="4561332"/>
              <a:ext cx="695325" cy="22860"/>
            </a:xfrm>
            <a:custGeom>
              <a:avLst/>
              <a:gdLst/>
              <a:ahLst/>
              <a:cxnLst/>
              <a:rect l="l" t="t" r="r" b="b"/>
              <a:pathLst>
                <a:path w="695325" h="22860">
                  <a:moveTo>
                    <a:pt x="689863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0" y="17779"/>
                  </a:lnTo>
                  <a:lnTo>
                    <a:pt x="5079" y="22859"/>
                  </a:lnTo>
                  <a:lnTo>
                    <a:pt x="689863" y="22859"/>
                  </a:lnTo>
                  <a:lnTo>
                    <a:pt x="694943" y="17779"/>
                  </a:lnTo>
                  <a:lnTo>
                    <a:pt x="694943" y="5079"/>
                  </a:lnTo>
                  <a:lnTo>
                    <a:pt x="689863" y="0"/>
                  </a:lnTo>
                  <a:close/>
                </a:path>
              </a:pathLst>
            </a:custGeom>
            <a:solidFill>
              <a:srgbClr val="496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54496" y="4349496"/>
              <a:ext cx="447040" cy="447040"/>
            </a:xfrm>
            <a:custGeom>
              <a:avLst/>
              <a:gdLst/>
              <a:ahLst/>
              <a:cxnLst/>
              <a:rect l="l" t="t" r="r" b="b"/>
              <a:pathLst>
                <a:path w="447040" h="447039">
                  <a:moveTo>
                    <a:pt x="416813" y="0"/>
                  </a:moveTo>
                  <a:lnTo>
                    <a:pt x="29717" y="0"/>
                  </a:lnTo>
                  <a:lnTo>
                    <a:pt x="18162" y="2339"/>
                  </a:lnTo>
                  <a:lnTo>
                    <a:pt x="8715" y="8715"/>
                  </a:lnTo>
                  <a:lnTo>
                    <a:pt x="2339" y="18162"/>
                  </a:lnTo>
                  <a:lnTo>
                    <a:pt x="0" y="29717"/>
                  </a:lnTo>
                  <a:lnTo>
                    <a:pt x="0" y="416813"/>
                  </a:lnTo>
                  <a:lnTo>
                    <a:pt x="2339" y="428369"/>
                  </a:lnTo>
                  <a:lnTo>
                    <a:pt x="8715" y="437816"/>
                  </a:lnTo>
                  <a:lnTo>
                    <a:pt x="18162" y="444192"/>
                  </a:lnTo>
                  <a:lnTo>
                    <a:pt x="29717" y="446531"/>
                  </a:lnTo>
                  <a:lnTo>
                    <a:pt x="416813" y="446531"/>
                  </a:lnTo>
                  <a:lnTo>
                    <a:pt x="428369" y="444192"/>
                  </a:lnTo>
                  <a:lnTo>
                    <a:pt x="437816" y="437816"/>
                  </a:lnTo>
                  <a:lnTo>
                    <a:pt x="444192" y="428369"/>
                  </a:lnTo>
                  <a:lnTo>
                    <a:pt x="446531" y="416813"/>
                  </a:lnTo>
                  <a:lnTo>
                    <a:pt x="446531" y="29717"/>
                  </a:lnTo>
                  <a:lnTo>
                    <a:pt x="444192" y="18162"/>
                  </a:lnTo>
                  <a:lnTo>
                    <a:pt x="437816" y="8715"/>
                  </a:lnTo>
                  <a:lnTo>
                    <a:pt x="428369" y="2339"/>
                  </a:lnTo>
                  <a:lnTo>
                    <a:pt x="416813" y="0"/>
                  </a:lnTo>
                  <a:close/>
                </a:path>
              </a:pathLst>
            </a:custGeom>
            <a:solidFill>
              <a:srgbClr val="305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95973" y="4396232"/>
            <a:ext cx="1676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0" dirty="0">
                <a:solidFill>
                  <a:srgbClr val="F8EDE7"/>
                </a:solidFill>
                <a:latin typeface="Carlito"/>
                <a:cs typeface="Carlito"/>
              </a:rPr>
              <a:t>2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48702" y="4344670"/>
            <a:ext cx="137033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solidFill>
                  <a:srgbClr val="F8EDE7"/>
                </a:solidFill>
                <a:latin typeface="Carlito"/>
                <a:cs typeface="Carlito"/>
              </a:rPr>
              <a:t>Pooling</a:t>
            </a:r>
            <a:r>
              <a:rPr sz="1800" spc="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8EDE7"/>
                </a:solidFill>
                <a:latin typeface="Carlito"/>
                <a:cs typeface="Carlito"/>
              </a:rPr>
              <a:t>Layers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8702" y="4728257"/>
            <a:ext cx="6157595" cy="66230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Pooling</a:t>
            </a:r>
            <a:r>
              <a:rPr sz="1550" spc="-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layers</a:t>
            </a:r>
            <a:r>
              <a:rPr sz="1550" spc="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reduce</a:t>
            </a:r>
            <a:r>
              <a:rPr sz="1550" spc="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the</a:t>
            </a:r>
            <a:r>
              <a:rPr sz="1550" spc="-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dimensionality</a:t>
            </a:r>
            <a:r>
              <a:rPr sz="1550" spc="2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of</a:t>
            </a:r>
            <a:r>
              <a:rPr sz="1550" spc="-2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feature</a:t>
            </a:r>
            <a:r>
              <a:rPr sz="1550" spc="-1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maps, making</a:t>
            </a:r>
            <a:r>
              <a:rPr sz="1550" spc="1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the</a:t>
            </a:r>
            <a:r>
              <a:rPr sz="1550" spc="-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spc="-10" dirty="0">
                <a:solidFill>
                  <a:srgbClr val="F8EDE7"/>
                </a:solidFill>
                <a:latin typeface="Carlito"/>
                <a:cs typeface="Carlito"/>
              </a:rPr>
              <a:t>model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more robust</a:t>
            </a:r>
            <a:r>
              <a:rPr sz="1550" spc="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to</a:t>
            </a:r>
            <a:r>
              <a:rPr sz="1550" spc="-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variations</a:t>
            </a:r>
            <a:r>
              <a:rPr sz="1550" spc="1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in</a:t>
            </a:r>
            <a:r>
              <a:rPr sz="1550" spc="-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image size</a:t>
            </a:r>
            <a:r>
              <a:rPr sz="1550" spc="-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550" spc="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spc="-10" dirty="0">
                <a:solidFill>
                  <a:srgbClr val="F8EDE7"/>
                </a:solidFill>
                <a:latin typeface="Carlito"/>
                <a:cs typeface="Carlito"/>
              </a:rPr>
              <a:t>position.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54496" y="5989320"/>
            <a:ext cx="1118870" cy="447040"/>
            <a:chOff x="6254496" y="5989320"/>
            <a:chExt cx="1118870" cy="447040"/>
          </a:xfrm>
        </p:grpSpPr>
        <p:sp>
          <p:nvSpPr>
            <p:cNvPr id="19" name="object 19"/>
            <p:cNvSpPr/>
            <p:nvPr/>
          </p:nvSpPr>
          <p:spPr>
            <a:xfrm>
              <a:off x="6678168" y="6201156"/>
              <a:ext cx="695325" cy="22860"/>
            </a:xfrm>
            <a:custGeom>
              <a:avLst/>
              <a:gdLst/>
              <a:ahLst/>
              <a:cxnLst/>
              <a:rect l="l" t="t" r="r" b="b"/>
              <a:pathLst>
                <a:path w="695325" h="22860">
                  <a:moveTo>
                    <a:pt x="689863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5079" y="22860"/>
                  </a:lnTo>
                  <a:lnTo>
                    <a:pt x="689863" y="22860"/>
                  </a:lnTo>
                  <a:lnTo>
                    <a:pt x="694943" y="17780"/>
                  </a:lnTo>
                  <a:lnTo>
                    <a:pt x="694943" y="5080"/>
                  </a:lnTo>
                  <a:lnTo>
                    <a:pt x="689863" y="0"/>
                  </a:lnTo>
                  <a:close/>
                </a:path>
              </a:pathLst>
            </a:custGeom>
            <a:solidFill>
              <a:srgbClr val="496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4496" y="5989320"/>
              <a:ext cx="447040" cy="447040"/>
            </a:xfrm>
            <a:custGeom>
              <a:avLst/>
              <a:gdLst/>
              <a:ahLst/>
              <a:cxnLst/>
              <a:rect l="l" t="t" r="r" b="b"/>
              <a:pathLst>
                <a:path w="447040" h="447039">
                  <a:moveTo>
                    <a:pt x="416813" y="0"/>
                  </a:moveTo>
                  <a:lnTo>
                    <a:pt x="29717" y="0"/>
                  </a:lnTo>
                  <a:lnTo>
                    <a:pt x="18162" y="2339"/>
                  </a:lnTo>
                  <a:lnTo>
                    <a:pt x="8715" y="8715"/>
                  </a:lnTo>
                  <a:lnTo>
                    <a:pt x="2339" y="18162"/>
                  </a:lnTo>
                  <a:lnTo>
                    <a:pt x="0" y="29717"/>
                  </a:lnTo>
                  <a:lnTo>
                    <a:pt x="0" y="416813"/>
                  </a:lnTo>
                  <a:lnTo>
                    <a:pt x="2339" y="428369"/>
                  </a:lnTo>
                  <a:lnTo>
                    <a:pt x="8715" y="437816"/>
                  </a:lnTo>
                  <a:lnTo>
                    <a:pt x="18162" y="444192"/>
                  </a:lnTo>
                  <a:lnTo>
                    <a:pt x="29717" y="446531"/>
                  </a:lnTo>
                  <a:lnTo>
                    <a:pt x="416813" y="446531"/>
                  </a:lnTo>
                  <a:lnTo>
                    <a:pt x="428369" y="444192"/>
                  </a:lnTo>
                  <a:lnTo>
                    <a:pt x="437816" y="437816"/>
                  </a:lnTo>
                  <a:lnTo>
                    <a:pt x="444192" y="428369"/>
                  </a:lnTo>
                  <a:lnTo>
                    <a:pt x="446531" y="416813"/>
                  </a:lnTo>
                  <a:lnTo>
                    <a:pt x="446531" y="29717"/>
                  </a:lnTo>
                  <a:lnTo>
                    <a:pt x="444192" y="18162"/>
                  </a:lnTo>
                  <a:lnTo>
                    <a:pt x="437816" y="8715"/>
                  </a:lnTo>
                  <a:lnTo>
                    <a:pt x="428369" y="2339"/>
                  </a:lnTo>
                  <a:lnTo>
                    <a:pt x="416813" y="0"/>
                  </a:lnTo>
                  <a:close/>
                </a:path>
              </a:pathLst>
            </a:custGeom>
            <a:solidFill>
              <a:srgbClr val="305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95973" y="6036386"/>
            <a:ext cx="16827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50" dirty="0">
                <a:solidFill>
                  <a:srgbClr val="F8EDE7"/>
                </a:solidFill>
                <a:latin typeface="Carlito"/>
                <a:cs typeface="Carlito"/>
              </a:rPr>
              <a:t>3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48702" y="5984824"/>
            <a:ext cx="218376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solidFill>
                  <a:srgbClr val="F8EDE7"/>
                </a:solidFill>
                <a:latin typeface="Carlito"/>
                <a:cs typeface="Carlito"/>
              </a:rPr>
              <a:t>Fully</a:t>
            </a:r>
            <a:r>
              <a:rPr sz="1800" spc="7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8EDE7"/>
                </a:solidFill>
                <a:latin typeface="Carlito"/>
                <a:cs typeface="Carlito"/>
              </a:rPr>
              <a:t>Connected</a:t>
            </a:r>
            <a:r>
              <a:rPr sz="1800" spc="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8EDE7"/>
                </a:solidFill>
                <a:latin typeface="Carlito"/>
                <a:cs typeface="Carlito"/>
              </a:rPr>
              <a:t>Layers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48702" y="6368491"/>
            <a:ext cx="5855335" cy="662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900"/>
              </a:lnSpc>
              <a:spcBef>
                <a:spcPts val="95"/>
              </a:spcBef>
            </a:pP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Fully</a:t>
            </a:r>
            <a:r>
              <a:rPr sz="1550" spc="-1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connected</a:t>
            </a:r>
            <a:r>
              <a:rPr sz="1550" spc="-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layers classify</a:t>
            </a:r>
            <a:r>
              <a:rPr sz="1550" spc="-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the</a:t>
            </a:r>
            <a:r>
              <a:rPr sz="1550" spc="-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extracted </a:t>
            </a:r>
            <a:r>
              <a:rPr sz="1550" spc="-10" dirty="0">
                <a:solidFill>
                  <a:srgbClr val="F8EDE7"/>
                </a:solidFill>
                <a:latin typeface="Carlito"/>
                <a:cs typeface="Carlito"/>
              </a:rPr>
              <a:t>features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by combining</a:t>
            </a:r>
            <a:r>
              <a:rPr sz="1550" spc="1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spc="-20" dirty="0">
                <a:solidFill>
                  <a:srgbClr val="F8EDE7"/>
                </a:solidFill>
                <a:latin typeface="Carlito"/>
                <a:cs typeface="Carlito"/>
              </a:rPr>
              <a:t>them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into</a:t>
            </a:r>
            <a:r>
              <a:rPr sz="1550" spc="-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a</a:t>
            </a:r>
            <a:r>
              <a:rPr sz="1550" spc="-1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probability</a:t>
            </a:r>
            <a:r>
              <a:rPr sz="1550" spc="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distribution</a:t>
            </a:r>
            <a:r>
              <a:rPr sz="1550" spc="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over</a:t>
            </a:r>
            <a:r>
              <a:rPr sz="1550" spc="-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spc="-10" dirty="0">
                <a:solidFill>
                  <a:srgbClr val="F8EDE7"/>
                </a:solidFill>
                <a:latin typeface="Carlito"/>
                <a:cs typeface="Carlito"/>
              </a:rPr>
              <a:t>different</a:t>
            </a:r>
            <a:r>
              <a:rPr sz="15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550" spc="-10" dirty="0">
                <a:solidFill>
                  <a:srgbClr val="F8EDE7"/>
                </a:solidFill>
                <a:latin typeface="Carlito"/>
                <a:cs typeface="Carlito"/>
              </a:rPr>
              <a:t>classes.</a:t>
            </a:r>
            <a:endParaRPr sz="1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847" y="945896"/>
            <a:ext cx="6363970" cy="144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700"/>
              </a:lnSpc>
            </a:pPr>
            <a:r>
              <a:rPr sz="4550" dirty="0"/>
              <a:t>ResNet50:</a:t>
            </a:r>
            <a:r>
              <a:rPr sz="4550" spc="-130" dirty="0"/>
              <a:t> </a:t>
            </a:r>
            <a:r>
              <a:rPr sz="4550" dirty="0"/>
              <a:t>Powering</a:t>
            </a:r>
            <a:r>
              <a:rPr sz="4550" spc="-120" dirty="0"/>
              <a:t> </a:t>
            </a:r>
            <a:r>
              <a:rPr sz="4550" spc="-10" dirty="0"/>
              <a:t>Image Classification</a:t>
            </a:r>
            <a:endParaRPr sz="45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7655">
              <a:lnSpc>
                <a:spcPct val="132300"/>
              </a:lnSpc>
              <a:spcBef>
                <a:spcPts val="100"/>
              </a:spcBef>
            </a:pPr>
            <a:r>
              <a:rPr spc="-10" dirty="0"/>
              <a:t>ResNet50,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30" dirty="0"/>
              <a:t>state-</a:t>
            </a:r>
            <a:r>
              <a:rPr spc="-20" dirty="0"/>
              <a:t>of-</a:t>
            </a:r>
            <a:r>
              <a:rPr spc="-10" dirty="0"/>
              <a:t>the-</a:t>
            </a:r>
            <a:r>
              <a:rPr dirty="0"/>
              <a:t>art</a:t>
            </a:r>
            <a:r>
              <a:rPr spc="-55" dirty="0"/>
              <a:t> </a:t>
            </a:r>
            <a:r>
              <a:rPr spc="-10" dirty="0"/>
              <a:t>convolutional</a:t>
            </a:r>
            <a:r>
              <a:rPr spc="-30" dirty="0"/>
              <a:t> </a:t>
            </a:r>
            <a:r>
              <a:rPr dirty="0"/>
              <a:t>neural</a:t>
            </a:r>
            <a:r>
              <a:rPr spc="-40" dirty="0"/>
              <a:t> </a:t>
            </a:r>
            <a:r>
              <a:rPr dirty="0"/>
              <a:t>network,</a:t>
            </a:r>
            <a:r>
              <a:rPr spc="-4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25" dirty="0"/>
              <a:t>the </a:t>
            </a:r>
            <a:r>
              <a:rPr dirty="0"/>
              <a:t>backbone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our</a:t>
            </a:r>
            <a:r>
              <a:rPr spc="-45" dirty="0"/>
              <a:t> </a:t>
            </a:r>
            <a:r>
              <a:rPr dirty="0"/>
              <a:t>deep</a:t>
            </a:r>
            <a:r>
              <a:rPr spc="-60" dirty="0"/>
              <a:t> </a:t>
            </a:r>
            <a:r>
              <a:rPr spc="-20" dirty="0"/>
              <a:t>learning-</a:t>
            </a:r>
            <a:r>
              <a:rPr spc="-10" dirty="0"/>
              <a:t>powered</a:t>
            </a:r>
            <a:r>
              <a:rPr spc="-45" dirty="0"/>
              <a:t> </a:t>
            </a:r>
            <a:r>
              <a:rPr dirty="0"/>
              <a:t>crop</a:t>
            </a:r>
            <a:r>
              <a:rPr spc="-3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weed</a:t>
            </a:r>
            <a:r>
              <a:rPr spc="-75" dirty="0"/>
              <a:t> </a:t>
            </a:r>
            <a:r>
              <a:rPr spc="-10" dirty="0"/>
              <a:t>classification system.</a:t>
            </a:r>
          </a:p>
          <a:p>
            <a:pPr marL="12700" marR="779780">
              <a:lnSpc>
                <a:spcPct val="132300"/>
              </a:lnSpc>
              <a:spcBef>
                <a:spcPts val="2230"/>
              </a:spcBef>
            </a:pPr>
            <a:r>
              <a:rPr dirty="0"/>
              <a:t>With</a:t>
            </a:r>
            <a:r>
              <a:rPr spc="-65" dirty="0"/>
              <a:t> </a:t>
            </a:r>
            <a:r>
              <a:rPr dirty="0"/>
              <a:t>50</a:t>
            </a:r>
            <a:r>
              <a:rPr spc="-50" dirty="0"/>
              <a:t> </a:t>
            </a:r>
            <a:r>
              <a:rPr spc="-10" dirty="0"/>
              <a:t>layers,</a:t>
            </a:r>
            <a:r>
              <a:rPr spc="-65" dirty="0"/>
              <a:t> </a:t>
            </a:r>
            <a:r>
              <a:rPr dirty="0"/>
              <a:t>this</a:t>
            </a:r>
            <a:r>
              <a:rPr spc="-40" dirty="0"/>
              <a:t> </a:t>
            </a:r>
            <a:r>
              <a:rPr spc="-10" dirty="0"/>
              <a:t>architecture</a:t>
            </a:r>
            <a:r>
              <a:rPr spc="-55" dirty="0"/>
              <a:t> </a:t>
            </a:r>
            <a:r>
              <a:rPr spc="-10" dirty="0"/>
              <a:t>delivers</a:t>
            </a:r>
            <a:r>
              <a:rPr spc="-50" dirty="0"/>
              <a:t> </a:t>
            </a:r>
            <a:r>
              <a:rPr spc="-10" dirty="0"/>
              <a:t>unparalleled</a:t>
            </a:r>
            <a:r>
              <a:rPr spc="-50" dirty="0"/>
              <a:t> </a:t>
            </a:r>
            <a:r>
              <a:rPr spc="-10" dirty="0"/>
              <a:t>accuracy, </a:t>
            </a:r>
            <a:r>
              <a:rPr spc="-25" dirty="0"/>
              <a:t>efficiency,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scalability</a:t>
            </a:r>
            <a:r>
              <a:rPr spc="-3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spc="-10" dirty="0"/>
              <a:t>real-</a:t>
            </a:r>
            <a:r>
              <a:rPr dirty="0"/>
              <a:t>world</a:t>
            </a:r>
            <a:r>
              <a:rPr spc="-45" dirty="0"/>
              <a:t> </a:t>
            </a:r>
            <a:r>
              <a:rPr spc="-10" dirty="0"/>
              <a:t>agricultural</a:t>
            </a:r>
            <a:r>
              <a:rPr spc="-35" dirty="0"/>
              <a:t> </a:t>
            </a:r>
            <a:r>
              <a:rPr spc="-10" dirty="0"/>
              <a:t>applications.</a:t>
            </a:r>
          </a:p>
          <a:p>
            <a:pPr marL="12700" marR="5080">
              <a:lnSpc>
                <a:spcPct val="132500"/>
              </a:lnSpc>
              <a:spcBef>
                <a:spcPts val="2215"/>
              </a:spcBef>
            </a:pPr>
            <a:r>
              <a:rPr spc="-10" dirty="0"/>
              <a:t>ResNet50's</a:t>
            </a:r>
            <a:r>
              <a:rPr spc="-85" dirty="0"/>
              <a:t> </a:t>
            </a:r>
            <a:r>
              <a:rPr spc="-10" dirty="0"/>
              <a:t>advanced</a:t>
            </a:r>
            <a:r>
              <a:rPr spc="-80" dirty="0"/>
              <a:t> </a:t>
            </a:r>
            <a:r>
              <a:rPr dirty="0"/>
              <a:t>techniques,</a:t>
            </a:r>
            <a:r>
              <a:rPr spc="-45" dirty="0"/>
              <a:t> </a:t>
            </a:r>
            <a:r>
              <a:rPr dirty="0"/>
              <a:t>like</a:t>
            </a:r>
            <a:r>
              <a:rPr spc="-65" dirty="0"/>
              <a:t> </a:t>
            </a:r>
            <a:r>
              <a:rPr dirty="0"/>
              <a:t>residual</a:t>
            </a:r>
            <a:r>
              <a:rPr spc="-50" dirty="0"/>
              <a:t> </a:t>
            </a:r>
            <a:r>
              <a:rPr spc="-10" dirty="0"/>
              <a:t>connections,</a:t>
            </a:r>
            <a:r>
              <a:rPr spc="-60" dirty="0"/>
              <a:t> </a:t>
            </a:r>
            <a:r>
              <a:rPr dirty="0"/>
              <a:t>enable</a:t>
            </a:r>
            <a:r>
              <a:rPr spc="-65" dirty="0"/>
              <a:t> </a:t>
            </a:r>
            <a:r>
              <a:rPr dirty="0"/>
              <a:t>it</a:t>
            </a:r>
            <a:r>
              <a:rPr spc="-70" dirty="0"/>
              <a:t> </a:t>
            </a:r>
            <a:r>
              <a:rPr spc="-25" dirty="0"/>
              <a:t>to </a:t>
            </a:r>
            <a:r>
              <a:rPr dirty="0"/>
              <a:t>learn</a:t>
            </a:r>
            <a:r>
              <a:rPr spc="-85" dirty="0"/>
              <a:t> </a:t>
            </a:r>
            <a:r>
              <a:rPr dirty="0"/>
              <a:t>rich</a:t>
            </a:r>
            <a:r>
              <a:rPr spc="-60" dirty="0"/>
              <a:t> </a:t>
            </a:r>
            <a:r>
              <a:rPr dirty="0"/>
              <a:t>visual</a:t>
            </a:r>
            <a:r>
              <a:rPr spc="-55" dirty="0"/>
              <a:t> </a:t>
            </a:r>
            <a:r>
              <a:rPr spc="-20" dirty="0"/>
              <a:t>features</a:t>
            </a:r>
            <a:r>
              <a:rPr spc="-85" dirty="0"/>
              <a:t> </a:t>
            </a:r>
            <a:r>
              <a:rPr dirty="0"/>
              <a:t>from</a:t>
            </a:r>
            <a:r>
              <a:rPr spc="-65" dirty="0"/>
              <a:t> </a:t>
            </a:r>
            <a:r>
              <a:rPr dirty="0"/>
              <a:t>large</a:t>
            </a:r>
            <a:r>
              <a:rPr spc="-80" dirty="0"/>
              <a:t> </a:t>
            </a:r>
            <a:r>
              <a:rPr spc="-10" dirty="0"/>
              <a:t>datasets,</a:t>
            </a:r>
            <a:r>
              <a:rPr spc="-80" dirty="0"/>
              <a:t> </a:t>
            </a:r>
            <a:r>
              <a:rPr dirty="0"/>
              <a:t>optimizing</a:t>
            </a:r>
            <a:r>
              <a:rPr spc="-50" dirty="0"/>
              <a:t> </a:t>
            </a:r>
            <a:r>
              <a:rPr dirty="0"/>
              <a:t>yield,</a:t>
            </a:r>
            <a:r>
              <a:rPr spc="-60" dirty="0"/>
              <a:t> </a:t>
            </a:r>
            <a:r>
              <a:rPr spc="-10" dirty="0"/>
              <a:t>detecting </a:t>
            </a:r>
            <a:r>
              <a:rPr dirty="0"/>
              <a:t>diseases,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empowering</a:t>
            </a:r>
            <a:r>
              <a:rPr spc="-60" dirty="0"/>
              <a:t> </a:t>
            </a:r>
            <a:r>
              <a:rPr dirty="0"/>
              <a:t>precision</a:t>
            </a:r>
            <a:r>
              <a:rPr spc="-40" dirty="0"/>
              <a:t> </a:t>
            </a:r>
            <a:r>
              <a:rPr spc="-10" dirty="0"/>
              <a:t>farming.</a:t>
            </a:r>
            <a:r>
              <a:rPr spc="-60" dirty="0"/>
              <a:t> </a:t>
            </a:r>
            <a:r>
              <a:rPr dirty="0"/>
              <a:t>Its</a:t>
            </a:r>
            <a:r>
              <a:rPr spc="-60" dirty="0"/>
              <a:t> </a:t>
            </a:r>
            <a:r>
              <a:rPr spc="-10" dirty="0"/>
              <a:t>versatility</a:t>
            </a:r>
            <a:r>
              <a:rPr spc="-65" dirty="0"/>
              <a:t> </a:t>
            </a:r>
            <a:r>
              <a:rPr spc="-10" dirty="0"/>
              <a:t>makes</a:t>
            </a:r>
            <a:r>
              <a:rPr spc="-80" dirty="0"/>
              <a:t> </a:t>
            </a:r>
            <a:r>
              <a:rPr dirty="0"/>
              <a:t>it</a:t>
            </a:r>
            <a:r>
              <a:rPr spc="-65" dirty="0"/>
              <a:t> </a:t>
            </a:r>
            <a:r>
              <a:rPr spc="-50" dirty="0"/>
              <a:t>a </a:t>
            </a:r>
            <a:r>
              <a:rPr spc="-10" dirty="0"/>
              <a:t>cornerstone</a:t>
            </a:r>
            <a:r>
              <a:rPr spc="-4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our</a:t>
            </a:r>
            <a:r>
              <a:rPr spc="-65" dirty="0"/>
              <a:t> </a:t>
            </a:r>
            <a:r>
              <a:rPr spc="-10" dirty="0"/>
              <a:t>innovative</a:t>
            </a:r>
            <a:r>
              <a:rPr spc="-45" dirty="0"/>
              <a:t> </a:t>
            </a:r>
            <a:r>
              <a:rPr dirty="0"/>
              <a:t>deep</a:t>
            </a:r>
            <a:r>
              <a:rPr spc="-65" dirty="0"/>
              <a:t> </a:t>
            </a:r>
            <a:r>
              <a:rPr dirty="0"/>
              <a:t>learning</a:t>
            </a:r>
            <a:r>
              <a:rPr spc="-65" dirty="0"/>
              <a:t> </a:t>
            </a:r>
            <a:r>
              <a:rPr spc="-10" dirty="0"/>
              <a:t>solutions.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3372" y="2602992"/>
              <a:ext cx="4867655" cy="30236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2847" y="945896"/>
            <a:ext cx="6264910" cy="144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700"/>
              </a:lnSpc>
            </a:pPr>
            <a:r>
              <a:rPr sz="4550" dirty="0"/>
              <a:t>Ensemble</a:t>
            </a:r>
            <a:r>
              <a:rPr sz="4550" spc="-35" dirty="0"/>
              <a:t> </a:t>
            </a:r>
            <a:r>
              <a:rPr sz="4550" dirty="0"/>
              <a:t>Models</a:t>
            </a:r>
            <a:r>
              <a:rPr sz="4550" spc="-40" dirty="0"/>
              <a:t> </a:t>
            </a:r>
            <a:r>
              <a:rPr sz="4550" dirty="0"/>
              <a:t>for</a:t>
            </a:r>
            <a:r>
              <a:rPr sz="4550" spc="-15" dirty="0"/>
              <a:t> </a:t>
            </a:r>
            <a:r>
              <a:rPr sz="4550" spc="-20" dirty="0"/>
              <a:t>Crop </a:t>
            </a:r>
            <a:r>
              <a:rPr sz="4550" dirty="0"/>
              <a:t>and</a:t>
            </a:r>
            <a:r>
              <a:rPr sz="4550" spc="-95" dirty="0"/>
              <a:t> </a:t>
            </a:r>
            <a:r>
              <a:rPr sz="4550" dirty="0"/>
              <a:t>Weed</a:t>
            </a:r>
            <a:r>
              <a:rPr sz="4550" spc="-90" dirty="0"/>
              <a:t> </a:t>
            </a:r>
            <a:r>
              <a:rPr sz="4550" spc="-10" dirty="0"/>
              <a:t>Classification</a:t>
            </a:r>
            <a:endParaRPr sz="455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170" algn="just">
              <a:lnSpc>
                <a:spcPct val="132300"/>
              </a:lnSpc>
              <a:spcBef>
                <a:spcPts val="100"/>
              </a:spcBef>
            </a:pPr>
            <a:r>
              <a:rPr spc="-85" dirty="0"/>
              <a:t>To</a:t>
            </a:r>
            <a:r>
              <a:rPr spc="-25" dirty="0"/>
              <a:t> </a:t>
            </a:r>
            <a:r>
              <a:rPr spc="-10" dirty="0"/>
              <a:t>improve</a:t>
            </a:r>
            <a:r>
              <a:rPr spc="-60" dirty="0"/>
              <a:t> </a:t>
            </a:r>
            <a:r>
              <a:rPr spc="-25" dirty="0"/>
              <a:t>accuracy,</a:t>
            </a:r>
            <a:r>
              <a:rPr spc="-75" dirty="0"/>
              <a:t> </a:t>
            </a:r>
            <a:r>
              <a:rPr dirty="0"/>
              <a:t>we</a:t>
            </a:r>
            <a:r>
              <a:rPr spc="-65" dirty="0"/>
              <a:t> </a:t>
            </a:r>
            <a:r>
              <a:rPr spc="-10" dirty="0"/>
              <a:t>developed</a:t>
            </a:r>
            <a:r>
              <a:rPr spc="-50" dirty="0"/>
              <a:t> </a:t>
            </a:r>
            <a:r>
              <a:rPr dirty="0"/>
              <a:t>an</a:t>
            </a:r>
            <a:r>
              <a:rPr spc="-55" dirty="0"/>
              <a:t> </a:t>
            </a:r>
            <a:r>
              <a:rPr dirty="0"/>
              <a:t>ensemble</a:t>
            </a:r>
            <a:r>
              <a:rPr spc="-50" dirty="0"/>
              <a:t> </a:t>
            </a:r>
            <a:r>
              <a:rPr dirty="0"/>
              <a:t>combining</a:t>
            </a:r>
            <a:r>
              <a:rPr spc="-30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CNN</a:t>
            </a:r>
            <a:r>
              <a:rPr spc="-50" dirty="0"/>
              <a:t> </a:t>
            </a:r>
            <a:r>
              <a:rPr spc="-25" dirty="0"/>
              <a:t>and </a:t>
            </a:r>
            <a:r>
              <a:rPr spc="-10" dirty="0"/>
              <a:t>ResNet50.</a:t>
            </a:r>
            <a:r>
              <a:rPr spc="-65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spc="-20" dirty="0"/>
              <a:t>averaging</a:t>
            </a:r>
            <a:r>
              <a:rPr spc="-70" dirty="0"/>
              <a:t> </a:t>
            </a:r>
            <a:r>
              <a:rPr dirty="0"/>
              <a:t>outputs,</a:t>
            </a:r>
            <a:r>
              <a:rPr spc="-1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ensemble</a:t>
            </a:r>
            <a:r>
              <a:rPr spc="-45" dirty="0"/>
              <a:t> </a:t>
            </a:r>
            <a:r>
              <a:rPr spc="-20" dirty="0"/>
              <a:t>leverages</a:t>
            </a:r>
            <a:r>
              <a:rPr spc="-6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strengths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each</a:t>
            </a:r>
            <a:r>
              <a:rPr spc="-65" dirty="0"/>
              <a:t> </a:t>
            </a:r>
            <a:r>
              <a:rPr spc="-10" dirty="0"/>
              <a:t>approach</a:t>
            </a:r>
            <a:r>
              <a:rPr spc="-50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spc="-10" dirty="0"/>
              <a:t>enhanced</a:t>
            </a:r>
            <a:r>
              <a:rPr spc="-55" dirty="0"/>
              <a:t> </a:t>
            </a:r>
            <a:r>
              <a:rPr spc="-10" dirty="0"/>
              <a:t>performance.</a:t>
            </a:r>
          </a:p>
          <a:p>
            <a:pPr marL="12700" marR="5080">
              <a:lnSpc>
                <a:spcPct val="132500"/>
              </a:lnSpc>
              <a:spcBef>
                <a:spcPts val="222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ensemble</a:t>
            </a:r>
            <a:r>
              <a:rPr spc="-60" dirty="0"/>
              <a:t> </a:t>
            </a:r>
            <a:r>
              <a:rPr spc="-10" dirty="0"/>
              <a:t>preprocesses</a:t>
            </a:r>
            <a:r>
              <a:rPr spc="-50" dirty="0"/>
              <a:t> </a:t>
            </a:r>
            <a:r>
              <a:rPr dirty="0"/>
              <a:t>inputs</a:t>
            </a:r>
            <a:r>
              <a:rPr spc="-4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same,</a:t>
            </a:r>
            <a:r>
              <a:rPr spc="-70" dirty="0"/>
              <a:t> </a:t>
            </a:r>
            <a:r>
              <a:rPr dirty="0"/>
              <a:t>then</a:t>
            </a:r>
            <a:r>
              <a:rPr spc="-60" dirty="0"/>
              <a:t> </a:t>
            </a:r>
            <a:r>
              <a:rPr dirty="0"/>
              <a:t>passes</a:t>
            </a:r>
            <a:r>
              <a:rPr spc="-60" dirty="0"/>
              <a:t> </a:t>
            </a:r>
            <a:r>
              <a:rPr dirty="0"/>
              <a:t>them</a:t>
            </a:r>
            <a:r>
              <a:rPr spc="-65" dirty="0"/>
              <a:t> </a:t>
            </a:r>
            <a:r>
              <a:rPr spc="-10" dirty="0"/>
              <a:t>through </a:t>
            </a:r>
            <a:r>
              <a:rPr dirty="0"/>
              <a:t>both</a:t>
            </a:r>
            <a:r>
              <a:rPr spc="-40" dirty="0"/>
              <a:t> </a:t>
            </a:r>
            <a:r>
              <a:rPr dirty="0"/>
              <a:t>models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20" dirty="0"/>
              <a:t>averages</a:t>
            </a:r>
            <a:r>
              <a:rPr spc="-80" dirty="0"/>
              <a:t> </a:t>
            </a:r>
            <a:r>
              <a:rPr spc="-10" dirty="0"/>
              <a:t>probabilities</a:t>
            </a:r>
            <a:r>
              <a:rPr spc="-2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final</a:t>
            </a:r>
            <a:r>
              <a:rPr spc="-50" dirty="0"/>
              <a:t> </a:t>
            </a:r>
            <a:r>
              <a:rPr spc="-10" dirty="0"/>
              <a:t>classification.</a:t>
            </a:r>
            <a:r>
              <a:rPr spc="-60" dirty="0"/>
              <a:t> </a:t>
            </a:r>
            <a:r>
              <a:rPr spc="-20" dirty="0"/>
              <a:t>This </a:t>
            </a:r>
            <a:r>
              <a:rPr spc="-10" dirty="0"/>
              <a:t>outperforms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individual</a:t>
            </a:r>
            <a:r>
              <a:rPr spc="-25" dirty="0"/>
              <a:t> </a:t>
            </a:r>
            <a:r>
              <a:rPr dirty="0"/>
              <a:t>models,</a:t>
            </a:r>
            <a:r>
              <a:rPr spc="-40" dirty="0"/>
              <a:t> </a:t>
            </a:r>
            <a:r>
              <a:rPr spc="-10" dirty="0"/>
              <a:t>increasing</a:t>
            </a:r>
            <a:r>
              <a:rPr spc="-55" dirty="0"/>
              <a:t> </a:t>
            </a:r>
            <a:r>
              <a:rPr spc="-10" dirty="0"/>
              <a:t>accuracy</a:t>
            </a:r>
            <a:r>
              <a:rPr spc="-8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robustness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crop</a:t>
            </a:r>
            <a:r>
              <a:rPr spc="-6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weed</a:t>
            </a:r>
            <a:r>
              <a:rPr spc="-85" dirty="0"/>
              <a:t> </a:t>
            </a:r>
            <a:r>
              <a:rPr spc="-10" dirty="0"/>
              <a:t>identification.</a:t>
            </a:r>
          </a:p>
          <a:p>
            <a:pPr marL="12700" marR="48895" algn="just">
              <a:lnSpc>
                <a:spcPct val="132300"/>
              </a:lnSpc>
              <a:spcBef>
                <a:spcPts val="2240"/>
              </a:spcBef>
            </a:pPr>
            <a:r>
              <a:rPr spc="-10" dirty="0"/>
              <a:t>Evaluation</a:t>
            </a:r>
            <a:r>
              <a:rPr spc="-40" dirty="0"/>
              <a:t> </a:t>
            </a:r>
            <a:r>
              <a:rPr spc="-20" dirty="0"/>
              <a:t>demonstrates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ensemble's</a:t>
            </a:r>
            <a:r>
              <a:rPr spc="-35" dirty="0"/>
              <a:t> </a:t>
            </a:r>
            <a:r>
              <a:rPr spc="-10" dirty="0"/>
              <a:t>significant </a:t>
            </a:r>
            <a:r>
              <a:rPr spc="-20" dirty="0"/>
              <a:t>improvements over </a:t>
            </a:r>
            <a:r>
              <a:rPr dirty="0"/>
              <a:t>individual</a:t>
            </a:r>
            <a:r>
              <a:rPr spc="-45" dirty="0"/>
              <a:t> </a:t>
            </a:r>
            <a:r>
              <a:rPr dirty="0"/>
              <a:t>models,</a:t>
            </a:r>
            <a:r>
              <a:rPr spc="-55" dirty="0"/>
              <a:t> </a:t>
            </a:r>
            <a:r>
              <a:rPr spc="-10" dirty="0"/>
              <a:t>providing</a:t>
            </a:r>
            <a:r>
              <a:rPr spc="-40" dirty="0"/>
              <a:t> </a:t>
            </a:r>
            <a:r>
              <a:rPr spc="-20" dirty="0"/>
              <a:t>farmers</a:t>
            </a:r>
            <a:r>
              <a:rPr spc="-7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agronomists</a:t>
            </a:r>
            <a:r>
              <a:rPr spc="-5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reliable</a:t>
            </a:r>
            <a:r>
              <a:rPr spc="-65" dirty="0"/>
              <a:t> </a:t>
            </a:r>
            <a:r>
              <a:rPr dirty="0"/>
              <a:t>tool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dirty="0"/>
              <a:t>support</a:t>
            </a:r>
            <a:r>
              <a:rPr spc="-45" dirty="0"/>
              <a:t> </a:t>
            </a:r>
            <a:r>
              <a:rPr spc="-10" dirty="0"/>
              <a:t>sustainable</a:t>
            </a:r>
            <a:r>
              <a:rPr spc="-55" dirty="0"/>
              <a:t> </a:t>
            </a:r>
            <a:r>
              <a:rPr spc="-10" dirty="0"/>
              <a:t>agriculture.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04" y="1719072"/>
              <a:ext cx="4965192" cy="47914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036" rIns="0" bIns="0" rtlCol="0">
            <a:spAutoFit/>
          </a:bodyPr>
          <a:lstStyle/>
          <a:p>
            <a:pPr marL="5364480" marR="5080">
              <a:lnSpc>
                <a:spcPts val="4800"/>
              </a:lnSpc>
              <a:spcBef>
                <a:spcPts val="40"/>
              </a:spcBef>
            </a:pPr>
            <a:r>
              <a:rPr sz="3850" dirty="0"/>
              <a:t>Dataset</a:t>
            </a:r>
            <a:r>
              <a:rPr sz="3850" spc="-185" dirty="0"/>
              <a:t> </a:t>
            </a:r>
            <a:r>
              <a:rPr sz="3850" dirty="0"/>
              <a:t>Preparation</a:t>
            </a:r>
            <a:r>
              <a:rPr sz="3850" spc="-170" dirty="0"/>
              <a:t> </a:t>
            </a:r>
            <a:r>
              <a:rPr sz="3850" spc="-25" dirty="0"/>
              <a:t>and </a:t>
            </a:r>
            <a:r>
              <a:rPr sz="3850" spc="-10" dirty="0"/>
              <a:t>Preprocessing</a:t>
            </a:r>
            <a:endParaRPr sz="385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4871" y="2383535"/>
            <a:ext cx="1042416" cy="50002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48702" y="2609214"/>
            <a:ext cx="6000115" cy="4426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Data</a:t>
            </a:r>
            <a:r>
              <a:rPr sz="1900" spc="-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8EDE7"/>
                </a:solidFill>
                <a:latin typeface="Carlito"/>
                <a:cs typeface="Carlito"/>
              </a:rPr>
              <a:t>Collection</a:t>
            </a:r>
            <a:endParaRPr sz="1900">
              <a:latin typeface="Carlito"/>
              <a:cs typeface="Carlito"/>
            </a:endParaRPr>
          </a:p>
          <a:p>
            <a:pPr marL="12700" marR="5080">
              <a:lnSpc>
                <a:spcPct val="130900"/>
              </a:lnSpc>
              <a:spcBef>
                <a:spcPts val="910"/>
              </a:spcBef>
            </a:pP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Acquire</a:t>
            </a:r>
            <a:r>
              <a:rPr sz="16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a</a:t>
            </a:r>
            <a:r>
              <a:rPr sz="16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diverse</a:t>
            </a:r>
            <a:r>
              <a:rPr sz="16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dataset</a:t>
            </a:r>
            <a:r>
              <a:rPr sz="16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of</a:t>
            </a:r>
            <a:r>
              <a:rPr sz="16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labeled</a:t>
            </a:r>
            <a:r>
              <a:rPr sz="16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images,</a:t>
            </a:r>
            <a:r>
              <a:rPr sz="16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including</a:t>
            </a:r>
            <a:r>
              <a:rPr sz="16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various</a:t>
            </a:r>
            <a:r>
              <a:rPr sz="16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crop</a:t>
            </a:r>
            <a:r>
              <a:rPr sz="16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25" dirty="0">
                <a:solidFill>
                  <a:srgbClr val="F8EDE7"/>
                </a:solidFill>
                <a:latin typeface="Carlito"/>
                <a:cs typeface="Carlito"/>
              </a:rPr>
              <a:t>and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weed</a:t>
            </a:r>
            <a:r>
              <a:rPr sz="16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types,</a:t>
            </a:r>
            <a:r>
              <a:rPr sz="16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growth</a:t>
            </a:r>
            <a:r>
              <a:rPr sz="16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stages,</a:t>
            </a:r>
            <a:r>
              <a:rPr sz="16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6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lighting</a:t>
            </a:r>
            <a:r>
              <a:rPr sz="16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conditions.</a:t>
            </a: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Data</a:t>
            </a:r>
            <a:r>
              <a:rPr sz="1900" spc="-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8EDE7"/>
                </a:solidFill>
                <a:latin typeface="Carlito"/>
                <a:cs typeface="Carlito"/>
              </a:rPr>
              <a:t>Augmentation</a:t>
            </a:r>
            <a:endParaRPr sz="1900">
              <a:latin typeface="Carlito"/>
              <a:cs typeface="Carlito"/>
            </a:endParaRPr>
          </a:p>
          <a:p>
            <a:pPr marL="12700" marR="1216660">
              <a:lnSpc>
                <a:spcPct val="130900"/>
              </a:lnSpc>
              <a:spcBef>
                <a:spcPts val="910"/>
              </a:spcBef>
            </a:pP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Increase</a:t>
            </a:r>
            <a:r>
              <a:rPr sz="16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the</a:t>
            </a:r>
            <a:r>
              <a:rPr sz="16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size</a:t>
            </a:r>
            <a:r>
              <a:rPr sz="16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6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diversity</a:t>
            </a:r>
            <a:r>
              <a:rPr sz="16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of</a:t>
            </a:r>
            <a:r>
              <a:rPr sz="1650" spc="-2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the</a:t>
            </a:r>
            <a:r>
              <a:rPr sz="16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dataset</a:t>
            </a:r>
            <a:r>
              <a:rPr sz="16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by</a:t>
            </a:r>
            <a:r>
              <a:rPr sz="165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applying </a:t>
            </a:r>
            <a:r>
              <a:rPr sz="1650" spc="-20" dirty="0">
                <a:solidFill>
                  <a:srgbClr val="F8EDE7"/>
                </a:solidFill>
                <a:latin typeface="Carlito"/>
                <a:cs typeface="Carlito"/>
              </a:rPr>
              <a:t>transformations</a:t>
            </a:r>
            <a:r>
              <a:rPr sz="16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like</a:t>
            </a:r>
            <a:r>
              <a:rPr sz="1650" spc="-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rotation,</a:t>
            </a:r>
            <a:r>
              <a:rPr sz="1650" spc="-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scaling,</a:t>
            </a:r>
            <a:r>
              <a:rPr sz="16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 flipping.</a:t>
            </a: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Data</a:t>
            </a:r>
            <a:r>
              <a:rPr sz="1900" spc="-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8EDE7"/>
                </a:solidFill>
                <a:latin typeface="Carlito"/>
                <a:cs typeface="Carlito"/>
              </a:rPr>
              <a:t>Normalization</a:t>
            </a:r>
            <a:endParaRPr sz="1900">
              <a:latin typeface="Carlito"/>
              <a:cs typeface="Carlito"/>
            </a:endParaRPr>
          </a:p>
          <a:p>
            <a:pPr marL="12700" marR="266700">
              <a:lnSpc>
                <a:spcPct val="130900"/>
              </a:lnSpc>
              <a:spcBef>
                <a:spcPts val="910"/>
              </a:spcBef>
            </a:pP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Scale</a:t>
            </a:r>
            <a:r>
              <a:rPr sz="1650" spc="-7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the</a:t>
            </a:r>
            <a:r>
              <a:rPr sz="16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pixel</a:t>
            </a:r>
            <a:r>
              <a:rPr sz="16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values</a:t>
            </a:r>
            <a:r>
              <a:rPr sz="16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to</a:t>
            </a:r>
            <a:r>
              <a:rPr sz="16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a</a:t>
            </a:r>
            <a:r>
              <a:rPr sz="16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common</a:t>
            </a:r>
            <a:r>
              <a:rPr sz="16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range,</a:t>
            </a:r>
            <a:r>
              <a:rPr sz="16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improving</a:t>
            </a:r>
            <a:r>
              <a:rPr sz="16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model</a:t>
            </a:r>
            <a:r>
              <a:rPr sz="16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training efficiency</a:t>
            </a:r>
            <a:r>
              <a:rPr sz="16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650" spc="-1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650" spc="-10" dirty="0">
                <a:solidFill>
                  <a:srgbClr val="F8EDE7"/>
                </a:solidFill>
                <a:latin typeface="Carlito"/>
                <a:cs typeface="Carlito"/>
              </a:rPr>
              <a:t>preventing</a:t>
            </a:r>
            <a:r>
              <a:rPr sz="1650" spc="-20" dirty="0">
                <a:solidFill>
                  <a:srgbClr val="F8EDE7"/>
                </a:solidFill>
                <a:latin typeface="Carlito"/>
                <a:cs typeface="Carlito"/>
              </a:rPr>
              <a:t> bias.</a:t>
            </a:r>
            <a:endParaRPr sz="1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31505"/>
          </a:xfrm>
          <a:custGeom>
            <a:avLst/>
            <a:gdLst/>
            <a:ahLst/>
            <a:cxnLst/>
            <a:rect l="l" t="t" r="r" b="b"/>
            <a:pathLst>
              <a:path w="14630400" h="8231505">
                <a:moveTo>
                  <a:pt x="14630400" y="0"/>
                </a:moveTo>
                <a:lnTo>
                  <a:pt x="0" y="0"/>
                </a:lnTo>
                <a:lnTo>
                  <a:pt x="0" y="8231124"/>
                </a:lnTo>
                <a:lnTo>
                  <a:pt x="14630400" y="8231124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7538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9485" y="3361766"/>
            <a:ext cx="10301605" cy="647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50" spc="-20" dirty="0"/>
              <a:t>Training</a:t>
            </a:r>
            <a:r>
              <a:rPr sz="4050" spc="-65" dirty="0"/>
              <a:t> </a:t>
            </a:r>
            <a:r>
              <a:rPr sz="4050" dirty="0"/>
              <a:t>and</a:t>
            </a:r>
            <a:r>
              <a:rPr sz="4050" spc="-60" dirty="0"/>
              <a:t> </a:t>
            </a:r>
            <a:r>
              <a:rPr sz="4050" dirty="0"/>
              <a:t>Evaluation</a:t>
            </a:r>
            <a:r>
              <a:rPr sz="4050" spc="-65" dirty="0"/>
              <a:t> </a:t>
            </a:r>
            <a:r>
              <a:rPr sz="4050" dirty="0"/>
              <a:t>of</a:t>
            </a:r>
            <a:r>
              <a:rPr sz="4050" spc="-60" dirty="0"/>
              <a:t> </a:t>
            </a:r>
            <a:r>
              <a:rPr sz="4050" dirty="0"/>
              <a:t>Deep</a:t>
            </a:r>
            <a:r>
              <a:rPr sz="4050" spc="-40" dirty="0"/>
              <a:t> </a:t>
            </a:r>
            <a:r>
              <a:rPr sz="4050" dirty="0"/>
              <a:t>Learning</a:t>
            </a:r>
            <a:r>
              <a:rPr sz="4050" spc="-65" dirty="0"/>
              <a:t> </a:t>
            </a:r>
            <a:r>
              <a:rPr sz="4050" spc="-10" dirty="0"/>
              <a:t>Models</a:t>
            </a:r>
            <a:endParaRPr sz="40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492" y="4986528"/>
            <a:ext cx="551688" cy="5516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29485" y="5781802"/>
            <a:ext cx="85598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solidFill>
                  <a:srgbClr val="F8EDE7"/>
                </a:solidFill>
                <a:latin typeface="Carlito"/>
                <a:cs typeface="Carlito"/>
              </a:rPr>
              <a:t>Training</a:t>
            </a:r>
            <a:endParaRPr sz="20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9485" y="6204076"/>
            <a:ext cx="3337560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95"/>
              </a:spcBef>
            </a:pPr>
            <a:r>
              <a:rPr sz="1750" spc="-40" dirty="0">
                <a:solidFill>
                  <a:srgbClr val="F8EDE7"/>
                </a:solidFill>
                <a:latin typeface="Carlito"/>
                <a:cs typeface="Carlito"/>
              </a:rPr>
              <a:t>Train</a:t>
            </a:r>
            <a:r>
              <a:rPr sz="17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F8EDE7"/>
                </a:solidFill>
                <a:latin typeface="Carlito"/>
                <a:cs typeface="Carlito"/>
              </a:rPr>
              <a:t>the</a:t>
            </a:r>
            <a:r>
              <a:rPr sz="17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F8EDE7"/>
                </a:solidFill>
                <a:latin typeface="Carlito"/>
                <a:cs typeface="Carlito"/>
              </a:rPr>
              <a:t>deep</a:t>
            </a:r>
            <a:r>
              <a:rPr sz="17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F8EDE7"/>
                </a:solidFill>
                <a:latin typeface="Carlito"/>
                <a:cs typeface="Carlito"/>
              </a:rPr>
              <a:t>learning</a:t>
            </a:r>
            <a:r>
              <a:rPr sz="17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F8EDE7"/>
                </a:solidFill>
                <a:latin typeface="Carlito"/>
                <a:cs typeface="Carlito"/>
              </a:rPr>
              <a:t>model</a:t>
            </a:r>
            <a:r>
              <a:rPr sz="17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F8EDE7"/>
                </a:solidFill>
                <a:latin typeface="Carlito"/>
                <a:cs typeface="Carlito"/>
              </a:rPr>
              <a:t>on</a:t>
            </a:r>
            <a:r>
              <a:rPr sz="17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25" dirty="0">
                <a:solidFill>
                  <a:srgbClr val="F8EDE7"/>
                </a:solidFill>
                <a:latin typeface="Carlito"/>
                <a:cs typeface="Carlito"/>
              </a:rPr>
              <a:t>the </a:t>
            </a:r>
            <a:r>
              <a:rPr sz="1750" spc="-20" dirty="0">
                <a:solidFill>
                  <a:srgbClr val="F8EDE7"/>
                </a:solidFill>
                <a:latin typeface="Carlito"/>
                <a:cs typeface="Carlito"/>
              </a:rPr>
              <a:t>prepared</a:t>
            </a:r>
            <a:r>
              <a:rPr sz="175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20" dirty="0">
                <a:solidFill>
                  <a:srgbClr val="F8EDE7"/>
                </a:solidFill>
                <a:latin typeface="Carlito"/>
                <a:cs typeface="Carlito"/>
              </a:rPr>
              <a:t>dataset,</a:t>
            </a:r>
            <a:r>
              <a:rPr sz="17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F8EDE7"/>
                </a:solidFill>
                <a:latin typeface="Carlito"/>
                <a:cs typeface="Carlito"/>
              </a:rPr>
              <a:t>optimizing</a:t>
            </a:r>
            <a:r>
              <a:rPr sz="17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25" dirty="0">
                <a:solidFill>
                  <a:srgbClr val="F8EDE7"/>
                </a:solidFill>
                <a:latin typeface="Carlito"/>
                <a:cs typeface="Carlito"/>
              </a:rPr>
              <a:t>its parameters</a:t>
            </a:r>
            <a:r>
              <a:rPr sz="17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F8EDE7"/>
                </a:solidFill>
                <a:latin typeface="Carlito"/>
                <a:cs typeface="Carlito"/>
              </a:rPr>
              <a:t>to</a:t>
            </a:r>
            <a:r>
              <a:rPr sz="17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F8EDE7"/>
                </a:solidFill>
                <a:latin typeface="Carlito"/>
                <a:cs typeface="Carlito"/>
              </a:rPr>
              <a:t>minimize</a:t>
            </a:r>
            <a:r>
              <a:rPr sz="1750" spc="-2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F8EDE7"/>
                </a:solidFill>
                <a:latin typeface="Carlito"/>
                <a:cs typeface="Carlito"/>
              </a:rPr>
              <a:t>errors.</a:t>
            </a:r>
            <a:endParaRPr sz="175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6691" y="4986528"/>
            <a:ext cx="551688" cy="5516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16321" y="5781802"/>
            <a:ext cx="111823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20" dirty="0">
                <a:solidFill>
                  <a:srgbClr val="F8EDE7"/>
                </a:solidFill>
                <a:latin typeface="Carlito"/>
                <a:cs typeface="Carlito"/>
              </a:rPr>
              <a:t>Evaluation</a:t>
            </a:r>
            <a:endParaRPr sz="205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6321" y="6204076"/>
            <a:ext cx="3062605" cy="144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95"/>
              </a:spcBef>
            </a:pPr>
            <a:r>
              <a:rPr sz="1750" spc="-25" dirty="0">
                <a:solidFill>
                  <a:srgbClr val="F8EDE7"/>
                </a:solidFill>
                <a:latin typeface="Carlito"/>
                <a:cs typeface="Carlito"/>
              </a:rPr>
              <a:t>Evaluate</a:t>
            </a:r>
            <a:r>
              <a:rPr sz="17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F8EDE7"/>
                </a:solidFill>
                <a:latin typeface="Carlito"/>
                <a:cs typeface="Carlito"/>
              </a:rPr>
              <a:t>the</a:t>
            </a:r>
            <a:r>
              <a:rPr sz="17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20" dirty="0">
                <a:solidFill>
                  <a:srgbClr val="F8EDE7"/>
                </a:solidFill>
                <a:latin typeface="Carlito"/>
                <a:cs typeface="Carlito"/>
              </a:rPr>
              <a:t>trained</a:t>
            </a:r>
            <a:r>
              <a:rPr sz="17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F8EDE7"/>
                </a:solidFill>
                <a:latin typeface="Carlito"/>
                <a:cs typeface="Carlito"/>
              </a:rPr>
              <a:t>model's </a:t>
            </a:r>
            <a:r>
              <a:rPr sz="1750" spc="-20" dirty="0">
                <a:solidFill>
                  <a:srgbClr val="F8EDE7"/>
                </a:solidFill>
                <a:latin typeface="Carlito"/>
                <a:cs typeface="Carlito"/>
              </a:rPr>
              <a:t>performance</a:t>
            </a:r>
            <a:r>
              <a:rPr sz="17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F8EDE7"/>
                </a:solidFill>
                <a:latin typeface="Carlito"/>
                <a:cs typeface="Carlito"/>
              </a:rPr>
              <a:t>using</a:t>
            </a:r>
            <a:r>
              <a:rPr sz="1750" spc="-4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F8EDE7"/>
                </a:solidFill>
                <a:latin typeface="Carlito"/>
                <a:cs typeface="Carlito"/>
              </a:rPr>
              <a:t>metrics</a:t>
            </a:r>
            <a:r>
              <a:rPr sz="17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20" dirty="0">
                <a:solidFill>
                  <a:srgbClr val="F8EDE7"/>
                </a:solidFill>
                <a:latin typeface="Carlito"/>
                <a:cs typeface="Carlito"/>
              </a:rPr>
              <a:t>like </a:t>
            </a:r>
            <a:r>
              <a:rPr sz="1750" spc="-25" dirty="0">
                <a:solidFill>
                  <a:srgbClr val="F8EDE7"/>
                </a:solidFill>
                <a:latin typeface="Carlito"/>
                <a:cs typeface="Carlito"/>
              </a:rPr>
              <a:t>accuracy,</a:t>
            </a:r>
            <a:r>
              <a:rPr sz="17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F8EDE7"/>
                </a:solidFill>
                <a:latin typeface="Carlito"/>
                <a:cs typeface="Carlito"/>
              </a:rPr>
              <a:t>precision,</a:t>
            </a:r>
            <a:r>
              <a:rPr sz="17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F8EDE7"/>
                </a:solidFill>
                <a:latin typeface="Carlito"/>
                <a:cs typeface="Carlito"/>
              </a:rPr>
              <a:t>recall,</a:t>
            </a:r>
            <a:r>
              <a:rPr sz="17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750" spc="-7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25" dirty="0">
                <a:solidFill>
                  <a:srgbClr val="F8EDE7"/>
                </a:solidFill>
                <a:latin typeface="Carlito"/>
                <a:cs typeface="Carlito"/>
              </a:rPr>
              <a:t>F1- </a:t>
            </a:r>
            <a:r>
              <a:rPr sz="1750" spc="-10" dirty="0">
                <a:solidFill>
                  <a:srgbClr val="F8EDE7"/>
                </a:solidFill>
                <a:latin typeface="Carlito"/>
                <a:cs typeface="Carlito"/>
              </a:rPr>
              <a:t>score.</a:t>
            </a:r>
            <a:endParaRPr sz="1750">
              <a:latin typeface="Carlito"/>
              <a:cs typeface="Carli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24416" y="4986528"/>
            <a:ext cx="550164" cy="5516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503409" y="5781802"/>
            <a:ext cx="12249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20" dirty="0">
                <a:solidFill>
                  <a:srgbClr val="F8EDE7"/>
                </a:solidFill>
                <a:latin typeface="Carlito"/>
                <a:cs typeface="Carlito"/>
              </a:rPr>
              <a:t>Fine-</a:t>
            </a:r>
            <a:r>
              <a:rPr sz="2050" spc="-10" dirty="0">
                <a:solidFill>
                  <a:srgbClr val="F8EDE7"/>
                </a:solidFill>
                <a:latin typeface="Carlito"/>
                <a:cs typeface="Carlito"/>
              </a:rPr>
              <a:t>tuning</a:t>
            </a:r>
            <a:endParaRPr sz="205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03409" y="6204076"/>
            <a:ext cx="2956560" cy="144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95"/>
              </a:spcBef>
            </a:pPr>
            <a:r>
              <a:rPr sz="1750" spc="-10" dirty="0">
                <a:solidFill>
                  <a:srgbClr val="F8EDE7"/>
                </a:solidFill>
                <a:latin typeface="Carlito"/>
                <a:cs typeface="Carlito"/>
              </a:rPr>
              <a:t>Adjust</a:t>
            </a:r>
            <a:r>
              <a:rPr sz="1750" spc="-25" dirty="0">
                <a:solidFill>
                  <a:srgbClr val="F8EDE7"/>
                </a:solidFill>
                <a:latin typeface="Carlito"/>
                <a:cs typeface="Carlito"/>
              </a:rPr>
              <a:t> hyperparameters</a:t>
            </a:r>
            <a:r>
              <a:rPr sz="175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25" dirty="0">
                <a:solidFill>
                  <a:srgbClr val="F8EDE7"/>
                </a:solidFill>
                <a:latin typeface="Carlito"/>
                <a:cs typeface="Carlito"/>
              </a:rPr>
              <a:t>and </a:t>
            </a:r>
            <a:r>
              <a:rPr sz="1750" spc="-20" dirty="0">
                <a:solidFill>
                  <a:srgbClr val="F8EDE7"/>
                </a:solidFill>
                <a:latin typeface="Carlito"/>
                <a:cs typeface="Carlito"/>
              </a:rPr>
              <a:t>architecture</a:t>
            </a:r>
            <a:r>
              <a:rPr sz="175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F8EDE7"/>
                </a:solidFill>
                <a:latin typeface="Carlito"/>
                <a:cs typeface="Carlito"/>
              </a:rPr>
              <a:t>based</a:t>
            </a:r>
            <a:r>
              <a:rPr sz="1750" spc="-2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F8EDE7"/>
                </a:solidFill>
                <a:latin typeface="Carlito"/>
                <a:cs typeface="Carlito"/>
              </a:rPr>
              <a:t>on</a:t>
            </a:r>
            <a:r>
              <a:rPr sz="175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F8EDE7"/>
                </a:solidFill>
                <a:latin typeface="Carlito"/>
                <a:cs typeface="Carlito"/>
              </a:rPr>
              <a:t>evaluation results</a:t>
            </a:r>
            <a:r>
              <a:rPr sz="175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F8EDE7"/>
                </a:solidFill>
                <a:latin typeface="Carlito"/>
                <a:cs typeface="Carlito"/>
              </a:rPr>
              <a:t>to</a:t>
            </a:r>
            <a:r>
              <a:rPr sz="17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20" dirty="0">
                <a:solidFill>
                  <a:srgbClr val="F8EDE7"/>
                </a:solidFill>
                <a:latin typeface="Carlito"/>
                <a:cs typeface="Carlito"/>
              </a:rPr>
              <a:t>improve</a:t>
            </a:r>
            <a:r>
              <a:rPr sz="17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20" dirty="0">
                <a:solidFill>
                  <a:srgbClr val="F8EDE7"/>
                </a:solidFill>
                <a:latin typeface="Carlito"/>
                <a:cs typeface="Carlito"/>
              </a:rPr>
              <a:t>model performance</a:t>
            </a:r>
            <a:r>
              <a:rPr sz="1750" spc="-7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75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750" spc="-10" dirty="0">
                <a:solidFill>
                  <a:srgbClr val="F8EDE7"/>
                </a:solidFill>
                <a:latin typeface="Carlito"/>
                <a:cs typeface="Carlito"/>
              </a:rPr>
              <a:t>generalization.</a:t>
            </a:r>
            <a:endParaRPr sz="1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35"/>
              </a:spcBef>
            </a:pPr>
            <a:r>
              <a:rPr dirty="0"/>
              <a:t>Deployment</a:t>
            </a:r>
            <a:r>
              <a:rPr spc="-9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10" dirty="0"/>
              <a:t>Real-</a:t>
            </a:r>
            <a:r>
              <a:rPr dirty="0"/>
              <a:t>World</a:t>
            </a:r>
            <a:r>
              <a:rPr spc="-95" dirty="0"/>
              <a:t> </a:t>
            </a:r>
            <a:r>
              <a:rPr spc="-10" dirty="0"/>
              <a:t>Application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660" y="1862327"/>
            <a:ext cx="6044184" cy="3735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8704" y="5916295"/>
            <a:ext cx="232346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dirty="0">
                <a:solidFill>
                  <a:srgbClr val="F8EDE7"/>
                </a:solidFill>
                <a:latin typeface="Carlito"/>
                <a:cs typeface="Carlito"/>
              </a:rPr>
              <a:t>Mobile</a:t>
            </a:r>
            <a:r>
              <a:rPr sz="2250" spc="-9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2250" spc="-10" dirty="0">
                <a:solidFill>
                  <a:srgbClr val="F8EDE7"/>
                </a:solidFill>
                <a:latin typeface="Carlito"/>
                <a:cs typeface="Carlito"/>
              </a:rPr>
              <a:t>Applications</a:t>
            </a:r>
            <a:endParaRPr sz="22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704" y="6386626"/>
            <a:ext cx="5689600" cy="81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95"/>
              </a:spcBef>
            </a:pP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Deploy</a:t>
            </a:r>
            <a:r>
              <a:rPr sz="190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the</a:t>
            </a:r>
            <a:r>
              <a:rPr sz="190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model</a:t>
            </a:r>
            <a:r>
              <a:rPr sz="190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on</a:t>
            </a:r>
            <a:r>
              <a:rPr sz="190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mobile</a:t>
            </a:r>
            <a:r>
              <a:rPr sz="1900" spc="-3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devices</a:t>
            </a:r>
            <a:r>
              <a:rPr sz="1900" spc="-2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to</a:t>
            </a:r>
            <a:r>
              <a:rPr sz="190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provide</a:t>
            </a:r>
            <a:r>
              <a:rPr sz="1900" spc="-3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on-</a:t>
            </a:r>
            <a:r>
              <a:rPr sz="1900" spc="-10" dirty="0">
                <a:solidFill>
                  <a:srgbClr val="F8EDE7"/>
                </a:solidFill>
                <a:latin typeface="Carlito"/>
                <a:cs typeface="Carlito"/>
              </a:rPr>
              <a:t>the-</a:t>
            </a:r>
            <a:r>
              <a:rPr sz="1900" spc="-25" dirty="0">
                <a:solidFill>
                  <a:srgbClr val="F8EDE7"/>
                </a:solidFill>
                <a:latin typeface="Carlito"/>
                <a:cs typeface="Carlito"/>
              </a:rPr>
              <a:t>go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crop</a:t>
            </a:r>
            <a:r>
              <a:rPr sz="190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90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weed</a:t>
            </a:r>
            <a:r>
              <a:rPr sz="190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identification</a:t>
            </a:r>
            <a:r>
              <a:rPr sz="190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for</a:t>
            </a:r>
            <a:r>
              <a:rPr sz="190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8EDE7"/>
                </a:solidFill>
                <a:latin typeface="Carlito"/>
                <a:cs typeface="Carlito"/>
              </a:rPr>
              <a:t>farmers.</a:t>
            </a:r>
            <a:endParaRPr sz="190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6556" y="1862327"/>
            <a:ext cx="6044184" cy="37353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76184" y="5915990"/>
            <a:ext cx="242443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0" dirty="0">
                <a:solidFill>
                  <a:srgbClr val="F8EDE7"/>
                </a:solidFill>
                <a:latin typeface="Carlito"/>
                <a:cs typeface="Carlito"/>
              </a:rPr>
              <a:t>Agricultural</a:t>
            </a:r>
            <a:r>
              <a:rPr sz="225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2250" spc="-10" dirty="0">
                <a:solidFill>
                  <a:srgbClr val="F8EDE7"/>
                </a:solidFill>
                <a:latin typeface="Carlito"/>
                <a:cs typeface="Carlito"/>
              </a:rPr>
              <a:t>Robotics</a:t>
            </a:r>
            <a:endParaRPr sz="22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6184" y="6387134"/>
            <a:ext cx="5645785" cy="812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95"/>
              </a:spcBef>
            </a:pPr>
            <a:r>
              <a:rPr sz="1900" spc="-10" dirty="0">
                <a:solidFill>
                  <a:srgbClr val="F8EDE7"/>
                </a:solidFill>
                <a:latin typeface="Carlito"/>
                <a:cs typeface="Carlito"/>
              </a:rPr>
              <a:t>Integrate</a:t>
            </a:r>
            <a:r>
              <a:rPr sz="1900" spc="-7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the</a:t>
            </a:r>
            <a:r>
              <a:rPr sz="1900" spc="-7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classification</a:t>
            </a:r>
            <a:r>
              <a:rPr sz="1900" spc="-4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system</a:t>
            </a:r>
            <a:r>
              <a:rPr sz="190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into</a:t>
            </a:r>
            <a:r>
              <a:rPr sz="1900" spc="-7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agricultural</a:t>
            </a:r>
            <a:r>
              <a:rPr sz="190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8EDE7"/>
                </a:solidFill>
                <a:latin typeface="Carlito"/>
                <a:cs typeface="Carlito"/>
              </a:rPr>
              <a:t>robots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for</a:t>
            </a:r>
            <a:r>
              <a:rPr sz="190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automated</a:t>
            </a:r>
            <a:r>
              <a:rPr sz="190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weed</a:t>
            </a:r>
            <a:r>
              <a:rPr sz="1900" spc="-6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control</a:t>
            </a:r>
            <a:r>
              <a:rPr sz="1900" spc="-6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and</a:t>
            </a:r>
            <a:r>
              <a:rPr sz="1900" spc="-55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F8EDE7"/>
                </a:solidFill>
                <a:latin typeface="Carlito"/>
                <a:cs typeface="Carlito"/>
              </a:rPr>
              <a:t>crop</a:t>
            </a:r>
            <a:r>
              <a:rPr sz="1900" spc="-50" dirty="0">
                <a:solidFill>
                  <a:srgbClr val="F8EDE7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8EDE7"/>
                </a:solidFill>
                <a:latin typeface="Carlito"/>
                <a:cs typeface="Carlito"/>
              </a:rPr>
              <a:t>monitoring.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683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Carlito</vt:lpstr>
      <vt:lpstr>Office Theme</vt:lpstr>
      <vt:lpstr>PowerPoint Presentation</vt:lpstr>
      <vt:lpstr>Importance of Accurate Classification</vt:lpstr>
      <vt:lpstr>Overview of Deep Learning Techniques</vt:lpstr>
      <vt:lpstr>Convolutional Neural Networks (CNNs)</vt:lpstr>
      <vt:lpstr>ResNet50: Powering Image Classification</vt:lpstr>
      <vt:lpstr>Ensemble Models for Crop and Weed Classification</vt:lpstr>
      <vt:lpstr>Dataset Preparation and Preprocessing</vt:lpstr>
      <vt:lpstr>Training and Evaluation of Deep Learning Models</vt:lpstr>
      <vt:lpstr>Deployment and Real-World Application</vt:lpstr>
      <vt:lpstr>Conclusion and Future Research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Varnika Mulay</cp:lastModifiedBy>
  <cp:revision>1</cp:revision>
  <dcterms:created xsi:type="dcterms:W3CDTF">2024-08-01T15:11:16Z</dcterms:created>
  <dcterms:modified xsi:type="dcterms:W3CDTF">2024-08-01T15:12:22Z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2024-08-01T00:00:00Z</vt:filetime>
  </property>
  <property fmtid="{D5CDD505-2E9C-101B-9397-08002B2CF9AE}" pid="3" name="Producer">
    <vt:lpwstr>3-Heights(TM) PDF Security Shell 4.8.25.2 (http://www.pdf-tools.com)</vt:lpwstr>
  </property>
</Properties>
</file>