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5" d="100"/>
          <a:sy n="45" d="100"/>
        </p:scale>
        <p:origin x="6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686" y="3114615"/>
            <a:ext cx="787686" cy="2895720"/>
            <a:chOff x="0" y="0"/>
            <a:chExt cx="207456" cy="762659"/>
          </a:xfrm>
        </p:grpSpPr>
        <p:sp>
          <p:nvSpPr>
            <p:cNvPr id="3" name="Freeform 3"/>
            <p:cNvSpPr/>
            <p:nvPr/>
          </p:nvSpPr>
          <p:spPr>
            <a:xfrm>
              <a:off x="0" y="0"/>
              <a:ext cx="207456" cy="762659"/>
            </a:xfrm>
            <a:custGeom>
              <a:avLst/>
              <a:gdLst/>
              <a:ahLst/>
              <a:cxnLst/>
              <a:rect l="l" t="t" r="r" b="b"/>
              <a:pathLst>
                <a:path w="207456" h="762659">
                  <a:moveTo>
                    <a:pt x="0" y="0"/>
                  </a:moveTo>
                  <a:lnTo>
                    <a:pt x="207456" y="0"/>
                  </a:lnTo>
                  <a:lnTo>
                    <a:pt x="207456" y="762659"/>
                  </a:lnTo>
                  <a:lnTo>
                    <a:pt x="0" y="762659"/>
                  </a:lnTo>
                  <a:close/>
                </a:path>
              </a:pathLst>
            </a:custGeom>
            <a:solidFill>
              <a:srgbClr val="004AAD"/>
            </a:solidFill>
          </p:spPr>
        </p:sp>
        <p:sp>
          <p:nvSpPr>
            <p:cNvPr id="4" name="TextBox 4"/>
            <p:cNvSpPr txBox="1"/>
            <p:nvPr/>
          </p:nvSpPr>
          <p:spPr>
            <a:xfrm>
              <a:off x="0" y="-38100"/>
              <a:ext cx="207456" cy="800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10800000">
            <a:off x="8736082" y="266700"/>
            <a:ext cx="8523218" cy="9537300"/>
            <a:chOff x="0" y="0"/>
            <a:chExt cx="1998800" cy="2511881"/>
          </a:xfrm>
        </p:grpSpPr>
        <p:sp>
          <p:nvSpPr>
            <p:cNvPr id="9" name="Freeform 9"/>
            <p:cNvSpPr/>
            <p:nvPr/>
          </p:nvSpPr>
          <p:spPr>
            <a:xfrm>
              <a:off x="0" y="0"/>
              <a:ext cx="1998800" cy="2511882"/>
            </a:xfrm>
            <a:custGeom>
              <a:avLst/>
              <a:gdLst/>
              <a:ahLst/>
              <a:cxnLst/>
              <a:rect l="l" t="t" r="r" b="b"/>
              <a:pathLst>
                <a:path w="1998800" h="2511882">
                  <a:moveTo>
                    <a:pt x="0" y="0"/>
                  </a:moveTo>
                  <a:lnTo>
                    <a:pt x="1998800" y="0"/>
                  </a:lnTo>
                  <a:lnTo>
                    <a:pt x="1998800" y="2511882"/>
                  </a:lnTo>
                  <a:lnTo>
                    <a:pt x="0" y="2511882"/>
                  </a:lnTo>
                  <a:close/>
                </a:path>
              </a:pathLst>
            </a:custGeom>
            <a:solidFill>
              <a:srgbClr val="004AAD"/>
            </a:solidFill>
          </p:spPr>
        </p:sp>
        <p:sp>
          <p:nvSpPr>
            <p:cNvPr id="10" name="TextBox 10"/>
            <p:cNvSpPr txBox="1"/>
            <p:nvPr/>
          </p:nvSpPr>
          <p:spPr>
            <a:xfrm>
              <a:off x="0" y="-38100"/>
              <a:ext cx="1998800" cy="2549981"/>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9144000" y="1879198"/>
            <a:ext cx="7783592" cy="6528604"/>
          </a:xfrm>
          <a:custGeom>
            <a:avLst/>
            <a:gdLst/>
            <a:ahLst/>
            <a:cxnLst/>
            <a:rect l="l" t="t" r="r" b="b"/>
            <a:pathLst>
              <a:path w="7783592" h="6528604">
                <a:moveTo>
                  <a:pt x="0" y="0"/>
                </a:moveTo>
                <a:lnTo>
                  <a:pt x="7783592" y="0"/>
                </a:lnTo>
                <a:lnTo>
                  <a:pt x="7783592" y="6528604"/>
                </a:lnTo>
                <a:lnTo>
                  <a:pt x="0" y="6528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28700" y="1072718"/>
            <a:ext cx="6522764" cy="1612959"/>
          </a:xfrm>
          <a:custGeom>
            <a:avLst/>
            <a:gdLst/>
            <a:ahLst/>
            <a:cxnLst/>
            <a:rect l="l" t="t" r="r" b="b"/>
            <a:pathLst>
              <a:path w="6522764" h="1612959">
                <a:moveTo>
                  <a:pt x="0" y="0"/>
                </a:moveTo>
                <a:lnTo>
                  <a:pt x="6522764" y="0"/>
                </a:lnTo>
                <a:lnTo>
                  <a:pt x="6522764" y="1612959"/>
                </a:lnTo>
                <a:lnTo>
                  <a:pt x="0" y="1612959"/>
                </a:lnTo>
                <a:lnTo>
                  <a:pt x="0" y="0"/>
                </a:lnTo>
                <a:close/>
              </a:path>
            </a:pathLst>
          </a:custGeom>
          <a:blipFill>
            <a:blip r:embed="rId4"/>
            <a:stretch>
              <a:fillRect t="-152997" r="-2975" b="-163433"/>
            </a:stretch>
          </a:blipFill>
        </p:spPr>
      </p:sp>
      <p:sp>
        <p:nvSpPr>
          <p:cNvPr id="16" name="TextBox 16"/>
          <p:cNvSpPr txBox="1"/>
          <p:nvPr/>
        </p:nvSpPr>
        <p:spPr>
          <a:xfrm>
            <a:off x="2153267" y="3259138"/>
            <a:ext cx="6990733" cy="2606674"/>
          </a:xfrm>
          <a:prstGeom prst="rect">
            <a:avLst/>
          </a:prstGeom>
        </p:spPr>
        <p:txBody>
          <a:bodyPr lIns="0" tIns="0" rIns="0" bIns="0" rtlCol="0" anchor="t">
            <a:spAutoFit/>
          </a:bodyPr>
          <a:lstStyle/>
          <a:p>
            <a:pPr algn="l">
              <a:lnSpc>
                <a:spcPts val="9999"/>
              </a:lnSpc>
            </a:pPr>
            <a:r>
              <a:rPr lang="en-US" sz="9999">
                <a:solidFill>
                  <a:srgbClr val="004AAD"/>
                </a:solidFill>
                <a:latin typeface="Roboto Bold"/>
                <a:ea typeface="Roboto Bold"/>
                <a:cs typeface="Roboto Bold"/>
                <a:sym typeface="Roboto Bold"/>
              </a:rPr>
              <a:t>Voice chatbot</a:t>
            </a:r>
          </a:p>
        </p:txBody>
      </p:sp>
      <p:sp>
        <p:nvSpPr>
          <p:cNvPr id="17" name="TextBox 17"/>
          <p:cNvSpPr txBox="1"/>
          <p:nvPr/>
        </p:nvSpPr>
        <p:spPr>
          <a:xfrm>
            <a:off x="2153267" y="6675437"/>
            <a:ext cx="6990733" cy="533400"/>
          </a:xfrm>
          <a:prstGeom prst="rect">
            <a:avLst/>
          </a:prstGeom>
        </p:spPr>
        <p:txBody>
          <a:bodyPr lIns="0" tIns="0" rIns="0" bIns="0" rtlCol="0" anchor="t">
            <a:spAutoFit/>
          </a:bodyPr>
          <a:lstStyle/>
          <a:p>
            <a:pPr algn="l">
              <a:lnSpc>
                <a:spcPts val="4200"/>
              </a:lnSpc>
            </a:pPr>
            <a:r>
              <a:rPr lang="en-US" sz="3000">
                <a:solidFill>
                  <a:srgbClr val="004AAD"/>
                </a:solidFill>
                <a:latin typeface="Roboto Condensed"/>
                <a:ea typeface="Roboto Condensed"/>
                <a:cs typeface="Roboto Condensed"/>
                <a:sym typeface="Roboto Condensed"/>
              </a:rPr>
              <a:t>Varnika Milind Mulay (MST03-0060)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55956" y="-4055956"/>
            <a:ext cx="9701947" cy="17813858"/>
            <a:chOff x="0" y="0"/>
            <a:chExt cx="2741438" cy="5033587"/>
          </a:xfrm>
        </p:grpSpPr>
        <p:sp>
          <p:nvSpPr>
            <p:cNvPr id="3" name="Freeform 3"/>
            <p:cNvSpPr/>
            <p:nvPr/>
          </p:nvSpPr>
          <p:spPr>
            <a:xfrm>
              <a:off x="0" y="0"/>
              <a:ext cx="2741438" cy="5033587"/>
            </a:xfrm>
            <a:custGeom>
              <a:avLst/>
              <a:gdLst/>
              <a:ahLst/>
              <a:cxnLst/>
              <a:rect l="l" t="t" r="r" b="b"/>
              <a:pathLst>
                <a:path w="2741438" h="5033587">
                  <a:moveTo>
                    <a:pt x="0" y="0"/>
                  </a:moveTo>
                  <a:lnTo>
                    <a:pt x="2741438" y="0"/>
                  </a:lnTo>
                  <a:lnTo>
                    <a:pt x="2741438" y="5033587"/>
                  </a:lnTo>
                  <a:lnTo>
                    <a:pt x="0" y="5033587"/>
                  </a:lnTo>
                  <a:close/>
                </a:path>
              </a:pathLst>
            </a:custGeom>
            <a:solidFill>
              <a:srgbClr val="FFFFFF"/>
            </a:solidFill>
          </p:spPr>
        </p:sp>
        <p:sp>
          <p:nvSpPr>
            <p:cNvPr id="4" name="TextBox 4"/>
            <p:cNvSpPr txBox="1"/>
            <p:nvPr/>
          </p:nvSpPr>
          <p:spPr>
            <a:xfrm>
              <a:off x="0" y="-38100"/>
              <a:ext cx="2741438" cy="507168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516684" y="368727"/>
            <a:ext cx="11254633" cy="1009650"/>
          </a:xfrm>
          <a:prstGeom prst="rect">
            <a:avLst/>
          </a:prstGeom>
        </p:spPr>
        <p:txBody>
          <a:bodyPr lIns="0" tIns="0" rIns="0" bIns="0" rtlCol="0" anchor="t">
            <a:spAutoFit/>
          </a:bodyPr>
          <a:lstStyle/>
          <a:p>
            <a:pPr algn="ctr">
              <a:lnSpc>
                <a:spcPts val="7500"/>
              </a:lnSpc>
            </a:pPr>
            <a:r>
              <a:rPr lang="en-US" sz="7500">
                <a:solidFill>
                  <a:srgbClr val="004AAD"/>
                </a:solidFill>
                <a:latin typeface="Roboto Bold"/>
                <a:ea typeface="Roboto Bold"/>
                <a:cs typeface="Roboto Bold"/>
                <a:sym typeface="Roboto Bold"/>
              </a:rPr>
              <a:t>Results</a:t>
            </a:r>
          </a:p>
        </p:txBody>
      </p:sp>
      <p:sp>
        <p:nvSpPr>
          <p:cNvPr id="8" name="TextBox 8"/>
          <p:cNvSpPr txBox="1"/>
          <p:nvPr/>
        </p:nvSpPr>
        <p:spPr>
          <a:xfrm>
            <a:off x="3048000" y="6208993"/>
            <a:ext cx="3065561"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Page setup of chatbot</a:t>
            </a:r>
          </a:p>
        </p:txBody>
      </p:sp>
      <p:sp>
        <p:nvSpPr>
          <p:cNvPr id="9" name="TextBox 9"/>
          <p:cNvSpPr txBox="1"/>
          <p:nvPr/>
        </p:nvSpPr>
        <p:spPr>
          <a:xfrm>
            <a:off x="11197278" y="6208993"/>
            <a:ext cx="4499922"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Example of user-bot conversation</a:t>
            </a:r>
          </a:p>
        </p:txBody>
      </p:sp>
      <p:sp>
        <p:nvSpPr>
          <p:cNvPr id="10" name="TextBox 10"/>
          <p:cNvSpPr txBox="1"/>
          <p:nvPr/>
        </p:nvSpPr>
        <p:spPr>
          <a:xfrm>
            <a:off x="346970" y="7202768"/>
            <a:ext cx="828268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represents the page setup for the chatbot. The microphone button is present in the sidebar so that its position is fixed and users are easily able to locate and access it.</a:t>
            </a:r>
          </a:p>
        </p:txBody>
      </p:sp>
      <p:sp>
        <p:nvSpPr>
          <p:cNvPr id="11" name="TextBox 11"/>
          <p:cNvSpPr txBox="1"/>
          <p:nvPr/>
        </p:nvSpPr>
        <p:spPr>
          <a:xfrm>
            <a:off x="9144000" y="7202768"/>
            <a:ext cx="811530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depicts an interaction between the user and the chatbot in which the user asks the bot a question and the bot responds with the answer and the recorded message.</a:t>
            </a:r>
          </a:p>
        </p:txBody>
      </p:sp>
      <p:sp>
        <p:nvSpPr>
          <p:cNvPr id="12" name="TextBox 12"/>
          <p:cNvSpPr txBox="1"/>
          <p:nvPr/>
        </p:nvSpPr>
        <p:spPr>
          <a:xfrm>
            <a:off x="17920850" y="9663847"/>
            <a:ext cx="163215"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9</a:t>
            </a:r>
          </a:p>
        </p:txBody>
      </p:sp>
      <p:pic>
        <p:nvPicPr>
          <p:cNvPr id="13" name="Picture 12">
            <a:extLst>
              <a:ext uri="{FF2B5EF4-FFF2-40B4-BE49-F238E27FC236}">
                <a16:creationId xmlns:a16="http://schemas.microsoft.com/office/drawing/2014/main" id="{F6028306-CCE8-A080-4844-FAF0E30F5043}"/>
              </a:ext>
            </a:extLst>
          </p:cNvPr>
          <p:cNvPicPr>
            <a:picLocks noChangeAspect="1"/>
          </p:cNvPicPr>
          <p:nvPr/>
        </p:nvPicPr>
        <p:blipFill>
          <a:blip r:embed="rId2"/>
          <a:stretch>
            <a:fillRect/>
          </a:stretch>
        </p:blipFill>
        <p:spPr>
          <a:xfrm>
            <a:off x="540963" y="1607001"/>
            <a:ext cx="8298548" cy="4612654"/>
          </a:xfrm>
          <a:prstGeom prst="rect">
            <a:avLst/>
          </a:prstGeom>
        </p:spPr>
      </p:pic>
      <p:pic>
        <p:nvPicPr>
          <p:cNvPr id="14" name="Picture 13">
            <a:extLst>
              <a:ext uri="{FF2B5EF4-FFF2-40B4-BE49-F238E27FC236}">
                <a16:creationId xmlns:a16="http://schemas.microsoft.com/office/drawing/2014/main" id="{5C895329-C7CE-2CBB-5451-F5625F59A048}"/>
              </a:ext>
            </a:extLst>
          </p:cNvPr>
          <p:cNvPicPr>
            <a:picLocks noChangeAspect="1"/>
          </p:cNvPicPr>
          <p:nvPr/>
        </p:nvPicPr>
        <p:blipFill>
          <a:blip r:embed="rId3"/>
          <a:stretch>
            <a:fillRect/>
          </a:stretch>
        </p:blipFill>
        <p:spPr>
          <a:xfrm>
            <a:off x="9179792" y="1616080"/>
            <a:ext cx="8293786" cy="4603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055956" y="-4055956"/>
            <a:ext cx="9701947" cy="17813858"/>
            <a:chOff x="0" y="0"/>
            <a:chExt cx="2741438" cy="5033587"/>
          </a:xfrm>
        </p:grpSpPr>
        <p:sp>
          <p:nvSpPr>
            <p:cNvPr id="3" name="Freeform 3"/>
            <p:cNvSpPr/>
            <p:nvPr/>
          </p:nvSpPr>
          <p:spPr>
            <a:xfrm>
              <a:off x="0" y="0"/>
              <a:ext cx="2741438" cy="5033587"/>
            </a:xfrm>
            <a:custGeom>
              <a:avLst/>
              <a:gdLst/>
              <a:ahLst/>
              <a:cxnLst/>
              <a:rect l="l" t="t" r="r" b="b"/>
              <a:pathLst>
                <a:path w="2741438" h="5033587">
                  <a:moveTo>
                    <a:pt x="0" y="0"/>
                  </a:moveTo>
                  <a:lnTo>
                    <a:pt x="2741438" y="0"/>
                  </a:lnTo>
                  <a:lnTo>
                    <a:pt x="2741438" y="5033587"/>
                  </a:lnTo>
                  <a:lnTo>
                    <a:pt x="0" y="5033587"/>
                  </a:lnTo>
                  <a:close/>
                </a:path>
              </a:pathLst>
            </a:custGeom>
            <a:solidFill>
              <a:srgbClr val="FFFFFF"/>
            </a:solidFill>
          </p:spPr>
        </p:sp>
        <p:sp>
          <p:nvSpPr>
            <p:cNvPr id="4" name="TextBox 4"/>
            <p:cNvSpPr txBox="1"/>
            <p:nvPr/>
          </p:nvSpPr>
          <p:spPr>
            <a:xfrm>
              <a:off x="0" y="-38100"/>
              <a:ext cx="2741438" cy="507168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516684" y="368727"/>
            <a:ext cx="11254633" cy="1009650"/>
          </a:xfrm>
          <a:prstGeom prst="rect">
            <a:avLst/>
          </a:prstGeom>
        </p:spPr>
        <p:txBody>
          <a:bodyPr lIns="0" tIns="0" rIns="0" bIns="0" rtlCol="0" anchor="t">
            <a:spAutoFit/>
          </a:bodyPr>
          <a:lstStyle/>
          <a:p>
            <a:pPr algn="ctr">
              <a:lnSpc>
                <a:spcPts val="7500"/>
              </a:lnSpc>
            </a:pPr>
            <a:r>
              <a:rPr lang="en-US" sz="7500">
                <a:solidFill>
                  <a:srgbClr val="004AAD"/>
                </a:solidFill>
                <a:latin typeface="Roboto Bold"/>
                <a:ea typeface="Roboto Bold"/>
                <a:cs typeface="Roboto Bold"/>
                <a:sym typeface="Roboto Bold"/>
              </a:rPr>
              <a:t>Results</a:t>
            </a:r>
          </a:p>
        </p:txBody>
      </p:sp>
      <p:sp>
        <p:nvSpPr>
          <p:cNvPr id="8" name="TextBox 8"/>
          <p:cNvSpPr txBox="1"/>
          <p:nvPr/>
        </p:nvSpPr>
        <p:spPr>
          <a:xfrm>
            <a:off x="2975968" y="6208993"/>
            <a:ext cx="3120032"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Unknown message error</a:t>
            </a:r>
          </a:p>
        </p:txBody>
      </p:sp>
      <p:sp>
        <p:nvSpPr>
          <p:cNvPr id="9" name="TextBox 9"/>
          <p:cNvSpPr txBox="1"/>
          <p:nvPr/>
        </p:nvSpPr>
        <p:spPr>
          <a:xfrm>
            <a:off x="11622926" y="6208993"/>
            <a:ext cx="3464674" cy="422275"/>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4AAD"/>
                </a:solidFill>
                <a:latin typeface="Roboto Condensed"/>
                <a:ea typeface="Roboto Condensed"/>
                <a:cs typeface="Roboto Condensed"/>
                <a:sym typeface="Roboto Condensed"/>
              </a:rPr>
              <a:t>Follow up question by user</a:t>
            </a:r>
          </a:p>
        </p:txBody>
      </p:sp>
      <p:sp>
        <p:nvSpPr>
          <p:cNvPr id="10" name="TextBox 10"/>
          <p:cNvSpPr txBox="1"/>
          <p:nvPr/>
        </p:nvSpPr>
        <p:spPr>
          <a:xfrm>
            <a:off x="346970" y="7202768"/>
            <a:ext cx="828268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represents the case of Unknown message error. In this, the bot is unable to identify or analyze what the user is trying to ask due to which it responds with the message “Sorry, I did not understand”. </a:t>
            </a:r>
          </a:p>
        </p:txBody>
      </p:sp>
      <p:sp>
        <p:nvSpPr>
          <p:cNvPr id="11" name="TextBox 11"/>
          <p:cNvSpPr txBox="1"/>
          <p:nvPr/>
        </p:nvSpPr>
        <p:spPr>
          <a:xfrm>
            <a:off x="9144000" y="7202768"/>
            <a:ext cx="8115300" cy="1736725"/>
          </a:xfrm>
          <a:prstGeom prst="rect">
            <a:avLst/>
          </a:prstGeom>
        </p:spPr>
        <p:txBody>
          <a:bodyPr lIns="0" tIns="0" rIns="0" bIns="0" rtlCol="0" anchor="t">
            <a:spAutoFit/>
          </a:bodyPr>
          <a:lstStyle/>
          <a:p>
            <a:pPr marL="539749" lvl="1" indent="-269875" algn="ctr">
              <a:lnSpc>
                <a:spcPts val="3499"/>
              </a:lnSpc>
              <a:buFont typeface="Arial"/>
              <a:buChar char="•"/>
            </a:pPr>
            <a:r>
              <a:rPr lang="en-US" sz="2499">
                <a:solidFill>
                  <a:srgbClr val="004AAD"/>
                </a:solidFill>
                <a:latin typeface="Roboto Condensed"/>
                <a:ea typeface="Roboto Condensed"/>
                <a:cs typeface="Roboto Condensed"/>
                <a:sym typeface="Roboto Condensed"/>
              </a:rPr>
              <a:t>The above figure is a representation of a scenario in which the user asks a second question to the chatbot. It showcases the chat history and the feature of the bot to save the recorded answers temporarily for each answer. </a:t>
            </a:r>
          </a:p>
        </p:txBody>
      </p:sp>
      <p:sp>
        <p:nvSpPr>
          <p:cNvPr id="12" name="TextBox 12"/>
          <p:cNvSpPr txBox="1"/>
          <p:nvPr/>
        </p:nvSpPr>
        <p:spPr>
          <a:xfrm>
            <a:off x="17859453" y="9649459"/>
            <a:ext cx="313531"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10</a:t>
            </a:r>
          </a:p>
        </p:txBody>
      </p:sp>
      <p:pic>
        <p:nvPicPr>
          <p:cNvPr id="13" name="Picture 12">
            <a:extLst>
              <a:ext uri="{FF2B5EF4-FFF2-40B4-BE49-F238E27FC236}">
                <a16:creationId xmlns:a16="http://schemas.microsoft.com/office/drawing/2014/main" id="{666317CA-C3B1-54A5-700D-85D007D968D0}"/>
              </a:ext>
            </a:extLst>
          </p:cNvPr>
          <p:cNvPicPr>
            <a:picLocks noChangeAspect="1"/>
          </p:cNvPicPr>
          <p:nvPr/>
        </p:nvPicPr>
        <p:blipFill>
          <a:blip r:embed="rId2"/>
          <a:stretch>
            <a:fillRect/>
          </a:stretch>
        </p:blipFill>
        <p:spPr>
          <a:xfrm>
            <a:off x="474141" y="1568027"/>
            <a:ext cx="8356723" cy="4657952"/>
          </a:xfrm>
          <a:prstGeom prst="rect">
            <a:avLst/>
          </a:prstGeom>
        </p:spPr>
      </p:pic>
      <p:pic>
        <p:nvPicPr>
          <p:cNvPr id="14" name="Picture 13">
            <a:extLst>
              <a:ext uri="{FF2B5EF4-FFF2-40B4-BE49-F238E27FC236}">
                <a16:creationId xmlns:a16="http://schemas.microsoft.com/office/drawing/2014/main" id="{1E55FADE-F155-1D7B-6E6C-AC6C5D3A72BD}"/>
              </a:ext>
            </a:extLst>
          </p:cNvPr>
          <p:cNvPicPr>
            <a:picLocks noChangeAspect="1"/>
          </p:cNvPicPr>
          <p:nvPr/>
        </p:nvPicPr>
        <p:blipFill>
          <a:blip r:embed="rId3"/>
          <a:stretch>
            <a:fillRect/>
          </a:stretch>
        </p:blipFill>
        <p:spPr>
          <a:xfrm>
            <a:off x="9158287" y="1551041"/>
            <a:ext cx="8356723" cy="46579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464563" y="-7655128"/>
            <a:ext cx="3358875" cy="18467541"/>
            <a:chOff x="0" y="0"/>
            <a:chExt cx="949103" cy="5218296"/>
          </a:xfrm>
        </p:grpSpPr>
        <p:sp>
          <p:nvSpPr>
            <p:cNvPr id="3" name="Freeform 3"/>
            <p:cNvSpPr/>
            <p:nvPr/>
          </p:nvSpPr>
          <p:spPr>
            <a:xfrm>
              <a:off x="0" y="0"/>
              <a:ext cx="949103" cy="5218295"/>
            </a:xfrm>
            <a:custGeom>
              <a:avLst/>
              <a:gdLst/>
              <a:ahLst/>
              <a:cxnLst/>
              <a:rect l="l" t="t" r="r" b="b"/>
              <a:pathLst>
                <a:path w="949103" h="5218295">
                  <a:moveTo>
                    <a:pt x="0" y="0"/>
                  </a:moveTo>
                  <a:lnTo>
                    <a:pt x="949103" y="0"/>
                  </a:lnTo>
                  <a:lnTo>
                    <a:pt x="949103" y="5218295"/>
                  </a:lnTo>
                  <a:lnTo>
                    <a:pt x="0" y="5218295"/>
                  </a:lnTo>
                  <a:close/>
                </a:path>
              </a:pathLst>
            </a:custGeom>
            <a:solidFill>
              <a:srgbClr val="000000">
                <a:alpha val="44706"/>
              </a:srgbClr>
            </a:solidFill>
          </p:spPr>
        </p:sp>
        <p:sp>
          <p:nvSpPr>
            <p:cNvPr id="4" name="TextBox 4"/>
            <p:cNvSpPr txBox="1"/>
            <p:nvPr/>
          </p:nvSpPr>
          <p:spPr>
            <a:xfrm>
              <a:off x="0" y="-38100"/>
              <a:ext cx="949103" cy="5256396"/>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889324" y="4320020"/>
            <a:ext cx="1581081" cy="1646959"/>
          </a:xfrm>
          <a:custGeom>
            <a:avLst/>
            <a:gdLst/>
            <a:ahLst/>
            <a:cxnLst/>
            <a:rect l="l" t="t" r="r" b="b"/>
            <a:pathLst>
              <a:path w="1581081" h="1646959">
                <a:moveTo>
                  <a:pt x="0" y="0"/>
                </a:moveTo>
                <a:lnTo>
                  <a:pt x="1581080" y="0"/>
                </a:lnTo>
                <a:lnTo>
                  <a:pt x="1581080" y="1646960"/>
                </a:lnTo>
                <a:lnTo>
                  <a:pt x="0" y="1646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7525318" y="3894402"/>
            <a:ext cx="2314049" cy="2057400"/>
          </a:xfrm>
          <a:custGeom>
            <a:avLst/>
            <a:gdLst/>
            <a:ahLst/>
            <a:cxnLst/>
            <a:rect l="l" t="t" r="r" b="b"/>
            <a:pathLst>
              <a:path w="2314049" h="2057400">
                <a:moveTo>
                  <a:pt x="0" y="0"/>
                </a:moveTo>
                <a:lnTo>
                  <a:pt x="2314049" y="0"/>
                </a:lnTo>
                <a:lnTo>
                  <a:pt x="2314049"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59025" y="4037566"/>
            <a:ext cx="2304030" cy="2211869"/>
          </a:xfrm>
          <a:custGeom>
            <a:avLst/>
            <a:gdLst/>
            <a:ahLst/>
            <a:cxnLst/>
            <a:rect l="l" t="t" r="r" b="b"/>
            <a:pathLst>
              <a:path w="2304030" h="2211869">
                <a:moveTo>
                  <a:pt x="0" y="0"/>
                </a:moveTo>
                <a:lnTo>
                  <a:pt x="2304030" y="0"/>
                </a:lnTo>
                <a:lnTo>
                  <a:pt x="2304030" y="2211868"/>
                </a:lnTo>
                <a:lnTo>
                  <a:pt x="0" y="22118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611040" y="889176"/>
            <a:ext cx="13065920"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Future directions</a:t>
            </a:r>
          </a:p>
        </p:txBody>
      </p:sp>
      <p:sp>
        <p:nvSpPr>
          <p:cNvPr id="9" name="TextBox 9"/>
          <p:cNvSpPr txBox="1"/>
          <p:nvPr/>
        </p:nvSpPr>
        <p:spPr>
          <a:xfrm>
            <a:off x="1028700" y="6540500"/>
            <a:ext cx="4236007" cy="261302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Expand the chatbot's capabilities to support multiple languages, making it accessible to a broader audience.</a:t>
            </a:r>
          </a:p>
          <a:p>
            <a:pPr algn="l">
              <a:lnSpc>
                <a:spcPts val="3499"/>
              </a:lnSpc>
              <a:spcBef>
                <a:spcPct val="0"/>
              </a:spcBef>
            </a:pPr>
            <a:endParaRPr lang="en-US" sz="2499">
              <a:solidFill>
                <a:srgbClr val="FFFFFF"/>
              </a:solidFill>
              <a:latin typeface="Roboto"/>
              <a:ea typeface="Roboto"/>
              <a:cs typeface="Roboto"/>
              <a:sym typeface="Roboto"/>
            </a:endParaRPr>
          </a:p>
        </p:txBody>
      </p:sp>
      <p:sp>
        <p:nvSpPr>
          <p:cNvPr id="10" name="TextBox 10"/>
          <p:cNvSpPr txBox="1"/>
          <p:nvPr/>
        </p:nvSpPr>
        <p:spPr>
          <a:xfrm>
            <a:off x="6102907" y="6540500"/>
            <a:ext cx="5158872" cy="129857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Improve the chatbot's ability to handle accents, dialects, and noisy environments.</a:t>
            </a:r>
          </a:p>
        </p:txBody>
      </p:sp>
      <p:sp>
        <p:nvSpPr>
          <p:cNvPr id="11" name="TextBox 11"/>
          <p:cNvSpPr txBox="1"/>
          <p:nvPr/>
        </p:nvSpPr>
        <p:spPr>
          <a:xfrm>
            <a:off x="12100428" y="6540500"/>
            <a:ext cx="5158872" cy="1298575"/>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Roboto"/>
                <a:ea typeface="Roboto"/>
                <a:cs typeface="Roboto"/>
                <a:sym typeface="Roboto"/>
              </a:rPr>
              <a:t>Strengthen data protection measures to ensure user data and interactions are secure and private.</a:t>
            </a:r>
          </a:p>
        </p:txBody>
      </p:sp>
      <p:sp>
        <p:nvSpPr>
          <p:cNvPr id="12" name="TextBox 12"/>
          <p:cNvSpPr txBox="1"/>
          <p:nvPr/>
        </p:nvSpPr>
        <p:spPr>
          <a:xfrm>
            <a:off x="17776258" y="9649459"/>
            <a:ext cx="270371"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7091233" y="-8353113"/>
            <a:ext cx="4105534" cy="19059159"/>
            <a:chOff x="0" y="0"/>
            <a:chExt cx="1160083" cy="5385467"/>
          </a:xfrm>
        </p:grpSpPr>
        <p:sp>
          <p:nvSpPr>
            <p:cNvPr id="3" name="Freeform 3"/>
            <p:cNvSpPr/>
            <p:nvPr/>
          </p:nvSpPr>
          <p:spPr>
            <a:xfrm>
              <a:off x="0" y="0"/>
              <a:ext cx="1160083" cy="5385467"/>
            </a:xfrm>
            <a:custGeom>
              <a:avLst/>
              <a:gdLst/>
              <a:ahLst/>
              <a:cxnLst/>
              <a:rect l="l" t="t" r="r" b="b"/>
              <a:pathLst>
                <a:path w="1160083" h="5385467">
                  <a:moveTo>
                    <a:pt x="0" y="0"/>
                  </a:moveTo>
                  <a:lnTo>
                    <a:pt x="1160083" y="0"/>
                  </a:lnTo>
                  <a:lnTo>
                    <a:pt x="1160083" y="5385467"/>
                  </a:lnTo>
                  <a:lnTo>
                    <a:pt x="0" y="5385467"/>
                  </a:lnTo>
                  <a:close/>
                </a:path>
              </a:pathLst>
            </a:custGeom>
            <a:solidFill>
              <a:srgbClr val="000000"/>
            </a:solidFill>
          </p:spPr>
        </p:sp>
        <p:sp>
          <p:nvSpPr>
            <p:cNvPr id="4" name="TextBox 4"/>
            <p:cNvSpPr txBox="1"/>
            <p:nvPr/>
          </p:nvSpPr>
          <p:spPr>
            <a:xfrm>
              <a:off x="0" y="-38100"/>
              <a:ext cx="1160083" cy="542356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5400000">
            <a:off x="8442766" y="429954"/>
            <a:ext cx="1402467" cy="19059159"/>
            <a:chOff x="0" y="0"/>
            <a:chExt cx="396289" cy="5385467"/>
          </a:xfrm>
        </p:grpSpPr>
        <p:sp>
          <p:nvSpPr>
            <p:cNvPr id="6" name="Freeform 6"/>
            <p:cNvSpPr/>
            <p:nvPr/>
          </p:nvSpPr>
          <p:spPr>
            <a:xfrm>
              <a:off x="0" y="0"/>
              <a:ext cx="396289" cy="5385467"/>
            </a:xfrm>
            <a:custGeom>
              <a:avLst/>
              <a:gdLst/>
              <a:ahLst/>
              <a:cxnLst/>
              <a:rect l="l" t="t" r="r" b="b"/>
              <a:pathLst>
                <a:path w="396289" h="5385467">
                  <a:moveTo>
                    <a:pt x="0" y="0"/>
                  </a:moveTo>
                  <a:lnTo>
                    <a:pt x="396289" y="0"/>
                  </a:lnTo>
                  <a:lnTo>
                    <a:pt x="396289" y="5385467"/>
                  </a:lnTo>
                  <a:lnTo>
                    <a:pt x="0" y="5385467"/>
                  </a:lnTo>
                  <a:close/>
                </a:path>
              </a:pathLst>
            </a:custGeom>
            <a:solidFill>
              <a:srgbClr val="000000"/>
            </a:solidFill>
          </p:spPr>
        </p:sp>
        <p:sp>
          <p:nvSpPr>
            <p:cNvPr id="7" name="TextBox 7"/>
            <p:cNvSpPr txBox="1"/>
            <p:nvPr/>
          </p:nvSpPr>
          <p:spPr>
            <a:xfrm>
              <a:off x="0" y="-38100"/>
              <a:ext cx="396289" cy="542356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682664" y="828675"/>
            <a:ext cx="12922672" cy="1717676"/>
          </a:xfrm>
          <a:prstGeom prst="rect">
            <a:avLst/>
          </a:prstGeom>
        </p:spPr>
        <p:txBody>
          <a:bodyPr lIns="0" tIns="0" rIns="0" bIns="0" rtlCol="0" anchor="t">
            <a:spAutoFit/>
          </a:bodyPr>
          <a:lstStyle/>
          <a:p>
            <a:pPr algn="ctr">
              <a:lnSpc>
                <a:spcPts val="13999"/>
              </a:lnSpc>
            </a:pPr>
            <a:r>
              <a:rPr lang="en-US" sz="9999">
                <a:solidFill>
                  <a:srgbClr val="FFFFFF"/>
                </a:solidFill>
                <a:latin typeface="Roboto Bold"/>
                <a:ea typeface="Roboto Bold"/>
                <a:cs typeface="Roboto Bold"/>
                <a:sym typeface="Roboto Bold"/>
              </a:rPr>
              <a:t>References</a:t>
            </a:r>
          </a:p>
        </p:txBody>
      </p:sp>
      <p:sp>
        <p:nvSpPr>
          <p:cNvPr id="9" name="TextBox 9"/>
          <p:cNvSpPr txBox="1"/>
          <p:nvPr/>
        </p:nvSpPr>
        <p:spPr>
          <a:xfrm>
            <a:off x="2935271" y="3651376"/>
            <a:ext cx="12417459" cy="5467350"/>
          </a:xfrm>
          <a:prstGeom prst="rect">
            <a:avLst/>
          </a:prstGeom>
        </p:spPr>
        <p:txBody>
          <a:bodyPr lIns="0" tIns="0" rIns="0" bIns="0" rtlCol="0" anchor="t">
            <a:spAutoFit/>
          </a:bodyPr>
          <a:lstStyle/>
          <a:p>
            <a:pPr algn="ctr">
              <a:lnSpc>
                <a:spcPts val="4800"/>
              </a:lnSpc>
            </a:pPr>
            <a:r>
              <a:rPr lang="en-US" sz="3000">
                <a:solidFill>
                  <a:srgbClr val="FFFFFF"/>
                </a:solidFill>
                <a:latin typeface="Roboto Condensed"/>
                <a:ea typeface="Roboto Condensed"/>
                <a:cs typeface="Roboto Condensed"/>
                <a:sym typeface="Roboto Condensed"/>
              </a:rPr>
              <a:t>[1] https://www.analyticsvidhya.com/blog/2023/12/building-a-conversational-qa-chatbot-with-a-gemini-pro-free-api/</a:t>
            </a:r>
          </a:p>
          <a:p>
            <a:pPr algn="ctr">
              <a:lnSpc>
                <a:spcPts val="4800"/>
              </a:lnSpc>
            </a:pPr>
            <a:r>
              <a:rPr lang="en-US" sz="3000">
                <a:solidFill>
                  <a:srgbClr val="FFFFFF"/>
                </a:solidFill>
                <a:latin typeface="Roboto Condensed"/>
                <a:ea typeface="Roboto Condensed"/>
                <a:cs typeface="Roboto Condensed"/>
                <a:sym typeface="Roboto Condensed"/>
              </a:rPr>
              <a:t>[2] https://github.com/chrismartindiaz/voice-chat-gemini</a:t>
            </a:r>
          </a:p>
          <a:p>
            <a:pPr algn="ctr">
              <a:lnSpc>
                <a:spcPts val="4800"/>
              </a:lnSpc>
            </a:pPr>
            <a:r>
              <a:rPr lang="en-US" sz="3000">
                <a:solidFill>
                  <a:srgbClr val="FFFFFF"/>
                </a:solidFill>
                <a:latin typeface="Roboto Condensed"/>
                <a:ea typeface="Roboto Condensed"/>
                <a:cs typeface="Roboto Condensed"/>
                <a:sym typeface="Roboto Condensed"/>
              </a:rPr>
              <a:t>[3] https://github.com/ilhansevval/Gemini-Chatbot-Interface-with-Streamlit</a:t>
            </a:r>
          </a:p>
          <a:p>
            <a:pPr algn="ctr">
              <a:lnSpc>
                <a:spcPts val="4800"/>
              </a:lnSpc>
            </a:pPr>
            <a:r>
              <a:rPr lang="en-US" sz="3000">
                <a:solidFill>
                  <a:srgbClr val="FFFFFF"/>
                </a:solidFill>
                <a:latin typeface="Roboto Condensed"/>
                <a:ea typeface="Roboto Condensed"/>
                <a:cs typeface="Roboto Condensed"/>
                <a:sym typeface="Roboto Condensed"/>
              </a:rPr>
              <a:t>[4] https://www.linkedin.com/pulse/how-create-gemini-pro-chatbot-using-python-streamlit-hafiz-m-ahmed-pxscf/</a:t>
            </a:r>
          </a:p>
          <a:p>
            <a:pPr algn="ctr">
              <a:lnSpc>
                <a:spcPts val="4800"/>
              </a:lnSpc>
            </a:pPr>
            <a:r>
              <a:rPr lang="en-US" sz="3000">
                <a:solidFill>
                  <a:srgbClr val="FFFFFF"/>
                </a:solidFill>
                <a:latin typeface="Roboto Condensed"/>
                <a:ea typeface="Roboto Condensed"/>
                <a:cs typeface="Roboto Condensed"/>
                <a:sym typeface="Roboto Condensed"/>
              </a:rPr>
              <a:t>[5] https://skolo.online/course-detail/step-by-step-guide-to-building-an-ai-voice-assistant-with-streamlit-openai-111e921a222a</a:t>
            </a:r>
          </a:p>
          <a:p>
            <a:pPr algn="ctr">
              <a:lnSpc>
                <a:spcPts val="4800"/>
              </a:lnSpc>
            </a:pPr>
            <a:endParaRPr lang="en-US" sz="3000">
              <a:solidFill>
                <a:srgbClr val="FFFFFF"/>
              </a:solidFill>
              <a:latin typeface="Roboto Condensed"/>
              <a:ea typeface="Roboto Condensed"/>
              <a:cs typeface="Roboto Condensed"/>
              <a:sym typeface="Roboto Condensed"/>
            </a:endParaRPr>
          </a:p>
        </p:txBody>
      </p:sp>
      <p:sp>
        <p:nvSpPr>
          <p:cNvPr id="10" name="TextBox 10"/>
          <p:cNvSpPr txBox="1"/>
          <p:nvPr/>
        </p:nvSpPr>
        <p:spPr>
          <a:xfrm>
            <a:off x="17774174" y="9649459"/>
            <a:ext cx="285226" cy="335476"/>
          </a:xfrm>
          <a:prstGeom prst="rect">
            <a:avLst/>
          </a:prstGeom>
        </p:spPr>
        <p:txBody>
          <a:bodyPr wrap="square" lIns="0" tIns="0" rIns="0" bIns="0" rtlCol="0" anchor="t">
            <a:spAutoFit/>
          </a:bodyPr>
          <a:lstStyle/>
          <a:p>
            <a:pPr algn="ctr">
              <a:lnSpc>
                <a:spcPts val="2799"/>
              </a:lnSpc>
            </a:pPr>
            <a:r>
              <a:rPr lang="en-US" sz="1999" dirty="0">
                <a:solidFill>
                  <a:srgbClr val="FFFFFF"/>
                </a:solidFill>
                <a:latin typeface="Canva Sans"/>
                <a:ea typeface="Canva Sans"/>
                <a:cs typeface="Canva Sans"/>
                <a:sym typeface="Canva Sans"/>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533876" y="532873"/>
            <a:ext cx="1220249" cy="18288003"/>
            <a:chOff x="0" y="0"/>
            <a:chExt cx="344801" cy="5543149"/>
          </a:xfrm>
        </p:grpSpPr>
        <p:sp>
          <p:nvSpPr>
            <p:cNvPr id="3" name="Freeform 3"/>
            <p:cNvSpPr/>
            <p:nvPr/>
          </p:nvSpPr>
          <p:spPr>
            <a:xfrm>
              <a:off x="0" y="0"/>
              <a:ext cx="344801" cy="5543149"/>
            </a:xfrm>
            <a:custGeom>
              <a:avLst/>
              <a:gdLst/>
              <a:ahLst/>
              <a:cxnLst/>
              <a:rect l="l" t="t" r="r" b="b"/>
              <a:pathLst>
                <a:path w="344801" h="5543149">
                  <a:moveTo>
                    <a:pt x="0" y="0"/>
                  </a:moveTo>
                  <a:lnTo>
                    <a:pt x="344801" y="0"/>
                  </a:lnTo>
                  <a:lnTo>
                    <a:pt x="344801" y="5543149"/>
                  </a:lnTo>
                  <a:lnTo>
                    <a:pt x="0" y="5543149"/>
                  </a:lnTo>
                  <a:close/>
                </a:path>
              </a:pathLst>
            </a:custGeom>
            <a:solidFill>
              <a:srgbClr val="FFFFFF"/>
            </a:solidFill>
          </p:spPr>
        </p:sp>
        <p:sp>
          <p:nvSpPr>
            <p:cNvPr id="4" name="TextBox 4"/>
            <p:cNvSpPr txBox="1"/>
            <p:nvPr/>
          </p:nvSpPr>
          <p:spPr>
            <a:xfrm>
              <a:off x="0" y="-38100"/>
              <a:ext cx="344801" cy="558124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567588" y="2481138"/>
            <a:ext cx="11152824" cy="5130801"/>
          </a:xfrm>
          <a:prstGeom prst="rect">
            <a:avLst/>
          </a:prstGeom>
        </p:spPr>
        <p:txBody>
          <a:bodyPr lIns="0" tIns="0" rIns="0" bIns="0" rtlCol="0" anchor="t">
            <a:spAutoFit/>
          </a:bodyPr>
          <a:lstStyle/>
          <a:p>
            <a:pPr algn="ctr">
              <a:lnSpc>
                <a:spcPts val="19600"/>
              </a:lnSpc>
            </a:pPr>
            <a:r>
              <a:rPr lang="en-US" sz="20000" dirty="0">
                <a:solidFill>
                  <a:schemeClr val="bg1"/>
                </a:solidFill>
                <a:latin typeface="Roboto Bold"/>
                <a:ea typeface="Roboto Bold"/>
                <a:cs typeface="Roboto Bold"/>
                <a:sym typeface="Roboto Bold"/>
              </a:rPr>
              <a:t>Thank you!</a:t>
            </a:r>
          </a:p>
        </p:txBody>
      </p:sp>
      <p:sp>
        <p:nvSpPr>
          <p:cNvPr id="6" name="TextBox 6"/>
          <p:cNvSpPr txBox="1"/>
          <p:nvPr/>
        </p:nvSpPr>
        <p:spPr>
          <a:xfrm>
            <a:off x="17770204" y="9649458"/>
            <a:ext cx="365395" cy="335476"/>
          </a:xfrm>
          <a:prstGeom prst="rect">
            <a:avLst/>
          </a:prstGeom>
        </p:spPr>
        <p:txBody>
          <a:bodyPr wrap="square" lIns="0" tIns="0" rIns="0" bIns="0" rtlCol="0" anchor="t">
            <a:spAutoFit/>
          </a:bodyPr>
          <a:lstStyle/>
          <a:p>
            <a:pPr algn="ctr">
              <a:lnSpc>
                <a:spcPts val="2799"/>
              </a:lnSpc>
            </a:pPr>
            <a:r>
              <a:rPr lang="en-US" sz="1999" dirty="0">
                <a:solidFill>
                  <a:srgbClr val="004AAD"/>
                </a:solidFill>
                <a:latin typeface="Canva Sans"/>
                <a:ea typeface="Canva Sans"/>
                <a:cs typeface="Canva Sans"/>
                <a:sym typeface="Canva Sans"/>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1514462" y="627169"/>
            <a:ext cx="15259077" cy="9060391"/>
            <a:chOff x="0" y="0"/>
            <a:chExt cx="4018852" cy="2386276"/>
          </a:xfrm>
        </p:grpSpPr>
        <p:sp>
          <p:nvSpPr>
            <p:cNvPr id="3" name="Freeform 3"/>
            <p:cNvSpPr/>
            <p:nvPr/>
          </p:nvSpPr>
          <p:spPr>
            <a:xfrm>
              <a:off x="0" y="0"/>
              <a:ext cx="4018852" cy="2386276"/>
            </a:xfrm>
            <a:custGeom>
              <a:avLst/>
              <a:gdLst/>
              <a:ahLst/>
              <a:cxnLst/>
              <a:rect l="l" t="t" r="r" b="b"/>
              <a:pathLst>
                <a:path w="4018852" h="2386276">
                  <a:moveTo>
                    <a:pt x="0" y="0"/>
                  </a:moveTo>
                  <a:lnTo>
                    <a:pt x="4018852" y="0"/>
                  </a:lnTo>
                  <a:lnTo>
                    <a:pt x="4018852" y="2386276"/>
                  </a:lnTo>
                  <a:lnTo>
                    <a:pt x="0" y="2386276"/>
                  </a:lnTo>
                  <a:close/>
                </a:path>
              </a:pathLst>
            </a:custGeom>
            <a:solidFill>
              <a:srgbClr val="000000">
                <a:alpha val="44706"/>
              </a:srgbClr>
            </a:solidFill>
          </p:spPr>
        </p:sp>
        <p:sp>
          <p:nvSpPr>
            <p:cNvPr id="4" name="TextBox 4"/>
            <p:cNvSpPr txBox="1"/>
            <p:nvPr/>
          </p:nvSpPr>
          <p:spPr>
            <a:xfrm>
              <a:off x="0" y="-38100"/>
              <a:ext cx="4018852" cy="242437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38436" y="679054"/>
            <a:ext cx="12211128" cy="1552463"/>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Table of Index</a:t>
            </a:r>
          </a:p>
        </p:txBody>
      </p:sp>
      <p:sp>
        <p:nvSpPr>
          <p:cNvPr id="6" name="TextBox 6"/>
          <p:cNvSpPr txBox="1"/>
          <p:nvPr/>
        </p:nvSpPr>
        <p:spPr>
          <a:xfrm>
            <a:off x="5300440" y="2741739"/>
            <a:ext cx="7687120" cy="63182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Roboto Condensed"/>
                <a:ea typeface="Roboto Condensed"/>
                <a:cs typeface="Roboto Condensed"/>
                <a:sym typeface="Roboto Condensed"/>
              </a:rPr>
              <a:t>1. Project Introduction</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2. What is voice chatbot?</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3. Introduction to Gemini API</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4. Workflow</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5. Streamlit integration</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6. Error Handling</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7. Results</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8. Future Directions</a:t>
            </a:r>
          </a:p>
          <a:p>
            <a:pPr marL="0" lvl="0" indent="0" algn="ctr">
              <a:lnSpc>
                <a:spcPts val="5599"/>
              </a:lnSpc>
              <a:spcBef>
                <a:spcPct val="0"/>
              </a:spcBef>
            </a:pPr>
            <a:r>
              <a:rPr lang="en-US" sz="3999" u="none">
                <a:solidFill>
                  <a:srgbClr val="FFFFFF"/>
                </a:solidFill>
                <a:latin typeface="Roboto Condensed"/>
                <a:ea typeface="Roboto Condensed"/>
                <a:cs typeface="Roboto Condensed"/>
                <a:sym typeface="Roboto Condensed"/>
              </a:rPr>
              <a:t>9. References</a:t>
            </a:r>
          </a:p>
        </p:txBody>
      </p:sp>
      <p:sp>
        <p:nvSpPr>
          <p:cNvPr id="7" name="TextBox 7"/>
          <p:cNvSpPr txBox="1"/>
          <p:nvPr/>
        </p:nvSpPr>
        <p:spPr>
          <a:xfrm>
            <a:off x="17843826" y="9649459"/>
            <a:ext cx="135235"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a:off x="473479" y="307774"/>
            <a:ext cx="17509514" cy="9643723"/>
            <a:chOff x="0" y="0"/>
            <a:chExt cx="4611559" cy="2539911"/>
          </a:xfrm>
        </p:grpSpPr>
        <p:sp>
          <p:nvSpPr>
            <p:cNvPr id="3" name="Freeform 3"/>
            <p:cNvSpPr/>
            <p:nvPr/>
          </p:nvSpPr>
          <p:spPr>
            <a:xfrm>
              <a:off x="0" y="0"/>
              <a:ext cx="4611559" cy="2539911"/>
            </a:xfrm>
            <a:custGeom>
              <a:avLst/>
              <a:gdLst/>
              <a:ahLst/>
              <a:cxnLst/>
              <a:rect l="l" t="t" r="r" b="b"/>
              <a:pathLst>
                <a:path w="4611559" h="2539911">
                  <a:moveTo>
                    <a:pt x="0" y="0"/>
                  </a:moveTo>
                  <a:lnTo>
                    <a:pt x="4611559" y="0"/>
                  </a:lnTo>
                  <a:lnTo>
                    <a:pt x="4611559" y="2539911"/>
                  </a:lnTo>
                  <a:lnTo>
                    <a:pt x="0" y="2539911"/>
                  </a:lnTo>
                  <a:close/>
                </a:path>
              </a:pathLst>
            </a:custGeom>
            <a:solidFill>
              <a:srgbClr val="004AAD"/>
            </a:solidFill>
            <a:ln w="47625" cap="sq">
              <a:solidFill>
                <a:srgbClr val="FFFFFF"/>
              </a:solidFill>
              <a:prstDash val="solid"/>
              <a:miter/>
            </a:ln>
          </p:spPr>
        </p:sp>
        <p:sp>
          <p:nvSpPr>
            <p:cNvPr id="4" name="TextBox 4"/>
            <p:cNvSpPr txBox="1"/>
            <p:nvPr/>
          </p:nvSpPr>
          <p:spPr>
            <a:xfrm>
              <a:off x="0" y="-47625"/>
              <a:ext cx="4611559" cy="2587536"/>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1028700" y="1730851"/>
            <a:ext cx="16230600" cy="8051801"/>
          </a:xfrm>
          <a:prstGeom prst="rect">
            <a:avLst/>
          </a:prstGeom>
        </p:spPr>
        <p:txBody>
          <a:bodyPr lIns="0" tIns="0" rIns="0" bIns="0" rtlCol="0" anchor="t">
            <a:spAutoFit/>
          </a:bodyPr>
          <a:lstStyle/>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Objective:</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Develop a conversational chatbot leveraging Google’s Gemini AI model to create an interactive and user-friendly system.</a:t>
            </a:r>
          </a:p>
          <a:p>
            <a:pPr algn="just">
              <a:lnSpc>
                <a:spcPts val="4024"/>
              </a:lnSpc>
            </a:pPr>
            <a:endParaRPr lang="en-US" sz="2499" spc="249">
              <a:solidFill>
                <a:srgbClr val="FFFFFF"/>
              </a:solidFill>
              <a:latin typeface="Roboto Condensed"/>
              <a:ea typeface="Roboto Condensed"/>
              <a:cs typeface="Roboto Condensed"/>
              <a:sym typeface="Roboto Condensed"/>
            </a:endParaRPr>
          </a:p>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Key Features:</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Dual Response Format: Provides responses in both text and audio formats to enhance user interaction.</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Advanced NLP: Utilizes Natural Language Processing (NLP) to accurately understand and respond to diverse user queries.</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Chat History: Maintains and displays the chat history, allowing users to review previous conversations seamlessly.</a:t>
            </a:r>
          </a:p>
          <a:p>
            <a:pPr algn="just">
              <a:lnSpc>
                <a:spcPts val="4024"/>
              </a:lnSpc>
            </a:pPr>
            <a:endParaRPr lang="en-US" sz="2499" spc="249">
              <a:solidFill>
                <a:srgbClr val="FFFFFF"/>
              </a:solidFill>
              <a:latin typeface="Roboto Condensed"/>
              <a:ea typeface="Roboto Condensed"/>
              <a:cs typeface="Roboto Condensed"/>
              <a:sym typeface="Roboto Condensed"/>
            </a:endParaRPr>
          </a:p>
          <a:p>
            <a:pPr algn="just">
              <a:lnSpc>
                <a:spcPts val="4024"/>
              </a:lnSpc>
            </a:pPr>
            <a:r>
              <a:rPr lang="en-US" sz="2499" u="sng" spc="249">
                <a:solidFill>
                  <a:srgbClr val="FFFFFF"/>
                </a:solidFill>
                <a:latin typeface="Roboto Condensed Bold Italics"/>
                <a:ea typeface="Roboto Condensed Bold Italics"/>
                <a:cs typeface="Roboto Condensed Bold Italics"/>
                <a:sym typeface="Roboto Condensed Bold Italics"/>
              </a:rPr>
              <a:t>Application:</a:t>
            </a:r>
          </a:p>
          <a:p>
            <a:pPr marL="539748" lvl="1" indent="-269874" algn="just">
              <a:lnSpc>
                <a:spcPts val="4024"/>
              </a:lnSpc>
              <a:buFont typeface="Arial"/>
              <a:buChar char="•"/>
            </a:pPr>
            <a:r>
              <a:rPr lang="en-US" sz="2499" spc="249">
                <a:solidFill>
                  <a:srgbClr val="FFFFFF"/>
                </a:solidFill>
                <a:latin typeface="Roboto Condensed"/>
                <a:ea typeface="Roboto Condensed"/>
                <a:cs typeface="Roboto Condensed"/>
                <a:sym typeface="Roboto Condensed"/>
              </a:rPr>
              <a:t>Ideal for various use cases requiring real-time, AI-driven interactions, improving accessibility and user engagement.</a:t>
            </a:r>
          </a:p>
          <a:p>
            <a:pPr algn="just">
              <a:lnSpc>
                <a:spcPts val="4024"/>
              </a:lnSpc>
            </a:pPr>
            <a:endParaRPr lang="en-US" sz="2499" spc="249">
              <a:solidFill>
                <a:srgbClr val="FFFFFF"/>
              </a:solidFill>
              <a:latin typeface="Roboto Condensed"/>
              <a:ea typeface="Roboto Condensed"/>
              <a:cs typeface="Roboto Condensed"/>
              <a:sym typeface="Roboto Condensed"/>
            </a:endParaRPr>
          </a:p>
        </p:txBody>
      </p:sp>
      <p:sp>
        <p:nvSpPr>
          <p:cNvPr id="6" name="TextBox 6"/>
          <p:cNvSpPr txBox="1"/>
          <p:nvPr/>
        </p:nvSpPr>
        <p:spPr>
          <a:xfrm>
            <a:off x="3189468" y="620713"/>
            <a:ext cx="12077537" cy="939800"/>
          </a:xfrm>
          <a:prstGeom prst="rect">
            <a:avLst/>
          </a:prstGeom>
        </p:spPr>
        <p:txBody>
          <a:bodyPr lIns="0" tIns="0" rIns="0" bIns="0" rtlCol="0" anchor="t">
            <a:spAutoFit/>
          </a:bodyPr>
          <a:lstStyle/>
          <a:p>
            <a:pPr algn="ctr">
              <a:lnSpc>
                <a:spcPts val="6999"/>
              </a:lnSpc>
            </a:pPr>
            <a:r>
              <a:rPr lang="en-US" sz="6999">
                <a:solidFill>
                  <a:srgbClr val="FFFFFF"/>
                </a:solidFill>
                <a:latin typeface="Roboto Bold"/>
                <a:ea typeface="Roboto Bold"/>
                <a:cs typeface="Roboto Bold"/>
                <a:sym typeface="Roboto Bold"/>
              </a:rPr>
              <a:t>Project Introduction</a:t>
            </a:r>
          </a:p>
        </p:txBody>
      </p:sp>
      <p:sp>
        <p:nvSpPr>
          <p:cNvPr id="7" name="TextBox 7"/>
          <p:cNvSpPr txBox="1"/>
          <p:nvPr/>
        </p:nvSpPr>
        <p:spPr>
          <a:xfrm>
            <a:off x="17691437" y="9452451"/>
            <a:ext cx="139402"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2" name="TextBox 2"/>
          <p:cNvSpPr txBox="1"/>
          <p:nvPr/>
        </p:nvSpPr>
        <p:spPr>
          <a:xfrm>
            <a:off x="575684" y="2600744"/>
            <a:ext cx="17252565" cy="7035800"/>
          </a:xfrm>
          <a:prstGeom prst="rect">
            <a:avLst/>
          </a:prstGeom>
        </p:spPr>
        <p:txBody>
          <a:bodyPr lIns="0" tIns="0" rIns="0" bIns="0" rtlCol="0" anchor="t">
            <a:spAutoFit/>
          </a:bodyPr>
          <a:lstStyle/>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Definition:</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An AI-powered system that interacts with users through spoken language.</a:t>
            </a:r>
          </a:p>
          <a:p>
            <a:pPr algn="just">
              <a:lnSpc>
                <a:spcPts val="3999"/>
              </a:lnSpc>
            </a:pPr>
            <a:endParaRPr lang="en-US" sz="2499" spc="249">
              <a:solidFill>
                <a:srgbClr val="FFFFFF"/>
              </a:solidFill>
              <a:latin typeface="Roboto Condensed"/>
              <a:ea typeface="Roboto Condensed"/>
              <a:cs typeface="Roboto Condensed"/>
              <a:sym typeface="Roboto Condensed"/>
            </a:endParaRPr>
          </a:p>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Key Components: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Speech Recognition: Converts spoken language into text.</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Natural Language Processing (NLP): Understands and processes user queries.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Response Generation: Produces relevant answers based on the input.</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Text-to-Speech (TTS): Converts text-based responses back into spoken language.</a:t>
            </a:r>
          </a:p>
          <a:p>
            <a:pPr algn="just">
              <a:lnSpc>
                <a:spcPts val="3999"/>
              </a:lnSpc>
            </a:pPr>
            <a:endParaRPr lang="en-US" sz="2499" spc="249">
              <a:solidFill>
                <a:srgbClr val="FFFFFF"/>
              </a:solidFill>
              <a:latin typeface="Roboto Condensed"/>
              <a:ea typeface="Roboto Condensed"/>
              <a:cs typeface="Roboto Condensed"/>
              <a:sym typeface="Roboto Condensed"/>
            </a:endParaRPr>
          </a:p>
          <a:p>
            <a:pPr algn="just">
              <a:lnSpc>
                <a:spcPts val="3999"/>
              </a:lnSpc>
            </a:pPr>
            <a:r>
              <a:rPr lang="en-US" sz="2499" u="sng" spc="249">
                <a:solidFill>
                  <a:srgbClr val="FFFFFF"/>
                </a:solidFill>
                <a:latin typeface="Roboto Condensed Bold Italics"/>
                <a:ea typeface="Roboto Condensed Bold Italics"/>
                <a:cs typeface="Roboto Condensed Bold Italics"/>
                <a:sym typeface="Roboto Condensed Bold Italics"/>
              </a:rPr>
              <a:t>Common Applications: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Virtual Assistants: (e.g., Google Assistant, Siri, Alexa).</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Customer Service: Automates responses to customer queries.</a:t>
            </a:r>
          </a:p>
          <a:p>
            <a:pPr marL="539749" lvl="1" indent="-269875" algn="just">
              <a:lnSpc>
                <a:spcPts val="3999"/>
              </a:lnSpc>
              <a:buFont typeface="Arial"/>
              <a:buChar char="•"/>
            </a:pPr>
            <a:r>
              <a:rPr lang="en-US" sz="2499" spc="249">
                <a:solidFill>
                  <a:srgbClr val="FFFFFF"/>
                </a:solidFill>
                <a:latin typeface="Roboto Condensed"/>
                <a:ea typeface="Roboto Condensed"/>
                <a:cs typeface="Roboto Condensed"/>
                <a:sym typeface="Roboto Condensed"/>
              </a:rPr>
              <a:t>Accessibility: Assists users with disabilities through hands-free interaction.</a:t>
            </a:r>
          </a:p>
          <a:p>
            <a:pPr algn="just">
              <a:lnSpc>
                <a:spcPts val="3999"/>
              </a:lnSpc>
            </a:pPr>
            <a:endParaRPr lang="en-US" sz="2499" spc="249">
              <a:solidFill>
                <a:srgbClr val="FFFFFF"/>
              </a:solidFill>
              <a:latin typeface="Roboto Condensed"/>
              <a:ea typeface="Roboto Condensed"/>
              <a:cs typeface="Roboto Condensed"/>
              <a:sym typeface="Roboto Condensed"/>
            </a:endParaRPr>
          </a:p>
        </p:txBody>
      </p:sp>
      <p:sp>
        <p:nvSpPr>
          <p:cNvPr id="3" name="AutoShape 3"/>
          <p:cNvSpPr/>
          <p:nvPr/>
        </p:nvSpPr>
        <p:spPr>
          <a:xfrm>
            <a:off x="585209" y="533400"/>
            <a:ext cx="17252565" cy="147739"/>
          </a:xfrm>
          <a:prstGeom prst="line">
            <a:avLst/>
          </a:prstGeom>
          <a:ln w="38100" cap="flat">
            <a:solidFill>
              <a:srgbClr val="FFFFFF"/>
            </a:solidFill>
            <a:prstDash val="solid"/>
            <a:headEnd type="none" w="sm" len="sm"/>
            <a:tailEnd type="none" w="sm" len="sm"/>
          </a:ln>
        </p:spPr>
      </p:sp>
      <p:sp>
        <p:nvSpPr>
          <p:cNvPr id="4" name="Freeform 4"/>
          <p:cNvSpPr/>
          <p:nvPr/>
        </p:nvSpPr>
        <p:spPr>
          <a:xfrm>
            <a:off x="13915202" y="3720678"/>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929874" y="885825"/>
            <a:ext cx="6428251" cy="1203325"/>
          </a:xfrm>
          <a:prstGeom prst="rect">
            <a:avLst/>
          </a:prstGeom>
        </p:spPr>
        <p:txBody>
          <a:bodyPr lIns="0" tIns="0" rIns="0" bIns="0" rtlCol="0" anchor="t">
            <a:spAutoFit/>
          </a:bodyPr>
          <a:lstStyle/>
          <a:p>
            <a:pPr algn="ctr">
              <a:lnSpc>
                <a:spcPts val="9799"/>
              </a:lnSpc>
            </a:pPr>
            <a:r>
              <a:rPr lang="en-US" sz="6999">
                <a:solidFill>
                  <a:srgbClr val="FFFFFF"/>
                </a:solidFill>
                <a:latin typeface="Roboto Bold"/>
                <a:ea typeface="Roboto Bold"/>
                <a:cs typeface="Roboto Bold"/>
                <a:sym typeface="Roboto Bold"/>
              </a:rPr>
              <a:t>Voice chatbot</a:t>
            </a:r>
          </a:p>
        </p:txBody>
      </p:sp>
      <p:sp>
        <p:nvSpPr>
          <p:cNvPr id="6" name="TextBox 6"/>
          <p:cNvSpPr txBox="1"/>
          <p:nvPr/>
        </p:nvSpPr>
        <p:spPr>
          <a:xfrm>
            <a:off x="17837773" y="9649459"/>
            <a:ext cx="147340"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3</a:t>
            </a:r>
          </a:p>
        </p:txBody>
      </p:sp>
      <p:sp>
        <p:nvSpPr>
          <p:cNvPr id="7" name="TextBox 7"/>
          <p:cNvSpPr txBox="1"/>
          <p:nvPr/>
        </p:nvSpPr>
        <p:spPr>
          <a:xfrm>
            <a:off x="17687468" y="9452451"/>
            <a:ext cx="147340"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67242" y="-7534741"/>
            <a:ext cx="2191617" cy="18288000"/>
            <a:chOff x="0" y="0"/>
            <a:chExt cx="619276" cy="5167563"/>
          </a:xfrm>
        </p:grpSpPr>
        <p:sp>
          <p:nvSpPr>
            <p:cNvPr id="3" name="Freeform 3"/>
            <p:cNvSpPr/>
            <p:nvPr/>
          </p:nvSpPr>
          <p:spPr>
            <a:xfrm>
              <a:off x="0" y="0"/>
              <a:ext cx="619276" cy="5167563"/>
            </a:xfrm>
            <a:custGeom>
              <a:avLst/>
              <a:gdLst/>
              <a:ahLst/>
              <a:cxnLst/>
              <a:rect l="l" t="t" r="r" b="b"/>
              <a:pathLst>
                <a:path w="619276" h="5167563">
                  <a:moveTo>
                    <a:pt x="0" y="0"/>
                  </a:moveTo>
                  <a:lnTo>
                    <a:pt x="619276" y="0"/>
                  </a:lnTo>
                  <a:lnTo>
                    <a:pt x="619276" y="5167563"/>
                  </a:lnTo>
                  <a:lnTo>
                    <a:pt x="0" y="5167563"/>
                  </a:lnTo>
                  <a:close/>
                </a:path>
              </a:pathLst>
            </a:custGeom>
            <a:solidFill>
              <a:srgbClr val="000000"/>
            </a:solidFill>
          </p:spPr>
        </p:sp>
        <p:sp>
          <p:nvSpPr>
            <p:cNvPr id="4" name="TextBox 4"/>
            <p:cNvSpPr txBox="1"/>
            <p:nvPr/>
          </p:nvSpPr>
          <p:spPr>
            <a:xfrm>
              <a:off x="0" y="-38100"/>
              <a:ext cx="619276" cy="520566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57486" y="742484"/>
            <a:ext cx="12211128" cy="1552575"/>
          </a:xfrm>
          <a:prstGeom prst="rect">
            <a:avLst/>
          </a:prstGeom>
        </p:spPr>
        <p:txBody>
          <a:bodyPr lIns="0" tIns="0" rIns="0" bIns="0" rtlCol="0" anchor="t">
            <a:spAutoFit/>
          </a:bodyPr>
          <a:lstStyle/>
          <a:p>
            <a:pPr algn="ctr">
              <a:lnSpc>
                <a:spcPts val="12599"/>
              </a:lnSpc>
            </a:pPr>
            <a:r>
              <a:rPr lang="en-US" sz="9000">
                <a:solidFill>
                  <a:srgbClr val="FFFFFF"/>
                </a:solidFill>
                <a:latin typeface="Roboto Bold"/>
                <a:ea typeface="Roboto Bold"/>
                <a:cs typeface="Roboto Bold"/>
                <a:sym typeface="Roboto Bold"/>
              </a:rPr>
              <a:t>Gemini API </a:t>
            </a:r>
          </a:p>
        </p:txBody>
      </p:sp>
      <p:sp>
        <p:nvSpPr>
          <p:cNvPr id="6" name="TextBox 6"/>
          <p:cNvSpPr txBox="1"/>
          <p:nvPr/>
        </p:nvSpPr>
        <p:spPr>
          <a:xfrm>
            <a:off x="684891" y="2857500"/>
            <a:ext cx="4745190" cy="540385"/>
          </a:xfrm>
          <a:prstGeom prst="rect">
            <a:avLst/>
          </a:prstGeom>
        </p:spPr>
        <p:txBody>
          <a:bodyPr lIns="0" tIns="0" rIns="0" bIns="0" rtlCol="0" anchor="t">
            <a:spAutoFit/>
          </a:bodyPr>
          <a:lstStyle/>
          <a:p>
            <a:pPr algn="ctr">
              <a:lnSpc>
                <a:spcPts val="4340"/>
              </a:lnSpc>
            </a:pPr>
            <a:r>
              <a:rPr lang="en-US" sz="3100" dirty="0">
                <a:solidFill>
                  <a:srgbClr val="FFFFFF"/>
                </a:solidFill>
                <a:latin typeface="Roboto"/>
                <a:ea typeface="Roboto"/>
                <a:cs typeface="Roboto"/>
                <a:sym typeface="Roboto"/>
              </a:rPr>
              <a:t>WHAT IS GEMINI PRO ?</a:t>
            </a:r>
          </a:p>
        </p:txBody>
      </p:sp>
      <p:sp>
        <p:nvSpPr>
          <p:cNvPr id="7" name="TextBox 7"/>
          <p:cNvSpPr txBox="1"/>
          <p:nvPr/>
        </p:nvSpPr>
        <p:spPr>
          <a:xfrm>
            <a:off x="684891" y="5017713"/>
            <a:ext cx="4745190" cy="4320541"/>
          </a:xfrm>
          <a:prstGeom prst="rect">
            <a:avLst/>
          </a:prstGeom>
        </p:spPr>
        <p:txBody>
          <a:bodyPr lIns="0" tIns="0" rIns="0" bIns="0" rtlCol="0" anchor="t">
            <a:spAutoFit/>
          </a:bodyPr>
          <a:lstStyle/>
          <a:p>
            <a:pPr marL="582927" lvl="1" indent="-291463" algn="ctr">
              <a:lnSpc>
                <a:spcPts val="4319"/>
              </a:lnSpc>
              <a:buFont typeface="Arial"/>
              <a:buChar char="•"/>
            </a:pPr>
            <a:r>
              <a:rPr lang="en-US" sz="2699">
                <a:solidFill>
                  <a:srgbClr val="FFFFFF"/>
                </a:solidFill>
                <a:latin typeface="Roboto Condensed"/>
                <a:ea typeface="Roboto Condensed"/>
                <a:cs typeface="Roboto Condensed"/>
                <a:sym typeface="Roboto Condensed"/>
              </a:rPr>
              <a:t>An advanced generative AI model by Google, optimized for natural language understanding and generation.</a:t>
            </a:r>
          </a:p>
          <a:p>
            <a:pPr marL="582927" lvl="1" indent="-291463" algn="ctr">
              <a:lnSpc>
                <a:spcPts val="4319"/>
              </a:lnSpc>
              <a:buFont typeface="Arial"/>
              <a:buChar char="•"/>
            </a:pPr>
            <a:r>
              <a:rPr lang="en-US" sz="2699">
                <a:solidFill>
                  <a:srgbClr val="FFFFFF"/>
                </a:solidFill>
                <a:latin typeface="Roboto Condensed"/>
                <a:ea typeface="Roboto Condensed"/>
                <a:cs typeface="Roboto Condensed"/>
                <a:sym typeface="Roboto Condensed"/>
              </a:rPr>
              <a:t>Part of Google's Gemini family of AI models, known for their powerful NLP capabilities [1].</a:t>
            </a:r>
          </a:p>
          <a:p>
            <a:pPr algn="ctr">
              <a:lnSpc>
                <a:spcPts val="4319"/>
              </a:lnSpc>
            </a:pPr>
            <a:endParaRPr lang="en-US" sz="2699">
              <a:solidFill>
                <a:srgbClr val="FFFFFF"/>
              </a:solidFill>
              <a:latin typeface="Roboto Condensed"/>
              <a:ea typeface="Roboto Condensed"/>
              <a:cs typeface="Roboto Condensed"/>
              <a:sym typeface="Roboto Condensed"/>
            </a:endParaRPr>
          </a:p>
        </p:txBody>
      </p:sp>
      <p:sp>
        <p:nvSpPr>
          <p:cNvPr id="8" name="TextBox 8"/>
          <p:cNvSpPr txBox="1"/>
          <p:nvPr/>
        </p:nvSpPr>
        <p:spPr>
          <a:xfrm>
            <a:off x="6771405" y="2857500"/>
            <a:ext cx="4745190" cy="540385"/>
          </a:xfrm>
          <a:prstGeom prst="rect">
            <a:avLst/>
          </a:prstGeom>
        </p:spPr>
        <p:txBody>
          <a:bodyPr lIns="0" tIns="0" rIns="0" bIns="0" rtlCol="0" anchor="t">
            <a:spAutoFit/>
          </a:bodyPr>
          <a:lstStyle/>
          <a:p>
            <a:pPr algn="ctr">
              <a:lnSpc>
                <a:spcPts val="4340"/>
              </a:lnSpc>
            </a:pPr>
            <a:r>
              <a:rPr lang="en-US" sz="3100" dirty="0">
                <a:solidFill>
                  <a:srgbClr val="FFFFFF"/>
                </a:solidFill>
                <a:latin typeface="Roboto"/>
                <a:ea typeface="Roboto"/>
                <a:cs typeface="Roboto"/>
                <a:sym typeface="Roboto"/>
              </a:rPr>
              <a:t>KEY FEATURES</a:t>
            </a:r>
          </a:p>
        </p:txBody>
      </p:sp>
      <p:sp>
        <p:nvSpPr>
          <p:cNvPr id="9" name="TextBox 9"/>
          <p:cNvSpPr txBox="1"/>
          <p:nvPr/>
        </p:nvSpPr>
        <p:spPr>
          <a:xfrm>
            <a:off x="6252159" y="5037455"/>
            <a:ext cx="5859881" cy="5211445"/>
          </a:xfrm>
          <a:prstGeom prst="rect">
            <a:avLst/>
          </a:prstGeom>
        </p:spPr>
        <p:txBody>
          <a:bodyPr lIns="0" tIns="0" rIns="0" bIns="0" rtlCol="0" anchor="t">
            <a:spAutoFit/>
          </a:bodyPr>
          <a:lstStyle/>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Natural Language Understanding</a:t>
            </a:r>
            <a:r>
              <a:rPr lang="en-US" sz="2599" dirty="0">
                <a:solidFill>
                  <a:srgbClr val="FFFFFF"/>
                </a:solidFill>
                <a:latin typeface="Roboto Condensed"/>
                <a:ea typeface="Roboto Condensed"/>
                <a:cs typeface="Roboto Condensed"/>
                <a:sym typeface="Roboto Condensed"/>
              </a:rPr>
              <a:t>: Excels at interpreting and understanding user queries in natural language.</a:t>
            </a:r>
          </a:p>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High-Quality Responses:</a:t>
            </a:r>
            <a:r>
              <a:rPr lang="en-US" sz="2599" dirty="0">
                <a:solidFill>
                  <a:srgbClr val="FFFFFF"/>
                </a:solidFill>
                <a:latin typeface="Roboto Condensed"/>
                <a:ea typeface="Roboto Condensed"/>
                <a:cs typeface="Roboto Condensed"/>
                <a:sym typeface="Roboto Condensed"/>
              </a:rPr>
              <a:t> Generates coherent, contextually appropriate, and human-like text responses.</a:t>
            </a:r>
          </a:p>
          <a:p>
            <a:pPr marL="561339" lvl="1" indent="-280669" algn="ctr">
              <a:lnSpc>
                <a:spcPts val="4159"/>
              </a:lnSpc>
              <a:buFont typeface="Arial"/>
              <a:buChar char="•"/>
            </a:pPr>
            <a:r>
              <a:rPr lang="en-US" sz="2599" u="sng" dirty="0">
                <a:solidFill>
                  <a:srgbClr val="FFFFFF"/>
                </a:solidFill>
                <a:latin typeface="Roboto Condensed"/>
                <a:ea typeface="Roboto Condensed"/>
                <a:cs typeface="Roboto Condensed"/>
                <a:sym typeface="Roboto Condensed"/>
              </a:rPr>
              <a:t>Versatility</a:t>
            </a:r>
            <a:r>
              <a:rPr lang="en-US" sz="2599" dirty="0">
                <a:solidFill>
                  <a:srgbClr val="FFFFFF"/>
                </a:solidFill>
                <a:latin typeface="Roboto Condensed"/>
                <a:ea typeface="Roboto Condensed"/>
                <a:cs typeface="Roboto Condensed"/>
                <a:sym typeface="Roboto Condensed"/>
              </a:rPr>
              <a:t>: Suitable for a wide range of applications, including chatbots, content generation, and more [1].</a:t>
            </a:r>
          </a:p>
          <a:p>
            <a:pPr algn="ctr">
              <a:lnSpc>
                <a:spcPts val="4159"/>
              </a:lnSpc>
            </a:pPr>
            <a:endParaRPr lang="en-US" sz="2599" dirty="0">
              <a:solidFill>
                <a:srgbClr val="FFFFFF"/>
              </a:solidFill>
              <a:latin typeface="Roboto Condensed"/>
              <a:ea typeface="Roboto Condensed"/>
              <a:cs typeface="Roboto Condensed"/>
              <a:sym typeface="Roboto Condensed"/>
            </a:endParaRPr>
          </a:p>
        </p:txBody>
      </p:sp>
      <p:sp>
        <p:nvSpPr>
          <p:cNvPr id="10" name="TextBox 10"/>
          <p:cNvSpPr txBox="1"/>
          <p:nvPr/>
        </p:nvSpPr>
        <p:spPr>
          <a:xfrm>
            <a:off x="12896019" y="2857500"/>
            <a:ext cx="4745190" cy="540385"/>
          </a:xfrm>
          <a:prstGeom prst="rect">
            <a:avLst/>
          </a:prstGeom>
        </p:spPr>
        <p:txBody>
          <a:bodyPr lIns="0" tIns="0" rIns="0" bIns="0" rtlCol="0" anchor="t">
            <a:spAutoFit/>
          </a:bodyPr>
          <a:lstStyle/>
          <a:p>
            <a:pPr algn="ctr">
              <a:lnSpc>
                <a:spcPts val="4340"/>
              </a:lnSpc>
            </a:pPr>
            <a:r>
              <a:rPr lang="en-US" sz="3100">
                <a:solidFill>
                  <a:srgbClr val="FFFFFF"/>
                </a:solidFill>
                <a:latin typeface="Roboto"/>
                <a:ea typeface="Roboto"/>
                <a:cs typeface="Roboto"/>
                <a:sym typeface="Roboto"/>
              </a:rPr>
              <a:t>ADVANTAGES</a:t>
            </a:r>
          </a:p>
        </p:txBody>
      </p:sp>
      <p:sp>
        <p:nvSpPr>
          <p:cNvPr id="11" name="TextBox 11"/>
          <p:cNvSpPr txBox="1"/>
          <p:nvPr/>
        </p:nvSpPr>
        <p:spPr>
          <a:xfrm>
            <a:off x="13116449" y="5017713"/>
            <a:ext cx="4524761" cy="4320540"/>
          </a:xfrm>
          <a:prstGeom prst="rect">
            <a:avLst/>
          </a:prstGeom>
        </p:spPr>
        <p:txBody>
          <a:bodyPr lIns="0" tIns="0" rIns="0" bIns="0" rtlCol="0" anchor="t">
            <a:spAutoFit/>
          </a:bodyPr>
          <a:lstStyle/>
          <a:p>
            <a:pPr marL="582928" lvl="1" indent="-291464" algn="ctr">
              <a:lnSpc>
                <a:spcPts val="4319"/>
              </a:lnSpc>
              <a:buFont typeface="Arial"/>
              <a:buChar char="•"/>
            </a:pPr>
            <a:r>
              <a:rPr lang="en-US" sz="2699" u="sng">
                <a:solidFill>
                  <a:srgbClr val="FFFFFF"/>
                </a:solidFill>
                <a:latin typeface="Roboto Condensed"/>
                <a:ea typeface="Roboto Condensed"/>
                <a:cs typeface="Roboto Condensed"/>
                <a:sym typeface="Roboto Condensed"/>
              </a:rPr>
              <a:t>Scalability:</a:t>
            </a:r>
            <a:r>
              <a:rPr lang="en-US" sz="2699">
                <a:solidFill>
                  <a:srgbClr val="FFFFFF"/>
                </a:solidFill>
                <a:latin typeface="Roboto Condensed"/>
                <a:ea typeface="Roboto Condensed"/>
                <a:cs typeface="Roboto Condensed"/>
                <a:sym typeface="Roboto Condensed"/>
              </a:rPr>
              <a:t> Handles complex queries and large-scale deployments effectively.</a:t>
            </a:r>
          </a:p>
          <a:p>
            <a:pPr marL="582928" lvl="1" indent="-291464" algn="ctr">
              <a:lnSpc>
                <a:spcPts val="4319"/>
              </a:lnSpc>
              <a:buFont typeface="Arial"/>
              <a:buChar char="•"/>
            </a:pPr>
            <a:r>
              <a:rPr lang="en-US" sz="2699" u="sng">
                <a:solidFill>
                  <a:srgbClr val="FFFFFF"/>
                </a:solidFill>
                <a:latin typeface="Roboto Condensed"/>
                <a:ea typeface="Roboto Condensed"/>
                <a:cs typeface="Roboto Condensed"/>
                <a:sym typeface="Roboto Condensed"/>
              </a:rPr>
              <a:t>Integration:</a:t>
            </a:r>
            <a:r>
              <a:rPr lang="en-US" sz="2699">
                <a:solidFill>
                  <a:srgbClr val="FFFFFF"/>
                </a:solidFill>
                <a:latin typeface="Roboto Condensed"/>
                <a:ea typeface="Roboto Condensed"/>
                <a:cs typeface="Roboto Condensed"/>
                <a:sym typeface="Roboto Condensed"/>
              </a:rPr>
              <a:t> Easily integrates with various platforms and services using Google's API infrastructure [2].</a:t>
            </a:r>
          </a:p>
          <a:p>
            <a:pPr algn="ctr">
              <a:lnSpc>
                <a:spcPts val="4319"/>
              </a:lnSpc>
            </a:pPr>
            <a:endParaRPr lang="en-US" sz="2699">
              <a:solidFill>
                <a:srgbClr val="FFFFFF"/>
              </a:solidFill>
              <a:latin typeface="Roboto Condensed"/>
              <a:ea typeface="Roboto Condensed"/>
              <a:cs typeface="Roboto Condensed"/>
              <a:sym typeface="Roboto Condensed"/>
            </a:endParaRPr>
          </a:p>
        </p:txBody>
      </p:sp>
      <p:sp>
        <p:nvSpPr>
          <p:cNvPr id="12" name="AutoShape 12"/>
          <p:cNvSpPr/>
          <p:nvPr/>
        </p:nvSpPr>
        <p:spPr>
          <a:xfrm>
            <a:off x="3076536" y="3644534"/>
            <a:ext cx="0" cy="1314384"/>
          </a:xfrm>
          <a:prstGeom prst="line">
            <a:avLst/>
          </a:prstGeom>
          <a:ln w="38100" cap="flat">
            <a:solidFill>
              <a:srgbClr val="FFFFFF"/>
            </a:solidFill>
            <a:prstDash val="solid"/>
            <a:headEnd type="none" w="sm" len="sm"/>
            <a:tailEnd type="triangle" w="lg" len="med"/>
          </a:ln>
        </p:spPr>
      </p:sp>
      <p:sp>
        <p:nvSpPr>
          <p:cNvPr id="13" name="AutoShape 13"/>
          <p:cNvSpPr/>
          <p:nvPr/>
        </p:nvSpPr>
        <p:spPr>
          <a:xfrm>
            <a:off x="9182100" y="3467100"/>
            <a:ext cx="0" cy="1314384"/>
          </a:xfrm>
          <a:prstGeom prst="line">
            <a:avLst/>
          </a:prstGeom>
          <a:ln w="38100" cap="flat">
            <a:solidFill>
              <a:srgbClr val="FFFFFF"/>
            </a:solidFill>
            <a:prstDash val="solid"/>
            <a:headEnd type="none" w="sm" len="sm"/>
            <a:tailEnd type="triangle" w="lg" len="med"/>
          </a:ln>
        </p:spPr>
      </p:sp>
      <p:sp>
        <p:nvSpPr>
          <p:cNvPr id="14" name="AutoShape 14"/>
          <p:cNvSpPr/>
          <p:nvPr/>
        </p:nvSpPr>
        <p:spPr>
          <a:xfrm>
            <a:off x="15266004" y="3644534"/>
            <a:ext cx="0" cy="1314384"/>
          </a:xfrm>
          <a:prstGeom prst="line">
            <a:avLst/>
          </a:prstGeom>
          <a:ln w="38100" cap="flat">
            <a:solidFill>
              <a:srgbClr val="FFFFFF"/>
            </a:solidFill>
            <a:prstDash val="solid"/>
            <a:headEnd type="none" w="sm" len="sm"/>
            <a:tailEnd type="triangle" w="lg" len="med"/>
          </a:ln>
        </p:spPr>
      </p:sp>
      <p:sp>
        <p:nvSpPr>
          <p:cNvPr id="15" name="TextBox 15"/>
          <p:cNvSpPr txBox="1"/>
          <p:nvPr/>
        </p:nvSpPr>
        <p:spPr>
          <a:xfrm>
            <a:off x="17844123" y="9649459"/>
            <a:ext cx="153690"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sp>
        <p:nvSpPr>
          <p:cNvPr id="3" name="TextBox 3"/>
          <p:cNvSpPr txBox="1"/>
          <p:nvPr/>
        </p:nvSpPr>
        <p:spPr>
          <a:xfrm>
            <a:off x="2502367" y="304800"/>
            <a:ext cx="13283266" cy="1295400"/>
          </a:xfrm>
          <a:prstGeom prst="rect">
            <a:avLst/>
          </a:prstGeom>
        </p:spPr>
        <p:txBody>
          <a:bodyPr lIns="0" tIns="0" rIns="0" bIns="0" rtlCol="0" anchor="t">
            <a:spAutoFit/>
          </a:bodyPr>
          <a:lstStyle/>
          <a:p>
            <a:pPr algn="ctr">
              <a:lnSpc>
                <a:spcPts val="10500"/>
              </a:lnSpc>
            </a:pPr>
            <a:r>
              <a:rPr lang="en-US" sz="7500">
                <a:solidFill>
                  <a:srgbClr val="FFFFFF"/>
                </a:solidFill>
                <a:latin typeface="Roboto Bold"/>
                <a:ea typeface="Roboto Bold"/>
                <a:cs typeface="Roboto Bold"/>
                <a:sym typeface="Roboto Bold"/>
              </a:rPr>
              <a:t>Workflow</a:t>
            </a:r>
          </a:p>
        </p:txBody>
      </p:sp>
      <p:sp>
        <p:nvSpPr>
          <p:cNvPr id="4" name="TextBox 4"/>
          <p:cNvSpPr txBox="1"/>
          <p:nvPr/>
        </p:nvSpPr>
        <p:spPr>
          <a:xfrm>
            <a:off x="17836384" y="9649459"/>
            <a:ext cx="150118" cy="339726"/>
          </a:xfrm>
          <a:prstGeom prst="rect">
            <a:avLst/>
          </a:prstGeom>
        </p:spPr>
        <p:txBody>
          <a:bodyPr lIns="0" tIns="0" rIns="0" bIns="0" rtlCol="0" anchor="t">
            <a:spAutoFit/>
          </a:bodyPr>
          <a:lstStyle/>
          <a:p>
            <a:pPr algn="ctr">
              <a:lnSpc>
                <a:spcPts val="2799"/>
              </a:lnSpc>
            </a:pPr>
            <a:r>
              <a:rPr lang="en-US" sz="1999">
                <a:solidFill>
                  <a:srgbClr val="FFFFFF"/>
                </a:solidFill>
                <a:latin typeface="Canva Sans"/>
                <a:ea typeface="Canva Sans"/>
                <a:cs typeface="Canva Sans"/>
                <a:sym typeface="Canva Sans"/>
              </a:rPr>
              <a:t>5</a:t>
            </a:r>
          </a:p>
        </p:txBody>
      </p:sp>
      <p:pic>
        <p:nvPicPr>
          <p:cNvPr id="6" name="Picture 5">
            <a:extLst>
              <a:ext uri="{FF2B5EF4-FFF2-40B4-BE49-F238E27FC236}">
                <a16:creationId xmlns:a16="http://schemas.microsoft.com/office/drawing/2014/main" id="{EEBFC23D-0212-0530-0FE0-DF59B1F52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825" y="2171700"/>
            <a:ext cx="10126350" cy="723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610100"/>
            <a:ext cx="3899241" cy="1298104"/>
            <a:chOff x="0" y="0"/>
            <a:chExt cx="2524803" cy="840537"/>
          </a:xfrm>
        </p:grpSpPr>
        <p:sp>
          <p:nvSpPr>
            <p:cNvPr id="3" name="Freeform 3"/>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4" name="TextBox 4"/>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USER INTERFACE (UI)</a:t>
              </a:r>
            </a:p>
          </p:txBody>
        </p:sp>
      </p:grpSp>
      <p:grpSp>
        <p:nvGrpSpPr>
          <p:cNvPr id="5" name="Group 5"/>
          <p:cNvGrpSpPr/>
          <p:nvPr/>
        </p:nvGrpSpPr>
        <p:grpSpPr>
          <a:xfrm>
            <a:off x="1028700" y="6206982"/>
            <a:ext cx="3899241" cy="1298104"/>
            <a:chOff x="0" y="0"/>
            <a:chExt cx="2524803" cy="840537"/>
          </a:xfrm>
        </p:grpSpPr>
        <p:sp>
          <p:nvSpPr>
            <p:cNvPr id="6" name="Freeform 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7" name="TextBox 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SESSION MANAGEMENT</a:t>
              </a:r>
            </a:p>
          </p:txBody>
        </p:sp>
      </p:grpSp>
      <p:grpSp>
        <p:nvGrpSpPr>
          <p:cNvPr id="8" name="Group 8"/>
          <p:cNvGrpSpPr/>
          <p:nvPr/>
        </p:nvGrpSpPr>
        <p:grpSpPr>
          <a:xfrm>
            <a:off x="1028700" y="7791791"/>
            <a:ext cx="3899241" cy="1650529"/>
            <a:chOff x="0" y="0"/>
            <a:chExt cx="2524803" cy="1068737"/>
          </a:xfrm>
        </p:grpSpPr>
        <p:sp>
          <p:nvSpPr>
            <p:cNvPr id="9" name="Freeform 9"/>
            <p:cNvSpPr/>
            <p:nvPr/>
          </p:nvSpPr>
          <p:spPr>
            <a:xfrm>
              <a:off x="0" y="0"/>
              <a:ext cx="2524803" cy="1068737"/>
            </a:xfrm>
            <a:custGeom>
              <a:avLst/>
              <a:gdLst/>
              <a:ahLst/>
              <a:cxnLst/>
              <a:rect l="l" t="t" r="r" b="b"/>
              <a:pathLst>
                <a:path w="2524803" h="1068737">
                  <a:moveTo>
                    <a:pt x="2524803" y="534368"/>
                  </a:moveTo>
                  <a:lnTo>
                    <a:pt x="2118403" y="0"/>
                  </a:lnTo>
                  <a:lnTo>
                    <a:pt x="2118403" y="203200"/>
                  </a:lnTo>
                  <a:lnTo>
                    <a:pt x="0" y="203200"/>
                  </a:lnTo>
                  <a:lnTo>
                    <a:pt x="0" y="865537"/>
                  </a:lnTo>
                  <a:lnTo>
                    <a:pt x="2118403" y="865537"/>
                  </a:lnTo>
                  <a:lnTo>
                    <a:pt x="2118403" y="1068737"/>
                  </a:lnTo>
                  <a:lnTo>
                    <a:pt x="2524803" y="534368"/>
                  </a:lnTo>
                  <a:close/>
                </a:path>
              </a:pathLst>
            </a:custGeom>
            <a:solidFill>
              <a:srgbClr val="004AAD"/>
            </a:solidFill>
          </p:spPr>
        </p:sp>
        <p:sp>
          <p:nvSpPr>
            <p:cNvPr id="10" name="TextBox 10"/>
            <p:cNvSpPr txBox="1"/>
            <p:nvPr/>
          </p:nvSpPr>
          <p:spPr>
            <a:xfrm>
              <a:off x="0" y="146050"/>
              <a:ext cx="2423203" cy="7194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INTEGRATION WITH GEMINI PRO</a:t>
              </a:r>
            </a:p>
          </p:txBody>
        </p:sp>
      </p:grpSp>
      <p:sp>
        <p:nvSpPr>
          <p:cNvPr id="11" name="TextBox 11"/>
          <p:cNvSpPr txBox="1"/>
          <p:nvPr/>
        </p:nvSpPr>
        <p:spPr>
          <a:xfrm>
            <a:off x="2203025" y="190500"/>
            <a:ext cx="13881950" cy="1203325"/>
          </a:xfrm>
          <a:prstGeom prst="rect">
            <a:avLst/>
          </a:prstGeom>
        </p:spPr>
        <p:txBody>
          <a:bodyPr lIns="0" tIns="0" rIns="0" bIns="0" rtlCol="0" anchor="t">
            <a:spAutoFit/>
          </a:bodyPr>
          <a:lstStyle/>
          <a:p>
            <a:pPr algn="ctr">
              <a:lnSpc>
                <a:spcPts val="9799"/>
              </a:lnSpc>
            </a:pPr>
            <a:r>
              <a:rPr lang="en-US" sz="6999" dirty="0" err="1">
                <a:latin typeface="Roboto Bold"/>
                <a:ea typeface="Roboto Bold"/>
                <a:cs typeface="Roboto Bold"/>
                <a:sym typeface="Roboto Bold"/>
              </a:rPr>
              <a:t>Streamlit</a:t>
            </a:r>
            <a:r>
              <a:rPr lang="en-US" sz="6999" dirty="0">
                <a:latin typeface="Roboto Bold"/>
                <a:ea typeface="Roboto Bold"/>
                <a:cs typeface="Roboto Bold"/>
                <a:sym typeface="Roboto Bold"/>
              </a:rPr>
              <a:t> integration </a:t>
            </a:r>
          </a:p>
        </p:txBody>
      </p:sp>
      <p:sp>
        <p:nvSpPr>
          <p:cNvPr id="12" name="TextBox 12"/>
          <p:cNvSpPr txBox="1"/>
          <p:nvPr/>
        </p:nvSpPr>
        <p:spPr>
          <a:xfrm>
            <a:off x="5134786" y="4737606"/>
            <a:ext cx="10173408" cy="1457325"/>
          </a:xfrm>
          <a:prstGeom prst="rect">
            <a:avLst/>
          </a:prstGeom>
        </p:spPr>
        <p:txBody>
          <a:bodyPr lIns="0" tIns="0" rIns="0" bIns="0" rtlCol="0" anchor="t">
            <a:spAutoFit/>
          </a:bodyPr>
          <a:lstStyle/>
          <a:p>
            <a:pPr marL="539748" lvl="1" indent="-269874" algn="l">
              <a:lnSpc>
                <a:spcPts val="3974"/>
              </a:lnSpc>
              <a:buFont typeface="Arial"/>
              <a:buChar char="•"/>
            </a:pPr>
            <a:r>
              <a:rPr lang="en-US" sz="2499" dirty="0">
                <a:solidFill>
                  <a:srgbClr val="000000"/>
                </a:solidFill>
                <a:latin typeface="Roboto Condensed"/>
                <a:ea typeface="Roboto Condensed"/>
                <a:cs typeface="Roboto Condensed"/>
                <a:sym typeface="Roboto Condensed"/>
              </a:rPr>
              <a:t>Provides a clean, intuitive interface for users to interact with the chatbot.</a:t>
            </a:r>
          </a:p>
          <a:p>
            <a:pPr marL="539748" lvl="1" indent="-269874" algn="l">
              <a:lnSpc>
                <a:spcPts val="3974"/>
              </a:lnSpc>
              <a:buFont typeface="Arial"/>
              <a:buChar char="•"/>
            </a:pPr>
            <a:r>
              <a:rPr lang="en-US" sz="2499" dirty="0">
                <a:solidFill>
                  <a:srgbClr val="000000"/>
                </a:solidFill>
                <a:latin typeface="Roboto Condensed"/>
                <a:ea typeface="Roboto Condensed"/>
                <a:cs typeface="Roboto Condensed"/>
                <a:sym typeface="Roboto Condensed"/>
              </a:rPr>
              <a:t>Includes text input fields, chat history display, and custom styling.</a:t>
            </a:r>
          </a:p>
          <a:p>
            <a:pPr algn="l">
              <a:lnSpc>
                <a:spcPts val="3974"/>
              </a:lnSpc>
            </a:pPr>
            <a:endParaRPr lang="en-US" sz="2499" dirty="0">
              <a:solidFill>
                <a:srgbClr val="000000"/>
              </a:solidFill>
              <a:latin typeface="Roboto Condensed"/>
              <a:ea typeface="Roboto Condensed"/>
              <a:cs typeface="Roboto Condensed"/>
              <a:sym typeface="Roboto Condensed"/>
            </a:endParaRPr>
          </a:p>
        </p:txBody>
      </p:sp>
      <p:sp>
        <p:nvSpPr>
          <p:cNvPr id="13" name="TextBox 13"/>
          <p:cNvSpPr txBox="1"/>
          <p:nvPr/>
        </p:nvSpPr>
        <p:spPr>
          <a:xfrm>
            <a:off x="5124550" y="6315381"/>
            <a:ext cx="10700238" cy="1460500"/>
          </a:xfrm>
          <a:prstGeom prst="rect">
            <a:avLst/>
          </a:prstGeom>
        </p:spPr>
        <p:txBody>
          <a:bodyPr lIns="0" tIns="0" rIns="0" bIns="0" rtlCol="0" anchor="t">
            <a:spAutoFit/>
          </a:bodyPr>
          <a:lstStyle/>
          <a:p>
            <a:pPr marL="539749" lvl="1" indent="-269875" algn="l">
              <a:lnSpc>
                <a:spcPts val="3949"/>
              </a:lnSpc>
              <a:buFont typeface="Arial"/>
              <a:buChar char="•"/>
            </a:pPr>
            <a:r>
              <a:rPr lang="en-US" sz="2499" dirty="0">
                <a:solidFill>
                  <a:srgbClr val="000000"/>
                </a:solidFill>
                <a:latin typeface="Roboto Condensed"/>
                <a:ea typeface="Roboto Condensed"/>
                <a:cs typeface="Roboto Condensed"/>
                <a:sym typeface="Roboto Condensed"/>
              </a:rPr>
              <a:t>Manages user sessions and retains the chat history within the </a:t>
            </a:r>
            <a:r>
              <a:rPr lang="en-US" sz="2499" dirty="0" err="1">
                <a:solidFill>
                  <a:srgbClr val="000000"/>
                </a:solidFill>
                <a:latin typeface="Roboto Condensed"/>
                <a:ea typeface="Roboto Condensed"/>
                <a:cs typeface="Roboto Condensed"/>
                <a:sym typeface="Roboto Condensed"/>
              </a:rPr>
              <a:t>Streamlit</a:t>
            </a:r>
            <a:r>
              <a:rPr lang="en-US" sz="2499" dirty="0">
                <a:solidFill>
                  <a:srgbClr val="000000"/>
                </a:solidFill>
                <a:latin typeface="Roboto Condensed"/>
                <a:ea typeface="Roboto Condensed"/>
                <a:cs typeface="Roboto Condensed"/>
                <a:sym typeface="Roboto Condensed"/>
              </a:rPr>
              <a:t> app.</a:t>
            </a:r>
          </a:p>
          <a:p>
            <a:pPr marL="539749" lvl="1" indent="-269875" algn="l">
              <a:lnSpc>
                <a:spcPts val="3949"/>
              </a:lnSpc>
              <a:buFont typeface="Arial"/>
              <a:buChar char="•"/>
            </a:pPr>
            <a:r>
              <a:rPr lang="en-US" sz="2499" dirty="0">
                <a:solidFill>
                  <a:srgbClr val="000000"/>
                </a:solidFill>
                <a:latin typeface="Roboto Condensed"/>
                <a:ea typeface="Roboto Condensed"/>
                <a:cs typeface="Roboto Condensed"/>
                <a:sym typeface="Roboto Condensed"/>
              </a:rPr>
              <a:t>Ensures a continuous conversation flow, even when the page is refreshed.</a:t>
            </a:r>
          </a:p>
          <a:p>
            <a:pPr algn="l">
              <a:lnSpc>
                <a:spcPts val="3949"/>
              </a:lnSpc>
            </a:pPr>
            <a:endParaRPr lang="en-US" sz="2499" dirty="0">
              <a:solidFill>
                <a:srgbClr val="000000"/>
              </a:solidFill>
              <a:latin typeface="Roboto Condensed"/>
              <a:ea typeface="Roboto Condensed"/>
              <a:cs typeface="Roboto Condensed"/>
              <a:sym typeface="Roboto Condensed"/>
            </a:endParaRPr>
          </a:p>
        </p:txBody>
      </p:sp>
      <p:sp>
        <p:nvSpPr>
          <p:cNvPr id="14" name="TextBox 14"/>
          <p:cNvSpPr txBox="1"/>
          <p:nvPr/>
        </p:nvSpPr>
        <p:spPr>
          <a:xfrm>
            <a:off x="5124550" y="7995378"/>
            <a:ext cx="11553347" cy="1457325"/>
          </a:xfrm>
          <a:prstGeom prst="rect">
            <a:avLst/>
          </a:prstGeom>
        </p:spPr>
        <p:txBody>
          <a:bodyPr lIns="0" tIns="0" rIns="0" bIns="0" rtlCol="0" anchor="t">
            <a:spAutoFit/>
          </a:bodyPr>
          <a:lstStyle/>
          <a:p>
            <a:pPr marL="539749" lvl="1" indent="-269875" algn="l">
              <a:lnSpc>
                <a:spcPts val="3974"/>
              </a:lnSpc>
              <a:buFont typeface="Arial"/>
              <a:buChar char="•"/>
            </a:pPr>
            <a:r>
              <a:rPr lang="en-US" sz="2499" dirty="0">
                <a:solidFill>
                  <a:srgbClr val="000000"/>
                </a:solidFill>
                <a:latin typeface="Roboto Condensed"/>
                <a:ea typeface="Roboto Condensed"/>
                <a:cs typeface="Roboto Condensed"/>
                <a:sym typeface="Roboto Condensed"/>
              </a:rPr>
              <a:t>Connects the </a:t>
            </a:r>
            <a:r>
              <a:rPr lang="en-US" sz="2499" dirty="0" err="1">
                <a:solidFill>
                  <a:srgbClr val="000000"/>
                </a:solidFill>
                <a:latin typeface="Roboto Condensed"/>
                <a:ea typeface="Roboto Condensed"/>
                <a:cs typeface="Roboto Condensed"/>
                <a:sym typeface="Roboto Condensed"/>
              </a:rPr>
              <a:t>Streamlit</a:t>
            </a:r>
            <a:r>
              <a:rPr lang="en-US" sz="2499" dirty="0">
                <a:solidFill>
                  <a:srgbClr val="000000"/>
                </a:solidFill>
                <a:latin typeface="Roboto Condensed"/>
                <a:ea typeface="Roboto Condensed"/>
                <a:cs typeface="Roboto Condensed"/>
                <a:sym typeface="Roboto Condensed"/>
              </a:rPr>
              <a:t> app to Google’s Gemini Pro API for processing user queries.</a:t>
            </a:r>
          </a:p>
          <a:p>
            <a:pPr marL="539749" lvl="1" indent="-269875" algn="l">
              <a:lnSpc>
                <a:spcPts val="3974"/>
              </a:lnSpc>
              <a:buFont typeface="Arial"/>
              <a:buChar char="•"/>
            </a:pPr>
            <a:r>
              <a:rPr lang="en-US" sz="2499" dirty="0">
                <a:solidFill>
                  <a:srgbClr val="000000"/>
                </a:solidFill>
                <a:latin typeface="Roboto Condensed"/>
                <a:ea typeface="Roboto Condensed"/>
                <a:cs typeface="Roboto Condensed"/>
                <a:sym typeface="Roboto Condensed"/>
              </a:rPr>
              <a:t>Sends user input to Gemini Pro and displays the AI-generated responses in real-time [3].</a:t>
            </a:r>
          </a:p>
          <a:p>
            <a:pPr algn="l">
              <a:lnSpc>
                <a:spcPts val="3974"/>
              </a:lnSpc>
            </a:pPr>
            <a:endParaRPr lang="en-US" sz="2499" dirty="0">
              <a:solidFill>
                <a:srgbClr val="000000"/>
              </a:solidFill>
              <a:latin typeface="Roboto Condensed"/>
              <a:ea typeface="Roboto Condensed"/>
              <a:cs typeface="Roboto Condensed"/>
              <a:sym typeface="Roboto Condensed"/>
            </a:endParaRPr>
          </a:p>
        </p:txBody>
      </p:sp>
      <p:sp>
        <p:nvSpPr>
          <p:cNvPr id="15" name="TextBox 15"/>
          <p:cNvSpPr txBox="1"/>
          <p:nvPr/>
        </p:nvSpPr>
        <p:spPr>
          <a:xfrm>
            <a:off x="1028700" y="1409700"/>
            <a:ext cx="15858811" cy="1714500"/>
          </a:xfrm>
          <a:prstGeom prst="rect">
            <a:avLst/>
          </a:prstGeom>
        </p:spPr>
        <p:txBody>
          <a:bodyPr lIns="0" tIns="0" rIns="0" bIns="0" rtlCol="0" anchor="t">
            <a:spAutoFit/>
          </a:bodyPr>
          <a:lstStyle/>
          <a:p>
            <a:pPr algn="l">
              <a:lnSpc>
                <a:spcPts val="5600"/>
              </a:lnSpc>
            </a:pPr>
            <a:r>
              <a:rPr lang="en-US" sz="3500" u="sng" dirty="0">
                <a:solidFill>
                  <a:srgbClr val="000000"/>
                </a:solidFill>
                <a:latin typeface="Roboto Condensed"/>
                <a:ea typeface="Roboto Condensed"/>
                <a:cs typeface="Roboto Condensed"/>
                <a:sym typeface="Roboto Condensed"/>
              </a:rPr>
              <a:t>Purpose of </a:t>
            </a:r>
            <a:r>
              <a:rPr lang="en-US" sz="3500" u="sng" dirty="0" err="1">
                <a:solidFill>
                  <a:srgbClr val="000000"/>
                </a:solidFill>
                <a:latin typeface="Roboto Condensed"/>
                <a:ea typeface="Roboto Condensed"/>
                <a:cs typeface="Roboto Condensed"/>
                <a:sym typeface="Roboto Condensed"/>
              </a:rPr>
              <a:t>Streamlit</a:t>
            </a:r>
            <a:r>
              <a:rPr lang="en-US" sz="3500" u="sng" dirty="0">
                <a:solidFill>
                  <a:srgbClr val="000000"/>
                </a:solidFill>
                <a:latin typeface="Roboto Condensed"/>
                <a:ea typeface="Roboto Condensed"/>
                <a:cs typeface="Roboto Condensed"/>
                <a:sym typeface="Roboto Condensed"/>
              </a:rPr>
              <a:t>:</a:t>
            </a:r>
          </a:p>
          <a:p>
            <a:pPr marL="539749" lvl="1" indent="-269875" algn="l">
              <a:lnSpc>
                <a:spcPts val="3999"/>
              </a:lnSpc>
              <a:buFont typeface="Arial"/>
              <a:buChar char="•"/>
            </a:pPr>
            <a:r>
              <a:rPr lang="en-US" sz="2499" dirty="0">
                <a:solidFill>
                  <a:srgbClr val="000000"/>
                </a:solidFill>
                <a:latin typeface="Roboto Condensed"/>
                <a:ea typeface="Roboto Condensed"/>
                <a:cs typeface="Roboto Condensed"/>
                <a:sym typeface="Roboto Condensed"/>
              </a:rPr>
              <a:t>Used as the front-end framework to build an interactive web interface for the chatbot.</a:t>
            </a:r>
          </a:p>
          <a:p>
            <a:pPr marL="539749" lvl="1" indent="-269875" algn="l">
              <a:lnSpc>
                <a:spcPts val="3999"/>
              </a:lnSpc>
              <a:buFont typeface="Arial"/>
              <a:buChar char="•"/>
            </a:pPr>
            <a:r>
              <a:rPr lang="en-US" sz="2499" dirty="0">
                <a:solidFill>
                  <a:srgbClr val="000000"/>
                </a:solidFill>
                <a:latin typeface="Roboto Condensed"/>
                <a:ea typeface="Roboto Condensed"/>
                <a:cs typeface="Roboto Condensed"/>
                <a:sym typeface="Roboto Condensed"/>
              </a:rPr>
              <a:t>Simplifies the deployment of machine learning models and AI applications with a user-friendly interface.</a:t>
            </a:r>
          </a:p>
        </p:txBody>
      </p:sp>
      <p:sp>
        <p:nvSpPr>
          <p:cNvPr id="16" name="TextBox 16"/>
          <p:cNvSpPr txBox="1"/>
          <p:nvPr/>
        </p:nvSpPr>
        <p:spPr>
          <a:xfrm>
            <a:off x="313333" y="3645607"/>
            <a:ext cx="4457700" cy="583493"/>
          </a:xfrm>
          <a:prstGeom prst="rect">
            <a:avLst/>
          </a:prstGeom>
        </p:spPr>
        <p:txBody>
          <a:bodyPr wrap="square" lIns="0" tIns="0" rIns="0" bIns="0" rtlCol="0" anchor="t">
            <a:spAutoFit/>
          </a:bodyPr>
          <a:lstStyle/>
          <a:p>
            <a:pPr algn="ctr">
              <a:lnSpc>
                <a:spcPts val="4900"/>
              </a:lnSpc>
              <a:spcBef>
                <a:spcPct val="0"/>
              </a:spcBef>
            </a:pPr>
            <a:r>
              <a:rPr lang="en-US" sz="3500" u="sng" dirty="0">
                <a:solidFill>
                  <a:srgbClr val="000000"/>
                </a:solidFill>
                <a:latin typeface="Roboto Condensed"/>
                <a:ea typeface="Roboto Condensed"/>
                <a:cs typeface="Roboto Condensed"/>
                <a:sym typeface="Roboto Condensed"/>
              </a:rPr>
              <a:t>Key Components:</a:t>
            </a:r>
          </a:p>
        </p:txBody>
      </p:sp>
      <p:sp>
        <p:nvSpPr>
          <p:cNvPr id="17" name="TextBox 17"/>
          <p:cNvSpPr txBox="1"/>
          <p:nvPr/>
        </p:nvSpPr>
        <p:spPr>
          <a:xfrm>
            <a:off x="17848836" y="9649459"/>
            <a:ext cx="163314"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91251"/>
            <a:ext cx="3899241" cy="1298104"/>
            <a:chOff x="0" y="0"/>
            <a:chExt cx="2524803" cy="840537"/>
          </a:xfrm>
        </p:grpSpPr>
        <p:sp>
          <p:nvSpPr>
            <p:cNvPr id="3" name="Freeform 3"/>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4" name="TextBox 4"/>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REAL-TIME INTERACTION</a:t>
              </a:r>
            </a:p>
          </p:txBody>
        </p:sp>
      </p:grpSp>
      <p:grpSp>
        <p:nvGrpSpPr>
          <p:cNvPr id="5" name="Group 5"/>
          <p:cNvGrpSpPr/>
          <p:nvPr/>
        </p:nvGrpSpPr>
        <p:grpSpPr>
          <a:xfrm>
            <a:off x="1028700" y="2322706"/>
            <a:ext cx="3899241" cy="1298104"/>
            <a:chOff x="0" y="0"/>
            <a:chExt cx="2524803" cy="840537"/>
          </a:xfrm>
        </p:grpSpPr>
        <p:sp>
          <p:nvSpPr>
            <p:cNvPr id="6" name="Freeform 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7" name="TextBox 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EASY DEPLOYMENT</a:t>
              </a:r>
            </a:p>
          </p:txBody>
        </p:sp>
      </p:grpSp>
      <p:grpSp>
        <p:nvGrpSpPr>
          <p:cNvPr id="8" name="Group 8"/>
          <p:cNvGrpSpPr/>
          <p:nvPr/>
        </p:nvGrpSpPr>
        <p:grpSpPr>
          <a:xfrm>
            <a:off x="1028700" y="3735110"/>
            <a:ext cx="3899241" cy="1298104"/>
            <a:chOff x="0" y="0"/>
            <a:chExt cx="2524803" cy="840537"/>
          </a:xfrm>
        </p:grpSpPr>
        <p:sp>
          <p:nvSpPr>
            <p:cNvPr id="9" name="Freeform 9"/>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10" name="TextBox 10"/>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CUSTOMIZATION</a:t>
              </a:r>
            </a:p>
          </p:txBody>
        </p:sp>
      </p:grpSp>
      <p:sp>
        <p:nvSpPr>
          <p:cNvPr id="11" name="TextBox 11"/>
          <p:cNvSpPr txBox="1"/>
          <p:nvPr/>
        </p:nvSpPr>
        <p:spPr>
          <a:xfrm>
            <a:off x="5387965" y="1230931"/>
            <a:ext cx="10173408" cy="513970"/>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Enables dynamic and real-time user interactions with the chatbot.</a:t>
            </a:r>
          </a:p>
        </p:txBody>
      </p:sp>
      <p:sp>
        <p:nvSpPr>
          <p:cNvPr id="12" name="TextBox 12"/>
          <p:cNvSpPr txBox="1"/>
          <p:nvPr/>
        </p:nvSpPr>
        <p:spPr>
          <a:xfrm>
            <a:off x="5387965" y="2665434"/>
            <a:ext cx="10700238" cy="507873"/>
          </a:xfrm>
          <a:prstGeom prst="rect">
            <a:avLst/>
          </a:prstGeom>
        </p:spPr>
        <p:txBody>
          <a:bodyPr lIns="0" tIns="0" rIns="0" bIns="0" rtlCol="0" anchor="t">
            <a:spAutoFit/>
          </a:bodyPr>
          <a:lstStyle/>
          <a:p>
            <a:pPr algn="l">
              <a:lnSpc>
                <a:spcPts val="4265"/>
              </a:lnSpc>
            </a:pPr>
            <a:r>
              <a:rPr lang="en-US" sz="2699">
                <a:solidFill>
                  <a:srgbClr val="000000"/>
                </a:solidFill>
                <a:latin typeface="Roboto Condensed"/>
                <a:ea typeface="Roboto Condensed"/>
                <a:cs typeface="Roboto Condensed"/>
                <a:sym typeface="Roboto Condensed"/>
              </a:rPr>
              <a:t>Simplifies the deployment process of the AI chatbot as a web app.</a:t>
            </a:r>
          </a:p>
        </p:txBody>
      </p:sp>
      <p:sp>
        <p:nvSpPr>
          <p:cNvPr id="13" name="TextBox 13"/>
          <p:cNvSpPr txBox="1"/>
          <p:nvPr/>
        </p:nvSpPr>
        <p:spPr>
          <a:xfrm>
            <a:off x="5387965" y="4074790"/>
            <a:ext cx="11220612" cy="513969"/>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Allows for custom styling and layout adjustments to enhance user experience.</a:t>
            </a:r>
          </a:p>
        </p:txBody>
      </p:sp>
      <p:sp>
        <p:nvSpPr>
          <p:cNvPr id="14" name="TextBox 14"/>
          <p:cNvSpPr txBox="1"/>
          <p:nvPr/>
        </p:nvSpPr>
        <p:spPr>
          <a:xfrm>
            <a:off x="495300" y="190500"/>
            <a:ext cx="5981700" cy="535403"/>
          </a:xfrm>
          <a:prstGeom prst="rect">
            <a:avLst/>
          </a:prstGeom>
        </p:spPr>
        <p:txBody>
          <a:bodyPr wrap="square" lIns="0" tIns="0" rIns="0" bIns="0" rtlCol="0" anchor="t">
            <a:spAutoFit/>
          </a:bodyPr>
          <a:lstStyle/>
          <a:p>
            <a:pPr algn="ctr">
              <a:lnSpc>
                <a:spcPts val="4480"/>
              </a:lnSpc>
              <a:spcBef>
                <a:spcPct val="0"/>
              </a:spcBef>
            </a:pPr>
            <a:r>
              <a:rPr lang="en-US" sz="3200" u="sng" dirty="0">
                <a:solidFill>
                  <a:srgbClr val="000000"/>
                </a:solidFill>
                <a:latin typeface="Roboto Condensed"/>
                <a:ea typeface="Roboto Condensed"/>
                <a:cs typeface="Roboto Condensed"/>
                <a:sym typeface="Roboto Condensed"/>
              </a:rPr>
              <a:t>Advantages of Using </a:t>
            </a:r>
            <a:r>
              <a:rPr lang="en-US" sz="3200" u="sng" dirty="0" err="1">
                <a:solidFill>
                  <a:srgbClr val="000000"/>
                </a:solidFill>
                <a:latin typeface="Roboto Condensed"/>
                <a:ea typeface="Roboto Condensed"/>
                <a:cs typeface="Roboto Condensed"/>
                <a:sym typeface="Roboto Condensed"/>
              </a:rPr>
              <a:t>Streamlit</a:t>
            </a:r>
            <a:r>
              <a:rPr lang="en-US" sz="3200" u="sng" dirty="0">
                <a:solidFill>
                  <a:srgbClr val="000000"/>
                </a:solidFill>
                <a:latin typeface="Roboto Condensed"/>
                <a:ea typeface="Roboto Condensed"/>
                <a:cs typeface="Roboto Condensed"/>
                <a:sym typeface="Roboto Condensed"/>
              </a:rPr>
              <a:t>:</a:t>
            </a:r>
          </a:p>
        </p:txBody>
      </p:sp>
      <p:grpSp>
        <p:nvGrpSpPr>
          <p:cNvPr id="15" name="Group 15"/>
          <p:cNvGrpSpPr/>
          <p:nvPr/>
        </p:nvGrpSpPr>
        <p:grpSpPr>
          <a:xfrm>
            <a:off x="1028700" y="5970186"/>
            <a:ext cx="3899241" cy="1298104"/>
            <a:chOff x="0" y="0"/>
            <a:chExt cx="2524803" cy="840537"/>
          </a:xfrm>
        </p:grpSpPr>
        <p:sp>
          <p:nvSpPr>
            <p:cNvPr id="16" name="Freeform 16"/>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17" name="TextBox 17"/>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USER INTERACTION</a:t>
              </a:r>
            </a:p>
          </p:txBody>
        </p:sp>
      </p:grpSp>
      <p:grpSp>
        <p:nvGrpSpPr>
          <p:cNvPr id="18" name="Group 18"/>
          <p:cNvGrpSpPr/>
          <p:nvPr/>
        </p:nvGrpSpPr>
        <p:grpSpPr>
          <a:xfrm>
            <a:off x="1028700" y="7387543"/>
            <a:ext cx="3899241" cy="1298104"/>
            <a:chOff x="0" y="0"/>
            <a:chExt cx="2524803" cy="840537"/>
          </a:xfrm>
        </p:grpSpPr>
        <p:sp>
          <p:nvSpPr>
            <p:cNvPr id="19" name="Freeform 19"/>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20" name="TextBox 20"/>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API COMMUNICATION</a:t>
              </a:r>
            </a:p>
          </p:txBody>
        </p:sp>
      </p:grpSp>
      <p:grpSp>
        <p:nvGrpSpPr>
          <p:cNvPr id="21" name="Group 21"/>
          <p:cNvGrpSpPr/>
          <p:nvPr/>
        </p:nvGrpSpPr>
        <p:grpSpPr>
          <a:xfrm>
            <a:off x="1028700" y="8804404"/>
            <a:ext cx="3899241" cy="1298104"/>
            <a:chOff x="0" y="0"/>
            <a:chExt cx="2524803" cy="840537"/>
          </a:xfrm>
        </p:grpSpPr>
        <p:sp>
          <p:nvSpPr>
            <p:cNvPr id="22" name="Freeform 22"/>
            <p:cNvSpPr/>
            <p:nvPr/>
          </p:nvSpPr>
          <p:spPr>
            <a:xfrm>
              <a:off x="0" y="0"/>
              <a:ext cx="2524803" cy="840537"/>
            </a:xfrm>
            <a:custGeom>
              <a:avLst/>
              <a:gdLst/>
              <a:ahLst/>
              <a:cxnLst/>
              <a:rect l="l" t="t" r="r" b="b"/>
              <a:pathLst>
                <a:path w="2524803" h="840537">
                  <a:moveTo>
                    <a:pt x="2524803" y="420269"/>
                  </a:moveTo>
                  <a:lnTo>
                    <a:pt x="2118403" y="0"/>
                  </a:lnTo>
                  <a:lnTo>
                    <a:pt x="2118403" y="203200"/>
                  </a:lnTo>
                  <a:lnTo>
                    <a:pt x="0" y="203200"/>
                  </a:lnTo>
                  <a:lnTo>
                    <a:pt x="0" y="637337"/>
                  </a:lnTo>
                  <a:lnTo>
                    <a:pt x="2118403" y="637337"/>
                  </a:lnTo>
                  <a:lnTo>
                    <a:pt x="2118403" y="840537"/>
                  </a:lnTo>
                  <a:lnTo>
                    <a:pt x="2524803" y="420269"/>
                  </a:lnTo>
                  <a:close/>
                </a:path>
              </a:pathLst>
            </a:custGeom>
            <a:solidFill>
              <a:srgbClr val="004AAD"/>
            </a:solidFill>
          </p:spPr>
        </p:sp>
        <p:sp>
          <p:nvSpPr>
            <p:cNvPr id="23" name="TextBox 23"/>
            <p:cNvSpPr txBox="1"/>
            <p:nvPr/>
          </p:nvSpPr>
          <p:spPr>
            <a:xfrm>
              <a:off x="0" y="146050"/>
              <a:ext cx="2423203" cy="491287"/>
            </a:xfrm>
            <a:prstGeom prst="rect">
              <a:avLst/>
            </a:prstGeom>
          </p:spPr>
          <p:txBody>
            <a:bodyPr lIns="190500" tIns="190500" rIns="190500" bIns="190500" rtlCol="0" anchor="ctr"/>
            <a:lstStyle/>
            <a:p>
              <a:pPr algn="ctr">
                <a:lnSpc>
                  <a:spcPts val="2800"/>
                </a:lnSpc>
              </a:pPr>
              <a:r>
                <a:rPr lang="en-US" sz="2000" spc="100">
                  <a:solidFill>
                    <a:srgbClr val="FFFFFF"/>
                  </a:solidFill>
                  <a:latin typeface="Roboto Bold"/>
                  <a:ea typeface="Roboto Bold"/>
                  <a:cs typeface="Roboto Bold"/>
                  <a:sym typeface="Roboto Bold"/>
                </a:rPr>
                <a:t>RESPONSE DISPLAY</a:t>
              </a:r>
            </a:p>
          </p:txBody>
        </p:sp>
      </p:grpSp>
      <p:sp>
        <p:nvSpPr>
          <p:cNvPr id="24" name="TextBox 24"/>
          <p:cNvSpPr txBox="1"/>
          <p:nvPr/>
        </p:nvSpPr>
        <p:spPr>
          <a:xfrm>
            <a:off x="5387965" y="6309866"/>
            <a:ext cx="10173408" cy="513970"/>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Users input their queries via a text box.</a:t>
            </a:r>
          </a:p>
        </p:txBody>
      </p:sp>
      <p:sp>
        <p:nvSpPr>
          <p:cNvPr id="25" name="TextBox 25"/>
          <p:cNvSpPr txBox="1"/>
          <p:nvPr/>
        </p:nvSpPr>
        <p:spPr>
          <a:xfrm>
            <a:off x="5387965" y="7747760"/>
            <a:ext cx="12308457" cy="507873"/>
          </a:xfrm>
          <a:prstGeom prst="rect">
            <a:avLst/>
          </a:prstGeom>
        </p:spPr>
        <p:txBody>
          <a:bodyPr lIns="0" tIns="0" rIns="0" bIns="0" rtlCol="0" anchor="t">
            <a:spAutoFit/>
          </a:bodyPr>
          <a:lstStyle/>
          <a:p>
            <a:pPr algn="l">
              <a:lnSpc>
                <a:spcPts val="4265"/>
              </a:lnSpc>
            </a:pPr>
            <a:r>
              <a:rPr lang="en-US" sz="2699">
                <a:solidFill>
                  <a:srgbClr val="000000"/>
                </a:solidFill>
                <a:latin typeface="Roboto Condensed"/>
                <a:ea typeface="Roboto Condensed"/>
                <a:cs typeface="Roboto Condensed"/>
                <a:sym typeface="Roboto Condensed"/>
              </a:rPr>
              <a:t>Streamlit sends the input to the Gemini Pro model and receives the AI-generated response.</a:t>
            </a:r>
          </a:p>
        </p:txBody>
      </p:sp>
      <p:sp>
        <p:nvSpPr>
          <p:cNvPr id="26" name="TextBox 26"/>
          <p:cNvSpPr txBox="1"/>
          <p:nvPr/>
        </p:nvSpPr>
        <p:spPr>
          <a:xfrm>
            <a:off x="5387965" y="9144084"/>
            <a:ext cx="11664259" cy="513969"/>
          </a:xfrm>
          <a:prstGeom prst="rect">
            <a:avLst/>
          </a:prstGeom>
        </p:spPr>
        <p:txBody>
          <a:bodyPr lIns="0" tIns="0" rIns="0" bIns="0" rtlCol="0" anchor="t">
            <a:spAutoFit/>
          </a:bodyPr>
          <a:lstStyle/>
          <a:p>
            <a:pPr algn="l">
              <a:lnSpc>
                <a:spcPts val="4292"/>
              </a:lnSpc>
            </a:pPr>
            <a:r>
              <a:rPr lang="en-US" sz="2699">
                <a:solidFill>
                  <a:srgbClr val="000000"/>
                </a:solidFill>
                <a:latin typeface="Roboto Condensed"/>
                <a:ea typeface="Roboto Condensed"/>
                <a:cs typeface="Roboto Condensed"/>
                <a:sym typeface="Roboto Condensed"/>
              </a:rPr>
              <a:t>The chatbot's responses are displayed immediately in both text and audio formats [4].</a:t>
            </a:r>
          </a:p>
        </p:txBody>
      </p:sp>
      <p:sp>
        <p:nvSpPr>
          <p:cNvPr id="27" name="TextBox 27"/>
          <p:cNvSpPr txBox="1"/>
          <p:nvPr/>
        </p:nvSpPr>
        <p:spPr>
          <a:xfrm>
            <a:off x="342900" y="5382952"/>
            <a:ext cx="6972300" cy="535403"/>
          </a:xfrm>
          <a:prstGeom prst="rect">
            <a:avLst/>
          </a:prstGeom>
        </p:spPr>
        <p:txBody>
          <a:bodyPr wrap="square" lIns="0" tIns="0" rIns="0" bIns="0" rtlCol="0" anchor="t">
            <a:spAutoFit/>
          </a:bodyPr>
          <a:lstStyle/>
          <a:p>
            <a:pPr algn="ctr">
              <a:lnSpc>
                <a:spcPts val="4480"/>
              </a:lnSpc>
              <a:spcBef>
                <a:spcPct val="0"/>
              </a:spcBef>
            </a:pPr>
            <a:r>
              <a:rPr lang="en-US" sz="3200" u="sng" dirty="0">
                <a:solidFill>
                  <a:srgbClr val="000000"/>
                </a:solidFill>
                <a:latin typeface="Roboto Condensed"/>
                <a:ea typeface="Roboto Condensed"/>
                <a:cs typeface="Roboto Condensed"/>
                <a:sym typeface="Roboto Condensed"/>
              </a:rPr>
              <a:t>Working of </a:t>
            </a:r>
            <a:r>
              <a:rPr lang="en-US" sz="3200" u="sng" dirty="0" err="1">
                <a:solidFill>
                  <a:srgbClr val="000000"/>
                </a:solidFill>
                <a:latin typeface="Roboto Condensed"/>
                <a:ea typeface="Roboto Condensed"/>
                <a:cs typeface="Roboto Condensed"/>
                <a:sym typeface="Roboto Condensed"/>
              </a:rPr>
              <a:t>Streamlit</a:t>
            </a:r>
            <a:r>
              <a:rPr lang="en-US" sz="3200" u="sng" dirty="0">
                <a:solidFill>
                  <a:srgbClr val="000000"/>
                </a:solidFill>
                <a:latin typeface="Roboto Condensed"/>
                <a:ea typeface="Roboto Condensed"/>
                <a:cs typeface="Roboto Condensed"/>
                <a:sym typeface="Roboto Condensed"/>
              </a:rPr>
              <a:t> in this project:</a:t>
            </a:r>
          </a:p>
        </p:txBody>
      </p:sp>
      <p:sp>
        <p:nvSpPr>
          <p:cNvPr id="28" name="TextBox 28"/>
          <p:cNvSpPr txBox="1"/>
          <p:nvPr/>
        </p:nvSpPr>
        <p:spPr>
          <a:xfrm>
            <a:off x="17848787" y="9649459"/>
            <a:ext cx="125313"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474642" y="-3443174"/>
            <a:ext cx="9449628" cy="17284260"/>
            <a:chOff x="0" y="0"/>
            <a:chExt cx="2670142" cy="4883941"/>
          </a:xfrm>
        </p:grpSpPr>
        <p:sp>
          <p:nvSpPr>
            <p:cNvPr id="3" name="Freeform 3"/>
            <p:cNvSpPr/>
            <p:nvPr/>
          </p:nvSpPr>
          <p:spPr>
            <a:xfrm>
              <a:off x="0" y="0"/>
              <a:ext cx="2670142" cy="4883941"/>
            </a:xfrm>
            <a:custGeom>
              <a:avLst/>
              <a:gdLst/>
              <a:ahLst/>
              <a:cxnLst/>
              <a:rect l="l" t="t" r="r" b="b"/>
              <a:pathLst>
                <a:path w="2670142" h="4883941">
                  <a:moveTo>
                    <a:pt x="0" y="0"/>
                  </a:moveTo>
                  <a:lnTo>
                    <a:pt x="2670142" y="0"/>
                  </a:lnTo>
                  <a:lnTo>
                    <a:pt x="2670142" y="4883941"/>
                  </a:lnTo>
                  <a:lnTo>
                    <a:pt x="0" y="4883941"/>
                  </a:lnTo>
                  <a:close/>
                </a:path>
              </a:pathLst>
            </a:custGeom>
            <a:solidFill>
              <a:srgbClr val="004AAD"/>
            </a:solidFill>
          </p:spPr>
        </p:sp>
        <p:sp>
          <p:nvSpPr>
            <p:cNvPr id="4" name="TextBox 4"/>
            <p:cNvSpPr txBox="1"/>
            <p:nvPr/>
          </p:nvSpPr>
          <p:spPr>
            <a:xfrm>
              <a:off x="0" y="-38100"/>
              <a:ext cx="2670142" cy="492204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719376"/>
            <a:ext cx="16230600" cy="9131497"/>
          </a:xfrm>
          <a:prstGeom prst="rect">
            <a:avLst/>
          </a:prstGeom>
        </p:spPr>
        <p:txBody>
          <a:bodyPr lIns="0" tIns="0" rIns="0" bIns="0" rtlCol="0" anchor="t">
            <a:spAutoFit/>
          </a:bodyPr>
          <a:lstStyle/>
          <a:p>
            <a:pPr algn="just">
              <a:lnSpc>
                <a:spcPts val="3616"/>
              </a:lnSpc>
            </a:pPr>
            <a:r>
              <a:rPr lang="en-US" sz="2493" u="sng">
                <a:solidFill>
                  <a:srgbClr val="FFFFFF"/>
                </a:solidFill>
                <a:latin typeface="Roboto Condensed Bold Italics"/>
                <a:ea typeface="Roboto Condensed Bold Italics"/>
                <a:cs typeface="Roboto Condensed Bold Italics"/>
                <a:sym typeface="Roboto Condensed Bold Italics"/>
              </a:rPr>
              <a:t>Importance:</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Ensures the chatbot functions smoothly and provides a reliable user experience.</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Prevents the application from crashing or behaving unexpectedly in case of errors.</a:t>
            </a: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r>
              <a:rPr lang="en-US" sz="2493" u="sng">
                <a:solidFill>
                  <a:srgbClr val="FFFFFF"/>
                </a:solidFill>
                <a:latin typeface="Roboto Condensed Bold Italics"/>
                <a:ea typeface="Roboto Condensed Bold Italics"/>
                <a:cs typeface="Roboto Condensed Bold Italics"/>
                <a:sym typeface="Roboto Condensed Bold Italics"/>
              </a:rPr>
              <a:t>Common Scenarios Addressed:</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API Connectivity Issues: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Handles scenarios where the Gemini Pro API may be unavailable or slow to respond.</a:t>
            </a:r>
          </a:p>
          <a:p>
            <a:pPr marL="1079499" lvl="2" indent="-359833" algn="just">
              <a:lnSpc>
                <a:spcPts val="3624"/>
              </a:lnSpc>
              <a:buFont typeface="Arial"/>
              <a:buChar char="⚬"/>
            </a:pPr>
            <a:r>
              <a:rPr lang="en-US" sz="2499">
                <a:solidFill>
                  <a:srgbClr val="FFFFFF"/>
                </a:solidFill>
                <a:latin typeface="Roboto Condensed"/>
                <a:ea typeface="Roboto Condensed"/>
                <a:cs typeface="Roboto Condensed"/>
                <a:sym typeface="Roboto Condensed"/>
              </a:rPr>
              <a:t>Provides user-friendly error messages or prompts to retry.</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Invalid User Input:</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Detects and manages cases where the user input is unclear or inappropriate.</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Guides the user to rephrase or correct their input.</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Session Management Errors: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Handles potential issues with maintaining chat history or session continuity.</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Ensures the chat session is maintained even if there are temporary disruptions.</a:t>
            </a:r>
          </a:p>
          <a:p>
            <a:pPr marL="538414" lvl="1" indent="-269207" algn="just">
              <a:lnSpc>
                <a:spcPts val="3616"/>
              </a:lnSpc>
              <a:buFont typeface="Arial"/>
              <a:buChar char="•"/>
            </a:pPr>
            <a:r>
              <a:rPr lang="en-US" sz="2493">
                <a:solidFill>
                  <a:srgbClr val="FFFFFF"/>
                </a:solidFill>
                <a:latin typeface="Roboto Condensed"/>
                <a:ea typeface="Roboto Condensed"/>
                <a:cs typeface="Roboto Condensed"/>
                <a:sym typeface="Roboto Condensed"/>
              </a:rPr>
              <a:t>Unexpected Responses:</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Manages situations where the AI response may be incomplete or irrelevant.</a:t>
            </a:r>
          </a:p>
          <a:p>
            <a:pPr marL="1076827" lvl="2" indent="-358942" algn="just">
              <a:lnSpc>
                <a:spcPts val="3616"/>
              </a:lnSpc>
              <a:buFont typeface="Arial"/>
              <a:buChar char="⚬"/>
            </a:pPr>
            <a:r>
              <a:rPr lang="en-US" sz="2493">
                <a:solidFill>
                  <a:srgbClr val="FFFFFF"/>
                </a:solidFill>
                <a:latin typeface="Roboto Condensed"/>
                <a:ea typeface="Roboto Condensed"/>
                <a:cs typeface="Roboto Condensed"/>
                <a:sym typeface="Roboto Condensed"/>
              </a:rPr>
              <a:t>Provides fallback options or asks the user to refine their query.</a:t>
            </a: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endParaRPr lang="en-US" sz="2493">
              <a:solidFill>
                <a:srgbClr val="FFFFFF"/>
              </a:solidFill>
              <a:latin typeface="Roboto Condensed"/>
              <a:ea typeface="Roboto Condensed"/>
              <a:cs typeface="Roboto Condensed"/>
              <a:sym typeface="Roboto Condensed"/>
            </a:endParaRPr>
          </a:p>
          <a:p>
            <a:pPr algn="just">
              <a:lnSpc>
                <a:spcPts val="3616"/>
              </a:lnSpc>
            </a:pPr>
            <a:endParaRPr lang="en-US" sz="2493">
              <a:solidFill>
                <a:srgbClr val="FFFFFF"/>
              </a:solidFill>
              <a:latin typeface="Roboto Condensed"/>
              <a:ea typeface="Roboto Condensed"/>
              <a:cs typeface="Roboto Condensed"/>
              <a:sym typeface="Roboto Condensed"/>
            </a:endParaRPr>
          </a:p>
        </p:txBody>
      </p:sp>
      <p:sp>
        <p:nvSpPr>
          <p:cNvPr id="6" name="Freeform 6"/>
          <p:cNvSpPr/>
          <p:nvPr/>
        </p:nvSpPr>
        <p:spPr>
          <a:xfrm>
            <a:off x="13665029" y="3793924"/>
            <a:ext cx="3281390" cy="2810063"/>
          </a:xfrm>
          <a:custGeom>
            <a:avLst/>
            <a:gdLst/>
            <a:ahLst/>
            <a:cxnLst/>
            <a:rect l="l" t="t" r="r" b="b"/>
            <a:pathLst>
              <a:path w="3281390" h="2810063">
                <a:moveTo>
                  <a:pt x="0" y="0"/>
                </a:moveTo>
                <a:lnTo>
                  <a:pt x="3281390" y="0"/>
                </a:lnTo>
                <a:lnTo>
                  <a:pt x="3281390" y="2810064"/>
                </a:lnTo>
                <a:lnTo>
                  <a:pt x="0" y="2810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046990" y="626542"/>
            <a:ext cx="6304932" cy="990600"/>
          </a:xfrm>
          <a:prstGeom prst="rect">
            <a:avLst/>
          </a:prstGeom>
        </p:spPr>
        <p:txBody>
          <a:bodyPr lIns="0" tIns="0" rIns="0" bIns="0" rtlCol="0" anchor="t">
            <a:spAutoFit/>
          </a:bodyPr>
          <a:lstStyle/>
          <a:p>
            <a:pPr algn="l">
              <a:lnSpc>
                <a:spcPts val="7350"/>
              </a:lnSpc>
            </a:pPr>
            <a:r>
              <a:rPr lang="en-US" sz="7500">
                <a:solidFill>
                  <a:srgbClr val="FFFFFF"/>
                </a:solidFill>
                <a:latin typeface="Roboto Bold"/>
                <a:ea typeface="Roboto Bold"/>
                <a:cs typeface="Roboto Bold"/>
                <a:sym typeface="Roboto Bold"/>
              </a:rPr>
              <a:t>Error handling </a:t>
            </a:r>
          </a:p>
        </p:txBody>
      </p:sp>
      <p:sp>
        <p:nvSpPr>
          <p:cNvPr id="8" name="TextBox 8"/>
          <p:cNvSpPr txBox="1"/>
          <p:nvPr/>
        </p:nvSpPr>
        <p:spPr>
          <a:xfrm>
            <a:off x="17956333" y="9734857"/>
            <a:ext cx="153392" cy="339726"/>
          </a:xfrm>
          <a:prstGeom prst="rect">
            <a:avLst/>
          </a:prstGeom>
        </p:spPr>
        <p:txBody>
          <a:bodyPr lIns="0" tIns="0" rIns="0" bIns="0" rtlCol="0" anchor="t">
            <a:spAutoFit/>
          </a:bodyPr>
          <a:lstStyle/>
          <a:p>
            <a:pPr algn="ctr">
              <a:lnSpc>
                <a:spcPts val="2799"/>
              </a:lnSpc>
            </a:pPr>
            <a:r>
              <a:rPr lang="en-US" sz="1999">
                <a:solidFill>
                  <a:srgbClr val="004AAD"/>
                </a:solidFill>
                <a:latin typeface="Canva Sans"/>
                <a:ea typeface="Canva Sans"/>
                <a:cs typeface="Canva Sans"/>
                <a:sym typeface="Canva Sans"/>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1048</Words>
  <Application>Microsoft Office PowerPoint</Application>
  <PresentationFormat>Custom</PresentationFormat>
  <Paragraphs>131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Canva Sans</vt:lpstr>
      <vt:lpstr>Roboto Condensed Bold Italics</vt:lpstr>
      <vt:lpstr>Arial</vt:lpstr>
      <vt:lpstr>Roboto</vt:lpstr>
      <vt:lpstr>Roboto Condensed</vt:lpstr>
      <vt:lpstr>Calibri</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chatbot</dc:title>
  <dc:creator>Varnika</dc:creator>
  <cp:lastModifiedBy>Varnika Mulay</cp:lastModifiedBy>
  <cp:revision>3</cp:revision>
  <dcterms:created xsi:type="dcterms:W3CDTF">2006-08-16T00:00:00Z</dcterms:created>
  <dcterms:modified xsi:type="dcterms:W3CDTF">2024-08-20T07:17:00Z</dcterms:modified>
  <dc:identifier>DAGOVPgB0DI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888946</vt:lpwstr>
  </property>
  <property fmtid="{D5CDD505-2E9C-101B-9397-08002B2CF9AE}" name="NXPowerLiteSettings" pid="3">
    <vt:lpwstr>F7000400038000</vt:lpwstr>
  </property>
  <property fmtid="{D5CDD505-2E9C-101B-9397-08002B2CF9AE}" name="NXPowerLiteVersion" pid="4">
    <vt:lpwstr>S10.2.0</vt:lpwstr>
  </property>
</Properties>
</file>