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FFD9BB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F8EBE7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FFD9BB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F8EBE7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FFD9BB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FFD9BB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12332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3372" y="2353055"/>
            <a:ext cx="4867655" cy="35219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1233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2238" y="594740"/>
            <a:ext cx="12577800" cy="16988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FFD9BB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2238" y="2661055"/>
            <a:ext cx="7185659" cy="4520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F8EBE7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4565" y="1206306"/>
            <a:ext cx="6852920" cy="40436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100"/>
              </a:lnSpc>
              <a:spcBef>
                <a:spcPts val="95"/>
              </a:spcBef>
            </a:pPr>
            <a:r>
              <a:rPr dirty="0" sz="5400">
                <a:solidFill>
                  <a:srgbClr val="FFD9BB"/>
                </a:solidFill>
                <a:latin typeface="Carlito"/>
                <a:cs typeface="Carlito"/>
              </a:rPr>
              <a:t>Ensemble</a:t>
            </a:r>
            <a:r>
              <a:rPr dirty="0" sz="5400" spc="-245">
                <a:solidFill>
                  <a:srgbClr val="FFD9BB"/>
                </a:solidFill>
                <a:latin typeface="Carlito"/>
                <a:cs typeface="Carlito"/>
              </a:rPr>
              <a:t> </a:t>
            </a:r>
            <a:r>
              <a:rPr dirty="0" sz="5400">
                <a:solidFill>
                  <a:srgbClr val="FFD9BB"/>
                </a:solidFill>
                <a:latin typeface="Carlito"/>
                <a:cs typeface="Carlito"/>
              </a:rPr>
              <a:t>Deep</a:t>
            </a:r>
            <a:r>
              <a:rPr dirty="0" sz="5400" spc="-170">
                <a:solidFill>
                  <a:srgbClr val="FFD9BB"/>
                </a:solidFill>
                <a:latin typeface="Carlito"/>
                <a:cs typeface="Carlito"/>
              </a:rPr>
              <a:t> </a:t>
            </a:r>
            <a:r>
              <a:rPr dirty="0" sz="5400" spc="-20">
                <a:solidFill>
                  <a:srgbClr val="FFD9BB"/>
                </a:solidFill>
                <a:latin typeface="Carlito"/>
                <a:cs typeface="Carlito"/>
              </a:rPr>
              <a:t>Learning for</a:t>
            </a:r>
            <a:r>
              <a:rPr dirty="0" sz="5400" spc="-290">
                <a:solidFill>
                  <a:srgbClr val="FFD9BB"/>
                </a:solidFill>
                <a:latin typeface="Carlito"/>
                <a:cs typeface="Carlito"/>
              </a:rPr>
              <a:t> </a:t>
            </a:r>
            <a:r>
              <a:rPr dirty="0" sz="5400" spc="-25">
                <a:solidFill>
                  <a:srgbClr val="FFD9BB"/>
                </a:solidFill>
                <a:latin typeface="Carlito"/>
                <a:cs typeface="Carlito"/>
              </a:rPr>
              <a:t>Enhanced</a:t>
            </a:r>
            <a:r>
              <a:rPr dirty="0" sz="5400" spc="-260">
                <a:solidFill>
                  <a:srgbClr val="FFD9BB"/>
                </a:solidFill>
                <a:latin typeface="Carlito"/>
                <a:cs typeface="Carlito"/>
              </a:rPr>
              <a:t> </a:t>
            </a:r>
            <a:r>
              <a:rPr dirty="0" sz="5400">
                <a:solidFill>
                  <a:srgbClr val="FFD9BB"/>
                </a:solidFill>
                <a:latin typeface="Carlito"/>
                <a:cs typeface="Carlito"/>
              </a:rPr>
              <a:t>Crop</a:t>
            </a:r>
            <a:r>
              <a:rPr dirty="0" sz="5400" spc="-270">
                <a:solidFill>
                  <a:srgbClr val="FFD9BB"/>
                </a:solidFill>
                <a:latin typeface="Carlito"/>
                <a:cs typeface="Carlito"/>
              </a:rPr>
              <a:t> </a:t>
            </a:r>
            <a:r>
              <a:rPr dirty="0" sz="5400" spc="-25">
                <a:solidFill>
                  <a:srgbClr val="FFD9BB"/>
                </a:solidFill>
                <a:latin typeface="Carlito"/>
                <a:cs typeface="Carlito"/>
              </a:rPr>
              <a:t>and </a:t>
            </a:r>
            <a:r>
              <a:rPr dirty="0" sz="5400">
                <a:solidFill>
                  <a:srgbClr val="FFD9BB"/>
                </a:solidFill>
                <a:latin typeface="Carlito"/>
                <a:cs typeface="Carlito"/>
              </a:rPr>
              <a:t>Weed</a:t>
            </a:r>
            <a:r>
              <a:rPr dirty="0" sz="5400" spc="-195">
                <a:solidFill>
                  <a:srgbClr val="FFD9BB"/>
                </a:solidFill>
                <a:latin typeface="Carlito"/>
                <a:cs typeface="Carlito"/>
              </a:rPr>
              <a:t> </a:t>
            </a:r>
            <a:r>
              <a:rPr dirty="0" sz="5400" spc="-40">
                <a:solidFill>
                  <a:srgbClr val="FFD9BB"/>
                </a:solidFill>
                <a:latin typeface="Carlito"/>
                <a:cs typeface="Carlito"/>
              </a:rPr>
              <a:t>Classification</a:t>
            </a:r>
            <a:r>
              <a:rPr dirty="0" sz="5400" spc="-195">
                <a:solidFill>
                  <a:srgbClr val="FFD9BB"/>
                </a:solidFill>
                <a:latin typeface="Carlito"/>
                <a:cs typeface="Carlito"/>
              </a:rPr>
              <a:t> </a:t>
            </a:r>
            <a:r>
              <a:rPr dirty="0" sz="5400" spc="-25">
                <a:solidFill>
                  <a:srgbClr val="FFD9BB"/>
                </a:solidFill>
                <a:latin typeface="Carlito"/>
                <a:cs typeface="Carlito"/>
              </a:rPr>
              <a:t>in </a:t>
            </a:r>
            <a:r>
              <a:rPr dirty="0" sz="5400" spc="-10">
                <a:solidFill>
                  <a:srgbClr val="FFD9BB"/>
                </a:solidFill>
                <a:latin typeface="Carlito"/>
                <a:cs typeface="Carlito"/>
              </a:rPr>
              <a:t>Agriculture</a:t>
            </a:r>
            <a:endParaRPr sz="54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42238" y="6363716"/>
            <a:ext cx="398017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8EBE7"/>
                </a:solidFill>
                <a:latin typeface="Carlito"/>
                <a:cs typeface="Carlito"/>
              </a:rPr>
              <a:t>by</a:t>
            </a:r>
            <a:r>
              <a:rPr dirty="0" sz="200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2000" spc="-30">
                <a:solidFill>
                  <a:srgbClr val="F8EBE7"/>
                </a:solidFill>
                <a:latin typeface="Carlito"/>
                <a:cs typeface="Carlito"/>
              </a:rPr>
              <a:t>Varnika</a:t>
            </a:r>
            <a:r>
              <a:rPr dirty="0" sz="200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F8EBE7"/>
                </a:solidFill>
                <a:latin typeface="Carlito"/>
                <a:cs typeface="Carlito"/>
              </a:rPr>
              <a:t>Milind</a:t>
            </a:r>
            <a:r>
              <a:rPr dirty="0" sz="200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F8EBE7"/>
                </a:solidFill>
                <a:latin typeface="Carlito"/>
                <a:cs typeface="Carlito"/>
              </a:rPr>
              <a:t>Mulay</a:t>
            </a:r>
            <a:r>
              <a:rPr dirty="0" sz="200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2000" spc="-45">
                <a:solidFill>
                  <a:srgbClr val="F8EBE7"/>
                </a:solidFill>
                <a:latin typeface="Carlito"/>
                <a:cs typeface="Carlito"/>
              </a:rPr>
              <a:t>(MST03-</a:t>
            </a:r>
            <a:r>
              <a:rPr dirty="0" sz="2000" spc="-10">
                <a:solidFill>
                  <a:srgbClr val="F8EBE7"/>
                </a:solidFill>
                <a:latin typeface="Carlito"/>
                <a:cs typeface="Carlito"/>
              </a:rPr>
              <a:t>0060)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108" y="6873240"/>
            <a:ext cx="4651248" cy="9997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29883" y="2313508"/>
            <a:ext cx="5261610" cy="14433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700"/>
              </a:lnSpc>
            </a:pPr>
            <a:r>
              <a:rPr dirty="0" sz="4550"/>
              <a:t>Conclusion</a:t>
            </a:r>
            <a:r>
              <a:rPr dirty="0" sz="4550" spc="-110"/>
              <a:t> </a:t>
            </a:r>
            <a:r>
              <a:rPr dirty="0" sz="4550"/>
              <a:t>and</a:t>
            </a:r>
            <a:r>
              <a:rPr dirty="0" sz="4550" spc="-90"/>
              <a:t> </a:t>
            </a:r>
            <a:r>
              <a:rPr dirty="0" sz="4550" spc="-10"/>
              <a:t>Future </a:t>
            </a:r>
            <a:r>
              <a:rPr dirty="0" sz="4550" spc="-20"/>
              <a:t>Research</a:t>
            </a:r>
            <a:r>
              <a:rPr dirty="0" sz="4550" spc="-175"/>
              <a:t> </a:t>
            </a:r>
            <a:r>
              <a:rPr dirty="0" sz="4550" spc="-10"/>
              <a:t>Directions</a:t>
            </a:r>
            <a:endParaRPr sz="4550"/>
          </a:p>
        </p:txBody>
      </p:sp>
      <p:sp>
        <p:nvSpPr>
          <p:cNvPr id="4" name="object 4" descr=""/>
          <p:cNvSpPr txBox="1"/>
          <p:nvPr/>
        </p:nvSpPr>
        <p:spPr>
          <a:xfrm>
            <a:off x="6429883" y="4126508"/>
            <a:ext cx="6891655" cy="1605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3000"/>
              </a:lnSpc>
              <a:spcBef>
                <a:spcPts val="95"/>
              </a:spcBef>
            </a:pP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Deep</a:t>
            </a:r>
            <a:r>
              <a:rPr dirty="0" sz="19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learning</a:t>
            </a:r>
            <a:r>
              <a:rPr dirty="0" sz="1950" spc="-10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has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30">
                <a:solidFill>
                  <a:srgbClr val="F8EBE7"/>
                </a:solidFill>
                <a:latin typeface="Carlito"/>
                <a:cs typeface="Carlito"/>
              </a:rPr>
              <a:t>emerged</a:t>
            </a:r>
            <a:r>
              <a:rPr dirty="0" sz="1950" spc="-10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as</a:t>
            </a:r>
            <a:r>
              <a:rPr dirty="0" sz="195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a</a:t>
            </a:r>
            <a:r>
              <a:rPr dirty="0" sz="19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30">
                <a:solidFill>
                  <a:srgbClr val="F8EBE7"/>
                </a:solidFill>
                <a:latin typeface="Carlito"/>
                <a:cs typeface="Carlito"/>
              </a:rPr>
              <a:t>powerful</a:t>
            </a:r>
            <a:r>
              <a:rPr dirty="0" sz="1950" spc="-9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tool</a:t>
            </a:r>
            <a:r>
              <a:rPr dirty="0" sz="1950" spc="-9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for</a:t>
            </a:r>
            <a:r>
              <a:rPr dirty="0" sz="19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crop</a:t>
            </a:r>
            <a:r>
              <a:rPr dirty="0" sz="195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9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weed </a:t>
            </a:r>
            <a:r>
              <a:rPr dirty="0" sz="1950" spc="-30">
                <a:solidFill>
                  <a:srgbClr val="F8EBE7"/>
                </a:solidFill>
                <a:latin typeface="Carlito"/>
                <a:cs typeface="Carlito"/>
              </a:rPr>
              <a:t>classification,</a:t>
            </a: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enabling</a:t>
            </a:r>
            <a:r>
              <a:rPr dirty="0" sz="19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precision</a:t>
            </a:r>
            <a:r>
              <a:rPr dirty="0" sz="19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30">
                <a:solidFill>
                  <a:srgbClr val="F8EBE7"/>
                </a:solidFill>
                <a:latin typeface="Carlito"/>
                <a:cs typeface="Carlito"/>
              </a:rPr>
              <a:t>agriculture</a:t>
            </a:r>
            <a:r>
              <a:rPr dirty="0" sz="195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30">
                <a:solidFill>
                  <a:srgbClr val="F8EBE7"/>
                </a:solidFill>
                <a:latin typeface="Carlito"/>
                <a:cs typeface="Carlito"/>
              </a:rPr>
              <a:t>sustainable</a:t>
            </a:r>
            <a:r>
              <a:rPr dirty="0" sz="19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farming </a:t>
            </a:r>
            <a:r>
              <a:rPr dirty="0" sz="1950" spc="-30">
                <a:solidFill>
                  <a:srgbClr val="F8EBE7"/>
                </a:solidFill>
                <a:latin typeface="Carlito"/>
                <a:cs typeface="Carlito"/>
              </a:rPr>
              <a:t>practices.</a:t>
            </a:r>
            <a:r>
              <a:rPr dirty="0" sz="1950" spc="-10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Future</a:t>
            </a:r>
            <a:r>
              <a:rPr dirty="0" sz="195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25">
                <a:solidFill>
                  <a:srgbClr val="F8EBE7"/>
                </a:solidFill>
                <a:latin typeface="Carlito"/>
                <a:cs typeface="Carlito"/>
              </a:rPr>
              <a:t>research</a:t>
            </a:r>
            <a:r>
              <a:rPr dirty="0" sz="19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25">
                <a:solidFill>
                  <a:srgbClr val="F8EBE7"/>
                </a:solidFill>
                <a:latin typeface="Carlito"/>
                <a:cs typeface="Carlito"/>
              </a:rPr>
              <a:t>focuses</a:t>
            </a:r>
            <a:r>
              <a:rPr dirty="0" sz="19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on</a:t>
            </a: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improving</a:t>
            </a:r>
            <a:r>
              <a:rPr dirty="0" sz="19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accuracy,</a:t>
            </a:r>
            <a:r>
              <a:rPr dirty="0" sz="1950" spc="-1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robustness,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30">
                <a:solidFill>
                  <a:srgbClr val="F8EBE7"/>
                </a:solidFill>
                <a:latin typeface="Carlito"/>
                <a:cs typeface="Carlito"/>
              </a:rPr>
              <a:t>adaptability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to</a:t>
            </a:r>
            <a:r>
              <a:rPr dirty="0" sz="19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diverse</a:t>
            </a:r>
            <a:r>
              <a:rPr dirty="0" sz="19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30">
                <a:solidFill>
                  <a:srgbClr val="F8EBE7"/>
                </a:solidFill>
                <a:latin typeface="Carlito"/>
                <a:cs typeface="Carlito"/>
              </a:rPr>
              <a:t>agricultural</a:t>
            </a:r>
            <a:r>
              <a:rPr dirty="0" sz="195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environments.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5486400" cy="8229600"/>
            <a:chOff x="0" y="0"/>
            <a:chExt cx="5486400" cy="82296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486399" cy="82295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408" y="2433827"/>
              <a:ext cx="5053584" cy="336194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70421" y="1217802"/>
            <a:ext cx="60998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Importance</a:t>
            </a:r>
            <a:r>
              <a:rPr dirty="0" sz="3200" spc="-85"/>
              <a:t> </a:t>
            </a:r>
            <a:r>
              <a:rPr dirty="0" sz="3200"/>
              <a:t>of</a:t>
            </a:r>
            <a:r>
              <a:rPr dirty="0" sz="3200" spc="-120"/>
              <a:t> </a:t>
            </a:r>
            <a:r>
              <a:rPr dirty="0" sz="3200" spc="-30"/>
              <a:t>Accurate</a:t>
            </a:r>
            <a:r>
              <a:rPr dirty="0" sz="3200" spc="-140"/>
              <a:t> </a:t>
            </a:r>
            <a:r>
              <a:rPr dirty="0" sz="3200" spc="-10"/>
              <a:t>Classification</a:t>
            </a:r>
            <a:endParaRPr sz="3200"/>
          </a:p>
        </p:txBody>
      </p:sp>
      <p:sp>
        <p:nvSpPr>
          <p:cNvPr id="6" name="object 6" descr=""/>
          <p:cNvSpPr/>
          <p:nvPr/>
        </p:nvSpPr>
        <p:spPr>
          <a:xfrm>
            <a:off x="6091428" y="2223516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19">
                <a:moveTo>
                  <a:pt x="362712" y="0"/>
                </a:moveTo>
                <a:lnTo>
                  <a:pt x="25908" y="0"/>
                </a:lnTo>
                <a:lnTo>
                  <a:pt x="15748" y="2032"/>
                </a:lnTo>
                <a:lnTo>
                  <a:pt x="7620" y="7620"/>
                </a:lnTo>
                <a:lnTo>
                  <a:pt x="2032" y="15748"/>
                </a:lnTo>
                <a:lnTo>
                  <a:pt x="0" y="25908"/>
                </a:lnTo>
                <a:lnTo>
                  <a:pt x="0" y="362712"/>
                </a:lnTo>
                <a:lnTo>
                  <a:pt x="2032" y="372872"/>
                </a:lnTo>
                <a:lnTo>
                  <a:pt x="7620" y="381000"/>
                </a:lnTo>
                <a:lnTo>
                  <a:pt x="15748" y="386588"/>
                </a:lnTo>
                <a:lnTo>
                  <a:pt x="25908" y="388620"/>
                </a:lnTo>
                <a:lnTo>
                  <a:pt x="362712" y="388620"/>
                </a:lnTo>
                <a:lnTo>
                  <a:pt x="372872" y="386588"/>
                </a:lnTo>
                <a:lnTo>
                  <a:pt x="381000" y="381000"/>
                </a:lnTo>
                <a:lnTo>
                  <a:pt x="386588" y="372872"/>
                </a:lnTo>
                <a:lnTo>
                  <a:pt x="388620" y="362712"/>
                </a:lnTo>
                <a:lnTo>
                  <a:pt x="388620" y="25908"/>
                </a:lnTo>
                <a:lnTo>
                  <a:pt x="386588" y="15748"/>
                </a:lnTo>
                <a:lnTo>
                  <a:pt x="381000" y="7620"/>
                </a:lnTo>
                <a:lnTo>
                  <a:pt x="372872" y="2032"/>
                </a:lnTo>
                <a:lnTo>
                  <a:pt x="362712" y="0"/>
                </a:lnTo>
                <a:close/>
              </a:path>
            </a:pathLst>
          </a:custGeom>
          <a:solidFill>
            <a:srgbClr val="2E52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212585" y="2238578"/>
            <a:ext cx="14795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0">
                <a:solidFill>
                  <a:srgbClr val="F8EBE7"/>
                </a:solidFill>
                <a:latin typeface="Carlito"/>
                <a:cs typeface="Carlito"/>
              </a:rPr>
              <a:t>1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732523" y="2077512"/>
            <a:ext cx="6736080" cy="1017905"/>
          </a:xfrm>
          <a:prstGeom prst="rect">
            <a:avLst/>
          </a:prstGeom>
        </p:spPr>
        <p:txBody>
          <a:bodyPr wrap="square" lIns="0" tIns="153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1600" spc="-10">
                <a:solidFill>
                  <a:srgbClr val="F8EBE7"/>
                </a:solidFill>
                <a:latin typeface="Carlito"/>
                <a:cs typeface="Carlito"/>
              </a:rPr>
              <a:t>Yield</a:t>
            </a:r>
            <a:r>
              <a:rPr dirty="0" sz="160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F8EBE7"/>
                </a:solidFill>
                <a:latin typeface="Carlito"/>
                <a:cs typeface="Carlito"/>
              </a:rPr>
              <a:t>Optimization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Precise</a:t>
            </a:r>
            <a:r>
              <a:rPr dirty="0" sz="13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30">
                <a:solidFill>
                  <a:srgbClr val="F8EBE7"/>
                </a:solidFill>
                <a:latin typeface="Carlito"/>
                <a:cs typeface="Carlito"/>
              </a:rPr>
              <a:t>identification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of</a:t>
            </a:r>
            <a:r>
              <a:rPr dirty="0" sz="1350" spc="-7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crops</a:t>
            </a:r>
            <a:r>
              <a:rPr dirty="0" sz="13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3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weeds</a:t>
            </a:r>
            <a:r>
              <a:rPr dirty="0" sz="13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enables</a:t>
            </a:r>
            <a:r>
              <a:rPr dirty="0" sz="1350" spc="-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5">
                <a:solidFill>
                  <a:srgbClr val="F8EBE7"/>
                </a:solidFill>
                <a:latin typeface="Carlito"/>
                <a:cs typeface="Carlito"/>
              </a:rPr>
              <a:t>targeted</a:t>
            </a:r>
            <a:r>
              <a:rPr dirty="0" sz="1350" spc="-30">
                <a:solidFill>
                  <a:srgbClr val="F8EBE7"/>
                </a:solidFill>
                <a:latin typeface="Carlito"/>
                <a:cs typeface="Carlito"/>
              </a:rPr>
              <a:t> application</a:t>
            </a:r>
            <a:r>
              <a:rPr dirty="0" sz="13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of</a:t>
            </a:r>
            <a:r>
              <a:rPr dirty="0" sz="1350" spc="-7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herbicides</a:t>
            </a:r>
            <a:r>
              <a:rPr dirty="0" sz="1350" spc="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3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fertilizers,</a:t>
            </a:r>
            <a:endParaRPr sz="1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350" spc="-25">
                <a:solidFill>
                  <a:srgbClr val="F8EBE7"/>
                </a:solidFill>
                <a:latin typeface="Carlito"/>
                <a:cs typeface="Carlito"/>
              </a:rPr>
              <a:t>fertilizers,</a:t>
            </a:r>
            <a:r>
              <a:rPr dirty="0" sz="1350" spc="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maximizing</a:t>
            </a:r>
            <a:r>
              <a:rPr dirty="0" sz="13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crop</a:t>
            </a:r>
            <a:r>
              <a:rPr dirty="0" sz="13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yield</a:t>
            </a:r>
            <a:r>
              <a:rPr dirty="0" sz="13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3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5">
                <a:solidFill>
                  <a:srgbClr val="F8EBE7"/>
                </a:solidFill>
                <a:latin typeface="Carlito"/>
                <a:cs typeface="Carlito"/>
              </a:rPr>
              <a:t>reducing</a:t>
            </a:r>
            <a:r>
              <a:rPr dirty="0" sz="1350" spc="1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waste.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091428" y="3500628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20">
                <a:moveTo>
                  <a:pt x="362712" y="0"/>
                </a:moveTo>
                <a:lnTo>
                  <a:pt x="25908" y="0"/>
                </a:lnTo>
                <a:lnTo>
                  <a:pt x="15748" y="2032"/>
                </a:lnTo>
                <a:lnTo>
                  <a:pt x="7620" y="7620"/>
                </a:lnTo>
                <a:lnTo>
                  <a:pt x="2032" y="15748"/>
                </a:lnTo>
                <a:lnTo>
                  <a:pt x="0" y="25908"/>
                </a:lnTo>
                <a:lnTo>
                  <a:pt x="0" y="362712"/>
                </a:lnTo>
                <a:lnTo>
                  <a:pt x="2032" y="372872"/>
                </a:lnTo>
                <a:lnTo>
                  <a:pt x="7620" y="381000"/>
                </a:lnTo>
                <a:lnTo>
                  <a:pt x="15748" y="386588"/>
                </a:lnTo>
                <a:lnTo>
                  <a:pt x="25908" y="388620"/>
                </a:lnTo>
                <a:lnTo>
                  <a:pt x="362712" y="388620"/>
                </a:lnTo>
                <a:lnTo>
                  <a:pt x="372872" y="386588"/>
                </a:lnTo>
                <a:lnTo>
                  <a:pt x="381000" y="381000"/>
                </a:lnTo>
                <a:lnTo>
                  <a:pt x="386588" y="372872"/>
                </a:lnTo>
                <a:lnTo>
                  <a:pt x="388620" y="362712"/>
                </a:lnTo>
                <a:lnTo>
                  <a:pt x="388620" y="25908"/>
                </a:lnTo>
                <a:lnTo>
                  <a:pt x="386588" y="15748"/>
                </a:lnTo>
                <a:lnTo>
                  <a:pt x="381000" y="7620"/>
                </a:lnTo>
                <a:lnTo>
                  <a:pt x="372872" y="2032"/>
                </a:lnTo>
                <a:lnTo>
                  <a:pt x="362712" y="0"/>
                </a:lnTo>
                <a:close/>
              </a:path>
            </a:pathLst>
          </a:custGeom>
          <a:solidFill>
            <a:srgbClr val="2E52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212585" y="3517773"/>
            <a:ext cx="14795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0">
                <a:solidFill>
                  <a:srgbClr val="F8EBE7"/>
                </a:solidFill>
                <a:latin typeface="Carlito"/>
                <a:cs typeface="Carlito"/>
              </a:rPr>
              <a:t>2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732523" y="3354343"/>
            <a:ext cx="6840220" cy="101981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600" spc="-10">
                <a:solidFill>
                  <a:srgbClr val="F8EBE7"/>
                </a:solidFill>
                <a:latin typeface="Carlito"/>
                <a:cs typeface="Carlito"/>
              </a:rPr>
              <a:t>Disease</a:t>
            </a:r>
            <a:r>
              <a:rPr dirty="0" sz="160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F8EBE7"/>
                </a:solidFill>
                <a:latin typeface="Carlito"/>
                <a:cs typeface="Carlito"/>
              </a:rPr>
              <a:t>Detection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ct val="135600"/>
              </a:lnSpc>
              <a:spcBef>
                <a:spcPts val="385"/>
              </a:spcBef>
            </a:pP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Early</a:t>
            </a:r>
            <a:r>
              <a:rPr dirty="0" sz="1350" spc="-3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5">
                <a:solidFill>
                  <a:srgbClr val="F8EBE7"/>
                </a:solidFill>
                <a:latin typeface="Carlito"/>
                <a:cs typeface="Carlito"/>
              </a:rPr>
              <a:t>detection</a:t>
            </a:r>
            <a:r>
              <a:rPr dirty="0" sz="135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of</a:t>
            </a:r>
            <a:r>
              <a:rPr dirty="0" sz="135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plant</a:t>
            </a:r>
            <a:r>
              <a:rPr dirty="0" sz="13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diseases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through</a:t>
            </a:r>
            <a:r>
              <a:rPr dirty="0" sz="1350" spc="-3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image</a:t>
            </a:r>
            <a:r>
              <a:rPr dirty="0" sz="13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classification</a:t>
            </a:r>
            <a:r>
              <a:rPr dirty="0" sz="1350" spc="-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aids</a:t>
            </a:r>
            <a:r>
              <a:rPr dirty="0" sz="13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in</a:t>
            </a:r>
            <a:r>
              <a:rPr dirty="0" sz="13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timely</a:t>
            </a:r>
            <a:r>
              <a:rPr dirty="0" sz="13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30">
                <a:solidFill>
                  <a:srgbClr val="F8EBE7"/>
                </a:solidFill>
                <a:latin typeface="Carlito"/>
                <a:cs typeface="Carlito"/>
              </a:rPr>
              <a:t>intervention,</a:t>
            </a:r>
            <a:r>
              <a:rPr dirty="0" sz="1350" spc="3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preventing 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widespread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 damage</a:t>
            </a:r>
            <a:r>
              <a:rPr dirty="0" sz="1350" spc="-3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3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ensuring</a:t>
            </a:r>
            <a:r>
              <a:rPr dirty="0" sz="1350" spc="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healthy</a:t>
            </a:r>
            <a:r>
              <a:rPr dirty="0" sz="13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crop</a:t>
            </a:r>
            <a:r>
              <a:rPr dirty="0" sz="13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growth.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6091428" y="4779264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20">
                <a:moveTo>
                  <a:pt x="362712" y="0"/>
                </a:moveTo>
                <a:lnTo>
                  <a:pt x="25908" y="0"/>
                </a:lnTo>
                <a:lnTo>
                  <a:pt x="15748" y="2032"/>
                </a:lnTo>
                <a:lnTo>
                  <a:pt x="7620" y="7620"/>
                </a:lnTo>
                <a:lnTo>
                  <a:pt x="2032" y="15748"/>
                </a:lnTo>
                <a:lnTo>
                  <a:pt x="0" y="25908"/>
                </a:lnTo>
                <a:lnTo>
                  <a:pt x="0" y="362712"/>
                </a:lnTo>
                <a:lnTo>
                  <a:pt x="2032" y="372872"/>
                </a:lnTo>
                <a:lnTo>
                  <a:pt x="7620" y="381000"/>
                </a:lnTo>
                <a:lnTo>
                  <a:pt x="15748" y="386588"/>
                </a:lnTo>
                <a:lnTo>
                  <a:pt x="25908" y="388619"/>
                </a:lnTo>
                <a:lnTo>
                  <a:pt x="362712" y="388619"/>
                </a:lnTo>
                <a:lnTo>
                  <a:pt x="372872" y="386588"/>
                </a:lnTo>
                <a:lnTo>
                  <a:pt x="381000" y="381000"/>
                </a:lnTo>
                <a:lnTo>
                  <a:pt x="386588" y="372872"/>
                </a:lnTo>
                <a:lnTo>
                  <a:pt x="388620" y="362712"/>
                </a:lnTo>
                <a:lnTo>
                  <a:pt x="388620" y="25908"/>
                </a:lnTo>
                <a:lnTo>
                  <a:pt x="386588" y="15748"/>
                </a:lnTo>
                <a:lnTo>
                  <a:pt x="381000" y="7620"/>
                </a:lnTo>
                <a:lnTo>
                  <a:pt x="372872" y="2032"/>
                </a:lnTo>
                <a:lnTo>
                  <a:pt x="362712" y="0"/>
                </a:lnTo>
                <a:close/>
              </a:path>
            </a:pathLst>
          </a:custGeom>
          <a:solidFill>
            <a:srgbClr val="2E52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6212585" y="4795773"/>
            <a:ext cx="14795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0">
                <a:solidFill>
                  <a:srgbClr val="F8EBE7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732523" y="4777232"/>
            <a:ext cx="170751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F8EBE7"/>
                </a:solidFill>
                <a:latin typeface="Carlito"/>
                <a:cs typeface="Carlito"/>
              </a:rPr>
              <a:t>Precision</a:t>
            </a:r>
            <a:r>
              <a:rPr dirty="0" sz="1600" spc="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F8EBE7"/>
                </a:solidFill>
                <a:latin typeface="Carlito"/>
                <a:cs typeface="Carlito"/>
              </a:rPr>
              <a:t>Agriculture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732523" y="5089296"/>
            <a:ext cx="6459220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7000"/>
              </a:lnSpc>
              <a:spcBef>
                <a:spcPts val="100"/>
              </a:spcBef>
            </a:pPr>
            <a:r>
              <a:rPr dirty="0" sz="1350" spc="-25">
                <a:solidFill>
                  <a:srgbClr val="F8EBE7"/>
                </a:solidFill>
                <a:latin typeface="Carlito"/>
                <a:cs typeface="Carlito"/>
              </a:rPr>
              <a:t>Automated</a:t>
            </a:r>
            <a:r>
              <a:rPr dirty="0" sz="1350" spc="-7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classification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 systems</a:t>
            </a:r>
            <a:r>
              <a:rPr dirty="0" sz="13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empower</a:t>
            </a:r>
            <a:r>
              <a:rPr dirty="0" sz="13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farmers</a:t>
            </a:r>
            <a:r>
              <a:rPr dirty="0" sz="1350" spc="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to</a:t>
            </a:r>
            <a:r>
              <a:rPr dirty="0" sz="13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make</a:t>
            </a:r>
            <a:r>
              <a:rPr dirty="0" sz="1350" spc="-1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35">
                <a:solidFill>
                  <a:srgbClr val="F8EBE7"/>
                </a:solidFill>
                <a:latin typeface="Carlito"/>
                <a:cs typeface="Carlito"/>
              </a:rPr>
              <a:t>data-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driven</a:t>
            </a:r>
            <a:r>
              <a:rPr dirty="0" sz="1350" spc="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decisions,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 optimizing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resource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30">
                <a:solidFill>
                  <a:srgbClr val="F8EBE7"/>
                </a:solidFill>
                <a:latin typeface="Carlito"/>
                <a:cs typeface="Carlito"/>
              </a:rPr>
              <a:t>allocation</a:t>
            </a:r>
            <a:r>
              <a:rPr dirty="0" sz="13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3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improving</a:t>
            </a:r>
            <a:r>
              <a:rPr dirty="0" sz="1350" spc="-1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30">
                <a:solidFill>
                  <a:srgbClr val="F8EBE7"/>
                </a:solidFill>
                <a:latin typeface="Carlito"/>
                <a:cs typeface="Carlito"/>
              </a:rPr>
              <a:t>overall</a:t>
            </a:r>
            <a:r>
              <a:rPr dirty="0" sz="13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farm</a:t>
            </a:r>
            <a:r>
              <a:rPr dirty="0" sz="13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management.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6091428" y="6057900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20">
                <a:moveTo>
                  <a:pt x="362712" y="0"/>
                </a:moveTo>
                <a:lnTo>
                  <a:pt x="25908" y="0"/>
                </a:lnTo>
                <a:lnTo>
                  <a:pt x="15748" y="2031"/>
                </a:lnTo>
                <a:lnTo>
                  <a:pt x="7620" y="7619"/>
                </a:lnTo>
                <a:lnTo>
                  <a:pt x="2032" y="15748"/>
                </a:lnTo>
                <a:lnTo>
                  <a:pt x="0" y="25907"/>
                </a:lnTo>
                <a:lnTo>
                  <a:pt x="0" y="362712"/>
                </a:lnTo>
                <a:lnTo>
                  <a:pt x="2032" y="372872"/>
                </a:lnTo>
                <a:lnTo>
                  <a:pt x="7620" y="381000"/>
                </a:lnTo>
                <a:lnTo>
                  <a:pt x="15748" y="386588"/>
                </a:lnTo>
                <a:lnTo>
                  <a:pt x="25908" y="388619"/>
                </a:lnTo>
                <a:lnTo>
                  <a:pt x="362712" y="388619"/>
                </a:lnTo>
                <a:lnTo>
                  <a:pt x="372872" y="386588"/>
                </a:lnTo>
                <a:lnTo>
                  <a:pt x="381000" y="381000"/>
                </a:lnTo>
                <a:lnTo>
                  <a:pt x="386588" y="372872"/>
                </a:lnTo>
                <a:lnTo>
                  <a:pt x="388620" y="362712"/>
                </a:lnTo>
                <a:lnTo>
                  <a:pt x="388620" y="25907"/>
                </a:lnTo>
                <a:lnTo>
                  <a:pt x="386588" y="15748"/>
                </a:lnTo>
                <a:lnTo>
                  <a:pt x="381000" y="7619"/>
                </a:lnTo>
                <a:lnTo>
                  <a:pt x="372872" y="2031"/>
                </a:lnTo>
                <a:lnTo>
                  <a:pt x="362712" y="0"/>
                </a:lnTo>
                <a:close/>
              </a:path>
            </a:pathLst>
          </a:custGeom>
          <a:solidFill>
            <a:srgbClr val="2E52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6212585" y="6074790"/>
            <a:ext cx="14795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0">
                <a:solidFill>
                  <a:srgbClr val="F8EBE7"/>
                </a:solidFill>
                <a:latin typeface="Carlito"/>
                <a:cs typeface="Carlito"/>
              </a:rPr>
              <a:t>4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732523" y="5913699"/>
            <a:ext cx="6118860" cy="101790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600" spc="-25">
                <a:solidFill>
                  <a:srgbClr val="F8EBE7"/>
                </a:solidFill>
                <a:latin typeface="Carlito"/>
                <a:cs typeface="Carlito"/>
              </a:rPr>
              <a:t>Environmental</a:t>
            </a:r>
            <a:r>
              <a:rPr dirty="0" sz="1600" spc="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F8EBE7"/>
                </a:solidFill>
                <a:latin typeface="Carlito"/>
                <a:cs typeface="Carlito"/>
              </a:rPr>
              <a:t>Sustainability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ct val="135600"/>
              </a:lnSpc>
              <a:spcBef>
                <a:spcPts val="380"/>
              </a:spcBef>
            </a:pP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By</a:t>
            </a:r>
            <a:r>
              <a:rPr dirty="0" sz="13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reducing</a:t>
            </a:r>
            <a:r>
              <a:rPr dirty="0" sz="1350" spc="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the</a:t>
            </a:r>
            <a:r>
              <a:rPr dirty="0" sz="13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use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of</a:t>
            </a:r>
            <a:r>
              <a:rPr dirty="0" sz="1350" spc="-7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50">
                <a:solidFill>
                  <a:srgbClr val="F8EBE7"/>
                </a:solidFill>
                <a:latin typeface="Carlito"/>
                <a:cs typeface="Carlito"/>
              </a:rPr>
              <a:t>broad-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spectrum</a:t>
            </a:r>
            <a:r>
              <a:rPr dirty="0" sz="1350" spc="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herbicides,</a:t>
            </a:r>
            <a:r>
              <a:rPr dirty="0" sz="1350" spc="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classification</a:t>
            </a:r>
            <a:r>
              <a:rPr dirty="0" sz="1350" spc="-25">
                <a:solidFill>
                  <a:srgbClr val="F8EBE7"/>
                </a:solidFill>
                <a:latin typeface="Carlito"/>
                <a:cs typeface="Carlito"/>
              </a:rPr>
              <a:t> techniques</a:t>
            </a:r>
            <a:r>
              <a:rPr dirty="0" sz="1350" spc="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30">
                <a:solidFill>
                  <a:srgbClr val="F8EBE7"/>
                </a:solidFill>
                <a:latin typeface="Carlito"/>
                <a:cs typeface="Carlito"/>
              </a:rPr>
              <a:t>contribute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5">
                <a:solidFill>
                  <a:srgbClr val="F8EBE7"/>
                </a:solidFill>
                <a:latin typeface="Carlito"/>
                <a:cs typeface="Carlito"/>
              </a:rPr>
              <a:t>to </a:t>
            </a:r>
            <a:r>
              <a:rPr dirty="0" sz="1350" spc="-30">
                <a:solidFill>
                  <a:srgbClr val="F8EBE7"/>
                </a:solidFill>
                <a:latin typeface="Carlito"/>
                <a:cs typeface="Carlito"/>
              </a:rPr>
              <a:t>environmentally</a:t>
            </a:r>
            <a:r>
              <a:rPr dirty="0" sz="1350" spc="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friendly</a:t>
            </a:r>
            <a:r>
              <a:rPr dirty="0" sz="1350" spc="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practices</a:t>
            </a:r>
            <a:r>
              <a:rPr dirty="0" sz="1350" spc="-1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minimize</a:t>
            </a:r>
            <a:r>
              <a:rPr dirty="0" sz="1350" spc="-1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30">
                <a:solidFill>
                  <a:srgbClr val="F8EBE7"/>
                </a:solidFill>
                <a:latin typeface="Carlito"/>
                <a:cs typeface="Carlito"/>
              </a:rPr>
              <a:t>ecological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impacts.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02995" rIns="0" bIns="0" rtlCol="0" vert="horz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</a:pPr>
            <a:r>
              <a:rPr dirty="0" sz="4550"/>
              <a:t>Overview</a:t>
            </a:r>
            <a:r>
              <a:rPr dirty="0" sz="4550" spc="-60"/>
              <a:t> </a:t>
            </a:r>
            <a:r>
              <a:rPr dirty="0" sz="4550"/>
              <a:t>of</a:t>
            </a:r>
            <a:r>
              <a:rPr dirty="0" sz="4550" spc="-25"/>
              <a:t> </a:t>
            </a:r>
            <a:r>
              <a:rPr dirty="0" sz="4550"/>
              <a:t>Deep</a:t>
            </a:r>
            <a:r>
              <a:rPr dirty="0" sz="4550" spc="-40"/>
              <a:t> </a:t>
            </a:r>
            <a:r>
              <a:rPr dirty="0" sz="4550"/>
              <a:t>Learning</a:t>
            </a:r>
            <a:r>
              <a:rPr dirty="0" sz="4550" spc="-35"/>
              <a:t> </a:t>
            </a:r>
            <a:r>
              <a:rPr dirty="0" sz="4550" spc="-10"/>
              <a:t>Techniques</a:t>
            </a:r>
            <a:endParaRPr sz="4550"/>
          </a:p>
        </p:txBody>
      </p:sp>
      <p:sp>
        <p:nvSpPr>
          <p:cNvPr id="3" name="object 3" descr=""/>
          <p:cNvSpPr txBox="1"/>
          <p:nvPr/>
        </p:nvSpPr>
        <p:spPr>
          <a:xfrm>
            <a:off x="1046784" y="2982849"/>
            <a:ext cx="2893060" cy="741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95"/>
              </a:spcBef>
            </a:pPr>
            <a:r>
              <a:rPr dirty="0" sz="2300" spc="-20">
                <a:solidFill>
                  <a:srgbClr val="FFD9BB"/>
                </a:solidFill>
                <a:latin typeface="Carlito"/>
                <a:cs typeface="Carlito"/>
              </a:rPr>
              <a:t>Deep</a:t>
            </a:r>
            <a:r>
              <a:rPr dirty="0" sz="2300" spc="-114">
                <a:solidFill>
                  <a:srgbClr val="FFD9BB"/>
                </a:solidFill>
                <a:latin typeface="Carlito"/>
                <a:cs typeface="Carlito"/>
              </a:rPr>
              <a:t> </a:t>
            </a:r>
            <a:r>
              <a:rPr dirty="0" sz="2300">
                <a:solidFill>
                  <a:srgbClr val="FFD9BB"/>
                </a:solidFill>
                <a:latin typeface="Carlito"/>
                <a:cs typeface="Carlito"/>
              </a:rPr>
              <a:t>Learning</a:t>
            </a:r>
            <a:r>
              <a:rPr dirty="0" sz="2300" spc="-114">
                <a:solidFill>
                  <a:srgbClr val="FFD9BB"/>
                </a:solidFill>
                <a:latin typeface="Carlito"/>
                <a:cs typeface="Carlito"/>
              </a:rPr>
              <a:t> </a:t>
            </a:r>
            <a:r>
              <a:rPr dirty="0" sz="2300">
                <a:solidFill>
                  <a:srgbClr val="FFD9BB"/>
                </a:solidFill>
                <a:latin typeface="Carlito"/>
                <a:cs typeface="Carlito"/>
              </a:rPr>
              <a:t>for</a:t>
            </a:r>
            <a:r>
              <a:rPr dirty="0" sz="2300" spc="-85">
                <a:solidFill>
                  <a:srgbClr val="FFD9BB"/>
                </a:solidFill>
                <a:latin typeface="Carlito"/>
                <a:cs typeface="Carlito"/>
              </a:rPr>
              <a:t> </a:t>
            </a:r>
            <a:r>
              <a:rPr dirty="0" sz="2300" spc="-25">
                <a:solidFill>
                  <a:srgbClr val="FFD9BB"/>
                </a:solidFill>
                <a:latin typeface="Carlito"/>
                <a:cs typeface="Carlito"/>
              </a:rPr>
              <a:t>Image </a:t>
            </a:r>
            <a:r>
              <a:rPr dirty="0" sz="2300" spc="-10">
                <a:solidFill>
                  <a:srgbClr val="FFD9BB"/>
                </a:solidFill>
                <a:latin typeface="Carlito"/>
                <a:cs typeface="Carlito"/>
              </a:rPr>
              <a:t>Classification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46784" y="3866304"/>
            <a:ext cx="3579495" cy="2002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3000"/>
              </a:lnSpc>
              <a:spcBef>
                <a:spcPts val="100"/>
              </a:spcBef>
            </a:pP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Deep</a:t>
            </a:r>
            <a:r>
              <a:rPr dirty="0" sz="195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learning</a:t>
            </a:r>
            <a:r>
              <a:rPr dirty="0" sz="195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algorithms, particularly</a:t>
            </a:r>
            <a:r>
              <a:rPr dirty="0" sz="1950" spc="-1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CNNs,</a:t>
            </a:r>
            <a:r>
              <a:rPr dirty="0" sz="195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30">
                <a:solidFill>
                  <a:srgbClr val="F8EBE7"/>
                </a:solidFill>
                <a:latin typeface="Carlito"/>
                <a:cs typeface="Carlito"/>
              </a:rPr>
              <a:t>excel</a:t>
            </a:r>
            <a:r>
              <a:rPr dirty="0" sz="19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in</a:t>
            </a:r>
            <a:r>
              <a:rPr dirty="0" sz="1950" spc="-1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image </a:t>
            </a:r>
            <a:r>
              <a:rPr dirty="0" sz="1950" spc="-30">
                <a:solidFill>
                  <a:srgbClr val="F8EBE7"/>
                </a:solidFill>
                <a:latin typeface="Carlito"/>
                <a:cs typeface="Carlito"/>
              </a:rPr>
              <a:t>recognition</a:t>
            </a:r>
            <a:r>
              <a:rPr dirty="0" sz="19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tasks</a:t>
            </a:r>
            <a:r>
              <a:rPr dirty="0" sz="19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due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to</a:t>
            </a:r>
            <a:r>
              <a:rPr dirty="0" sz="19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their</a:t>
            </a:r>
            <a:r>
              <a:rPr dirty="0" sz="195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ability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to</a:t>
            </a:r>
            <a:r>
              <a:rPr dirty="0" sz="1950" spc="-10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learn</a:t>
            </a:r>
            <a:r>
              <a:rPr dirty="0" sz="19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complex</a:t>
            </a:r>
            <a:r>
              <a:rPr dirty="0" sz="19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30">
                <a:solidFill>
                  <a:srgbClr val="F8EBE7"/>
                </a:solidFill>
                <a:latin typeface="Carlito"/>
                <a:cs typeface="Carlito"/>
              </a:rPr>
              <a:t>patterns</a:t>
            </a:r>
            <a:r>
              <a:rPr dirty="0" sz="1950" spc="-1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25">
                <a:solidFill>
                  <a:srgbClr val="F8EBE7"/>
                </a:solidFill>
                <a:latin typeface="Carlito"/>
                <a:cs typeface="Carlito"/>
              </a:rPr>
              <a:t>and 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features</a:t>
            </a:r>
            <a:r>
              <a:rPr dirty="0" sz="19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from</a:t>
            </a:r>
            <a:r>
              <a:rPr dirty="0" sz="1950" spc="-7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large</a:t>
            </a:r>
            <a:r>
              <a:rPr dirty="0" sz="195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datasets.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86780" y="2982849"/>
            <a:ext cx="2488565" cy="741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95"/>
              </a:spcBef>
            </a:pPr>
            <a:r>
              <a:rPr dirty="0" sz="2300" spc="-30">
                <a:solidFill>
                  <a:srgbClr val="FFD9BB"/>
                </a:solidFill>
                <a:latin typeface="Carlito"/>
                <a:cs typeface="Carlito"/>
              </a:rPr>
              <a:t>Convolutional</a:t>
            </a:r>
            <a:r>
              <a:rPr dirty="0" sz="2300" spc="-60">
                <a:solidFill>
                  <a:srgbClr val="FFD9BB"/>
                </a:solidFill>
                <a:latin typeface="Carlito"/>
                <a:cs typeface="Carlito"/>
              </a:rPr>
              <a:t> </a:t>
            </a:r>
            <a:r>
              <a:rPr dirty="0" sz="2300" spc="-10">
                <a:solidFill>
                  <a:srgbClr val="FFD9BB"/>
                </a:solidFill>
                <a:latin typeface="Carlito"/>
                <a:cs typeface="Carlito"/>
              </a:rPr>
              <a:t>Neural </a:t>
            </a:r>
            <a:r>
              <a:rPr dirty="0" sz="2300" spc="-35">
                <a:solidFill>
                  <a:srgbClr val="FFD9BB"/>
                </a:solidFill>
                <a:latin typeface="Carlito"/>
                <a:cs typeface="Carlito"/>
              </a:rPr>
              <a:t>Networks</a:t>
            </a:r>
            <a:r>
              <a:rPr dirty="0" sz="2300" spc="-55">
                <a:solidFill>
                  <a:srgbClr val="FFD9BB"/>
                </a:solidFill>
                <a:latin typeface="Carlito"/>
                <a:cs typeface="Carlito"/>
              </a:rPr>
              <a:t> </a:t>
            </a:r>
            <a:r>
              <a:rPr dirty="0" sz="2300" spc="-10">
                <a:solidFill>
                  <a:srgbClr val="FFD9BB"/>
                </a:solidFill>
                <a:latin typeface="Carlito"/>
                <a:cs typeface="Carlito"/>
              </a:rPr>
              <a:t>(CNNs)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486780" y="3866159"/>
            <a:ext cx="3408045" cy="23806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5"/>
              </a:spcBef>
            </a:pP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CNNs</a:t>
            </a:r>
            <a:r>
              <a:rPr dirty="0" sz="1950" spc="-9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are</a:t>
            </a:r>
            <a:r>
              <a:rPr dirty="0" sz="1950" spc="-9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designed</a:t>
            </a:r>
            <a:r>
              <a:rPr dirty="0" sz="19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to</a:t>
            </a:r>
            <a:r>
              <a:rPr dirty="0" sz="1950" spc="-10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process images</a:t>
            </a:r>
            <a:r>
              <a:rPr dirty="0" sz="19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by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30">
                <a:solidFill>
                  <a:srgbClr val="F8EBE7"/>
                </a:solidFill>
                <a:latin typeface="Carlito"/>
                <a:cs typeface="Carlito"/>
              </a:rPr>
              <a:t>extracting</a:t>
            </a:r>
            <a:r>
              <a:rPr dirty="0" sz="1950" spc="-9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features through</a:t>
            </a:r>
            <a:r>
              <a:rPr dirty="0" sz="19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30">
                <a:solidFill>
                  <a:srgbClr val="F8EBE7"/>
                </a:solidFill>
                <a:latin typeface="Carlito"/>
                <a:cs typeface="Carlito"/>
              </a:rPr>
              <a:t>convolutional</a:t>
            </a: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layers, </a:t>
            </a:r>
            <a:r>
              <a:rPr dirty="0" sz="1950" spc="-30">
                <a:solidFill>
                  <a:srgbClr val="F8EBE7"/>
                </a:solidFill>
                <a:latin typeface="Carlito"/>
                <a:cs typeface="Carlito"/>
              </a:rPr>
              <a:t>followed</a:t>
            </a:r>
            <a:r>
              <a:rPr dirty="0" sz="19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by</a:t>
            </a:r>
            <a:r>
              <a:rPr dirty="0" sz="1950" spc="-7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pooling</a:t>
            </a:r>
            <a:r>
              <a:rPr dirty="0" sz="195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layers</a:t>
            </a:r>
            <a:r>
              <a:rPr dirty="0" sz="1950" spc="-7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25">
                <a:solidFill>
                  <a:srgbClr val="F8EBE7"/>
                </a:solidFill>
                <a:latin typeface="Carlito"/>
                <a:cs typeface="Carlito"/>
              </a:rPr>
              <a:t>for </a:t>
            </a:r>
            <a:r>
              <a:rPr dirty="0" sz="1950" spc="-30">
                <a:solidFill>
                  <a:srgbClr val="F8EBE7"/>
                </a:solidFill>
                <a:latin typeface="Carlito"/>
                <a:cs typeface="Carlito"/>
              </a:rPr>
              <a:t>dimensionality</a:t>
            </a:r>
            <a:r>
              <a:rPr dirty="0" sz="1950" spc="1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reduction</a:t>
            </a:r>
            <a:r>
              <a:rPr dirty="0" sz="1950" spc="-10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9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fully </a:t>
            </a:r>
            <a:r>
              <a:rPr dirty="0" sz="1950" spc="-30">
                <a:solidFill>
                  <a:srgbClr val="F8EBE7"/>
                </a:solidFill>
                <a:latin typeface="Carlito"/>
                <a:cs typeface="Carlito"/>
              </a:rPr>
              <a:t>connected</a:t>
            </a:r>
            <a:r>
              <a:rPr dirty="0" sz="19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30">
                <a:solidFill>
                  <a:srgbClr val="F8EBE7"/>
                </a:solidFill>
                <a:latin typeface="Carlito"/>
                <a:cs typeface="Carlito"/>
              </a:rPr>
              <a:t>layers</a:t>
            </a:r>
            <a:r>
              <a:rPr dirty="0" sz="19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for</a:t>
            </a:r>
            <a:r>
              <a:rPr dirty="0" sz="19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classification.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927081" y="2983230"/>
            <a:ext cx="3423920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40">
                <a:solidFill>
                  <a:srgbClr val="FFD9BB"/>
                </a:solidFill>
                <a:latin typeface="Carlito"/>
                <a:cs typeface="Carlito"/>
              </a:rPr>
              <a:t>Advantages</a:t>
            </a:r>
            <a:r>
              <a:rPr dirty="0" sz="2300" spc="-65">
                <a:solidFill>
                  <a:srgbClr val="FFD9BB"/>
                </a:solidFill>
                <a:latin typeface="Carlito"/>
                <a:cs typeface="Carlito"/>
              </a:rPr>
              <a:t> </a:t>
            </a:r>
            <a:r>
              <a:rPr dirty="0" sz="2300">
                <a:solidFill>
                  <a:srgbClr val="FFD9BB"/>
                </a:solidFill>
                <a:latin typeface="Carlito"/>
                <a:cs typeface="Carlito"/>
              </a:rPr>
              <a:t>of</a:t>
            </a:r>
            <a:r>
              <a:rPr dirty="0" sz="2300" spc="-90">
                <a:solidFill>
                  <a:srgbClr val="FFD9BB"/>
                </a:solidFill>
                <a:latin typeface="Carlito"/>
                <a:cs typeface="Carlito"/>
              </a:rPr>
              <a:t> </a:t>
            </a:r>
            <a:r>
              <a:rPr dirty="0" sz="2300" spc="-10">
                <a:solidFill>
                  <a:srgbClr val="FFD9BB"/>
                </a:solidFill>
                <a:latin typeface="Carlito"/>
                <a:cs typeface="Carlito"/>
              </a:rPr>
              <a:t>Deep</a:t>
            </a:r>
            <a:r>
              <a:rPr dirty="0" sz="2300" spc="-90">
                <a:solidFill>
                  <a:srgbClr val="FFD9BB"/>
                </a:solidFill>
                <a:latin typeface="Carlito"/>
                <a:cs typeface="Carlito"/>
              </a:rPr>
              <a:t> </a:t>
            </a:r>
            <a:r>
              <a:rPr dirty="0" sz="2300" spc="-10">
                <a:solidFill>
                  <a:srgbClr val="FFD9BB"/>
                </a:solidFill>
                <a:latin typeface="Carlito"/>
                <a:cs typeface="Carlito"/>
              </a:rPr>
              <a:t>Learning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927081" y="3502577"/>
            <a:ext cx="3564890" cy="2001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3000"/>
              </a:lnSpc>
              <a:spcBef>
                <a:spcPts val="100"/>
              </a:spcBef>
            </a:pP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Deep</a:t>
            </a:r>
            <a:r>
              <a:rPr dirty="0" sz="19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learning</a:t>
            </a:r>
            <a:r>
              <a:rPr dirty="0" sz="195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30">
                <a:solidFill>
                  <a:srgbClr val="F8EBE7"/>
                </a:solidFill>
                <a:latin typeface="Carlito"/>
                <a:cs typeface="Carlito"/>
              </a:rPr>
              <a:t>offers</a:t>
            </a:r>
            <a:r>
              <a:rPr dirty="0" sz="1950" spc="-1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high</a:t>
            </a:r>
            <a:r>
              <a:rPr dirty="0" sz="19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accuracy, </a:t>
            </a:r>
            <a:r>
              <a:rPr dirty="0" sz="1950" spc="-30">
                <a:solidFill>
                  <a:srgbClr val="F8EBE7"/>
                </a:solidFill>
                <a:latin typeface="Carlito"/>
                <a:cs typeface="Carlito"/>
              </a:rPr>
              <a:t>adaptability</a:t>
            </a: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to</a:t>
            </a:r>
            <a:r>
              <a:rPr dirty="0" sz="19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diverse</a:t>
            </a:r>
            <a:r>
              <a:rPr dirty="0" sz="195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image </a:t>
            </a:r>
            <a:r>
              <a:rPr dirty="0" sz="1950" spc="-30">
                <a:solidFill>
                  <a:srgbClr val="F8EBE7"/>
                </a:solidFill>
                <a:latin typeface="Carlito"/>
                <a:cs typeface="Carlito"/>
              </a:rPr>
              <a:t>datasets,</a:t>
            </a:r>
            <a:r>
              <a:rPr dirty="0" sz="19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950" spc="-3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25">
                <a:solidFill>
                  <a:srgbClr val="F8EBE7"/>
                </a:solidFill>
                <a:latin typeface="Carlito"/>
                <a:cs typeface="Carlito"/>
              </a:rPr>
              <a:t>automation</a:t>
            </a:r>
            <a:r>
              <a:rPr dirty="0" sz="19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potential, making</a:t>
            </a:r>
            <a:r>
              <a:rPr dirty="0" sz="19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it</a:t>
            </a:r>
            <a:r>
              <a:rPr dirty="0" sz="19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suitable</a:t>
            </a:r>
            <a:r>
              <a:rPr dirty="0" sz="19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for</a:t>
            </a:r>
            <a:r>
              <a:rPr dirty="0" sz="19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real-</a:t>
            </a: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world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applications.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5486400" cy="8229600"/>
            <a:chOff x="0" y="0"/>
            <a:chExt cx="5486400" cy="82296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486399" cy="82295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411" y="2450592"/>
              <a:ext cx="4989576" cy="332841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9128" rIns="0" bIns="0" rtlCol="0" vert="horz">
            <a:spAutoFit/>
          </a:bodyPr>
          <a:lstStyle/>
          <a:p>
            <a:pPr marL="5331460">
              <a:lnSpc>
                <a:spcPct val="100000"/>
              </a:lnSpc>
              <a:spcBef>
                <a:spcPts val="95"/>
              </a:spcBef>
            </a:pPr>
            <a:r>
              <a:rPr dirty="0" sz="3650" spc="-25"/>
              <a:t>Convolutional</a:t>
            </a:r>
            <a:r>
              <a:rPr dirty="0" sz="3650" spc="-155"/>
              <a:t> </a:t>
            </a:r>
            <a:r>
              <a:rPr dirty="0" sz="3650"/>
              <a:t>Neural</a:t>
            </a:r>
            <a:r>
              <a:rPr dirty="0" sz="3650" spc="-204"/>
              <a:t> </a:t>
            </a:r>
            <a:r>
              <a:rPr dirty="0" sz="3650"/>
              <a:t>Networks</a:t>
            </a:r>
            <a:r>
              <a:rPr dirty="0" sz="3650" spc="-120"/>
              <a:t> </a:t>
            </a:r>
            <a:r>
              <a:rPr dirty="0" sz="3650" spc="-10"/>
              <a:t>(CNNs)</a:t>
            </a:r>
            <a:endParaRPr sz="3650"/>
          </a:p>
        </p:txBody>
      </p:sp>
      <p:grpSp>
        <p:nvGrpSpPr>
          <p:cNvPr id="6" name="object 6" descr=""/>
          <p:cNvGrpSpPr/>
          <p:nvPr/>
        </p:nvGrpSpPr>
        <p:grpSpPr>
          <a:xfrm>
            <a:off x="6254496" y="2485644"/>
            <a:ext cx="1118870" cy="4722495"/>
            <a:chOff x="6254496" y="2485644"/>
            <a:chExt cx="1118870" cy="4722495"/>
          </a:xfrm>
        </p:grpSpPr>
        <p:sp>
          <p:nvSpPr>
            <p:cNvPr id="7" name="object 7" descr=""/>
            <p:cNvSpPr/>
            <p:nvPr/>
          </p:nvSpPr>
          <p:spPr>
            <a:xfrm>
              <a:off x="6466332" y="2485643"/>
              <a:ext cx="906780" cy="4722495"/>
            </a:xfrm>
            <a:custGeom>
              <a:avLst/>
              <a:gdLst/>
              <a:ahLst/>
              <a:cxnLst/>
              <a:rect l="l" t="t" r="r" b="b"/>
              <a:pathLst>
                <a:path w="906779" h="4722495">
                  <a:moveTo>
                    <a:pt x="22860" y="5080"/>
                  </a:moveTo>
                  <a:lnTo>
                    <a:pt x="17780" y="0"/>
                  </a:lnTo>
                  <a:lnTo>
                    <a:pt x="5080" y="0"/>
                  </a:lnTo>
                  <a:lnTo>
                    <a:pt x="0" y="5080"/>
                  </a:lnTo>
                  <a:lnTo>
                    <a:pt x="0" y="4717250"/>
                  </a:lnTo>
                  <a:lnTo>
                    <a:pt x="5080" y="4722368"/>
                  </a:lnTo>
                  <a:lnTo>
                    <a:pt x="17780" y="4722368"/>
                  </a:lnTo>
                  <a:lnTo>
                    <a:pt x="22860" y="4717250"/>
                  </a:lnTo>
                  <a:lnTo>
                    <a:pt x="22860" y="5080"/>
                  </a:lnTo>
                  <a:close/>
                </a:path>
                <a:path w="906779" h="4722495">
                  <a:moveTo>
                    <a:pt x="906780" y="439420"/>
                  </a:moveTo>
                  <a:lnTo>
                    <a:pt x="901700" y="434340"/>
                  </a:lnTo>
                  <a:lnTo>
                    <a:pt x="216916" y="434340"/>
                  </a:lnTo>
                  <a:lnTo>
                    <a:pt x="211836" y="439420"/>
                  </a:lnTo>
                  <a:lnTo>
                    <a:pt x="211836" y="452120"/>
                  </a:lnTo>
                  <a:lnTo>
                    <a:pt x="216916" y="457200"/>
                  </a:lnTo>
                  <a:lnTo>
                    <a:pt x="901700" y="457200"/>
                  </a:lnTo>
                  <a:lnTo>
                    <a:pt x="906780" y="452120"/>
                  </a:lnTo>
                  <a:lnTo>
                    <a:pt x="906780" y="439420"/>
                  </a:lnTo>
                  <a:close/>
                </a:path>
              </a:pathLst>
            </a:custGeom>
            <a:solidFill>
              <a:srgbClr val="476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254496" y="2709672"/>
              <a:ext cx="446405" cy="445134"/>
            </a:xfrm>
            <a:custGeom>
              <a:avLst/>
              <a:gdLst/>
              <a:ahLst/>
              <a:cxnLst/>
              <a:rect l="l" t="t" r="r" b="b"/>
              <a:pathLst>
                <a:path w="446404" h="445135">
                  <a:moveTo>
                    <a:pt x="416432" y="0"/>
                  </a:moveTo>
                  <a:lnTo>
                    <a:pt x="29717" y="0"/>
                  </a:lnTo>
                  <a:lnTo>
                    <a:pt x="18161" y="2286"/>
                  </a:lnTo>
                  <a:lnTo>
                    <a:pt x="8762" y="8762"/>
                  </a:lnTo>
                  <a:lnTo>
                    <a:pt x="2286" y="18161"/>
                  </a:lnTo>
                  <a:lnTo>
                    <a:pt x="0" y="29717"/>
                  </a:lnTo>
                  <a:lnTo>
                    <a:pt x="0" y="415036"/>
                  </a:lnTo>
                  <a:lnTo>
                    <a:pt x="2286" y="426592"/>
                  </a:lnTo>
                  <a:lnTo>
                    <a:pt x="8762" y="435990"/>
                  </a:lnTo>
                  <a:lnTo>
                    <a:pt x="18161" y="442467"/>
                  </a:lnTo>
                  <a:lnTo>
                    <a:pt x="29717" y="444753"/>
                  </a:lnTo>
                  <a:lnTo>
                    <a:pt x="416432" y="444753"/>
                  </a:lnTo>
                  <a:lnTo>
                    <a:pt x="427989" y="442467"/>
                  </a:lnTo>
                  <a:lnTo>
                    <a:pt x="437387" y="435990"/>
                  </a:lnTo>
                  <a:lnTo>
                    <a:pt x="443864" y="426592"/>
                  </a:lnTo>
                  <a:lnTo>
                    <a:pt x="446150" y="415036"/>
                  </a:lnTo>
                  <a:lnTo>
                    <a:pt x="446150" y="29717"/>
                  </a:lnTo>
                  <a:lnTo>
                    <a:pt x="443864" y="18161"/>
                  </a:lnTo>
                  <a:lnTo>
                    <a:pt x="437387" y="8762"/>
                  </a:lnTo>
                  <a:lnTo>
                    <a:pt x="427989" y="2286"/>
                  </a:lnTo>
                  <a:lnTo>
                    <a:pt x="416432" y="0"/>
                  </a:lnTo>
                  <a:close/>
                </a:path>
              </a:pathLst>
            </a:custGeom>
            <a:solidFill>
              <a:srgbClr val="2E52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395973" y="2723133"/>
            <a:ext cx="1670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0">
                <a:solidFill>
                  <a:srgbClr val="F8EBE7"/>
                </a:solidFill>
                <a:latin typeface="Carlito"/>
                <a:cs typeface="Carlito"/>
              </a:rPr>
              <a:t>1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649336" y="2519006"/>
            <a:ext cx="5936615" cy="1151890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1800" spc="-10">
                <a:solidFill>
                  <a:srgbClr val="F8EBE7"/>
                </a:solidFill>
                <a:latin typeface="Carlito"/>
                <a:cs typeface="Carlito"/>
              </a:rPr>
              <a:t>Convolutional</a:t>
            </a:r>
            <a:r>
              <a:rPr dirty="0" sz="180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8EBE7"/>
                </a:solidFill>
                <a:latin typeface="Carlito"/>
                <a:cs typeface="Carlito"/>
              </a:rPr>
              <a:t>Layers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34800"/>
              </a:lnSpc>
              <a:spcBef>
                <a:spcPts val="430"/>
              </a:spcBef>
            </a:pP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These</a:t>
            </a:r>
            <a:r>
              <a:rPr dirty="0" sz="15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layers</a:t>
            </a:r>
            <a:r>
              <a:rPr dirty="0" sz="155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apply</a:t>
            </a:r>
            <a:r>
              <a:rPr dirty="0" sz="15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filters</a:t>
            </a:r>
            <a:r>
              <a:rPr dirty="0" sz="155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to</a:t>
            </a:r>
            <a:r>
              <a:rPr dirty="0" sz="1550" spc="-7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the</a:t>
            </a:r>
            <a:r>
              <a:rPr dirty="0" sz="15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input</a:t>
            </a:r>
            <a:r>
              <a:rPr dirty="0" sz="155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image,</a:t>
            </a:r>
            <a:r>
              <a:rPr dirty="0" sz="15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extracting</a:t>
            </a:r>
            <a:r>
              <a:rPr dirty="0" sz="15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features</a:t>
            </a:r>
            <a:r>
              <a:rPr dirty="0" sz="15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like</a:t>
            </a:r>
            <a:r>
              <a:rPr dirty="0" sz="1550" spc="-9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edges, textures,</a:t>
            </a:r>
            <a:r>
              <a:rPr dirty="0" sz="1550" spc="-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5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patterns.</a:t>
            </a:r>
            <a:endParaRPr sz="1550">
              <a:latin typeface="Carlito"/>
              <a:cs typeface="Carlito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254496" y="4349496"/>
            <a:ext cx="1118870" cy="446405"/>
            <a:chOff x="6254496" y="4349496"/>
            <a:chExt cx="1118870" cy="446405"/>
          </a:xfrm>
        </p:grpSpPr>
        <p:sp>
          <p:nvSpPr>
            <p:cNvPr id="12" name="object 12" descr=""/>
            <p:cNvSpPr/>
            <p:nvPr/>
          </p:nvSpPr>
          <p:spPr>
            <a:xfrm>
              <a:off x="6678168" y="4561332"/>
              <a:ext cx="695325" cy="22860"/>
            </a:xfrm>
            <a:custGeom>
              <a:avLst/>
              <a:gdLst/>
              <a:ahLst/>
              <a:cxnLst/>
              <a:rect l="l" t="t" r="r" b="b"/>
              <a:pathLst>
                <a:path w="695325" h="22860">
                  <a:moveTo>
                    <a:pt x="689736" y="0"/>
                  </a:moveTo>
                  <a:lnTo>
                    <a:pt x="5079" y="0"/>
                  </a:lnTo>
                  <a:lnTo>
                    <a:pt x="0" y="5079"/>
                  </a:lnTo>
                  <a:lnTo>
                    <a:pt x="0" y="17779"/>
                  </a:lnTo>
                  <a:lnTo>
                    <a:pt x="5079" y="22859"/>
                  </a:lnTo>
                  <a:lnTo>
                    <a:pt x="689736" y="22859"/>
                  </a:lnTo>
                  <a:lnTo>
                    <a:pt x="694816" y="17779"/>
                  </a:lnTo>
                  <a:lnTo>
                    <a:pt x="694816" y="5079"/>
                  </a:lnTo>
                  <a:lnTo>
                    <a:pt x="689736" y="0"/>
                  </a:lnTo>
                  <a:close/>
                </a:path>
              </a:pathLst>
            </a:custGeom>
            <a:solidFill>
              <a:srgbClr val="476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254496" y="4349496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416432" y="0"/>
                  </a:moveTo>
                  <a:lnTo>
                    <a:pt x="29717" y="0"/>
                  </a:lnTo>
                  <a:lnTo>
                    <a:pt x="18161" y="2286"/>
                  </a:lnTo>
                  <a:lnTo>
                    <a:pt x="8762" y="8762"/>
                  </a:lnTo>
                  <a:lnTo>
                    <a:pt x="2286" y="18161"/>
                  </a:lnTo>
                  <a:lnTo>
                    <a:pt x="0" y="29717"/>
                  </a:lnTo>
                  <a:lnTo>
                    <a:pt x="0" y="416432"/>
                  </a:lnTo>
                  <a:lnTo>
                    <a:pt x="2286" y="427989"/>
                  </a:lnTo>
                  <a:lnTo>
                    <a:pt x="8762" y="437388"/>
                  </a:lnTo>
                  <a:lnTo>
                    <a:pt x="18161" y="443864"/>
                  </a:lnTo>
                  <a:lnTo>
                    <a:pt x="29717" y="446150"/>
                  </a:lnTo>
                  <a:lnTo>
                    <a:pt x="416432" y="446150"/>
                  </a:lnTo>
                  <a:lnTo>
                    <a:pt x="427989" y="443864"/>
                  </a:lnTo>
                  <a:lnTo>
                    <a:pt x="437387" y="437388"/>
                  </a:lnTo>
                  <a:lnTo>
                    <a:pt x="443864" y="427989"/>
                  </a:lnTo>
                  <a:lnTo>
                    <a:pt x="446150" y="416432"/>
                  </a:lnTo>
                  <a:lnTo>
                    <a:pt x="446150" y="29717"/>
                  </a:lnTo>
                  <a:lnTo>
                    <a:pt x="443864" y="18161"/>
                  </a:lnTo>
                  <a:lnTo>
                    <a:pt x="437387" y="8762"/>
                  </a:lnTo>
                  <a:lnTo>
                    <a:pt x="427989" y="2286"/>
                  </a:lnTo>
                  <a:lnTo>
                    <a:pt x="416432" y="0"/>
                  </a:lnTo>
                  <a:close/>
                </a:path>
              </a:pathLst>
            </a:custGeom>
            <a:solidFill>
              <a:srgbClr val="2E52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395973" y="4364482"/>
            <a:ext cx="1670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0">
                <a:solidFill>
                  <a:srgbClr val="F8EBE7"/>
                </a:solidFill>
                <a:latin typeface="Carlito"/>
                <a:cs typeface="Carlito"/>
              </a:rPr>
              <a:t>2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649336" y="4320285"/>
            <a:ext cx="1350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8EBE7"/>
                </a:solidFill>
                <a:latin typeface="Carlito"/>
                <a:cs typeface="Carlito"/>
              </a:rPr>
              <a:t>Pooling</a:t>
            </a:r>
            <a:r>
              <a:rPr dirty="0" sz="180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8EBE7"/>
                </a:solidFill>
                <a:latin typeface="Carlito"/>
                <a:cs typeface="Carlito"/>
              </a:rPr>
              <a:t>Layers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649336" y="4667895"/>
            <a:ext cx="6066790" cy="67437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Pooling</a:t>
            </a:r>
            <a:r>
              <a:rPr dirty="0" sz="1550" spc="-1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layers</a:t>
            </a:r>
            <a:r>
              <a:rPr dirty="0" sz="15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reduce</a:t>
            </a:r>
            <a:r>
              <a:rPr dirty="0" sz="1550" spc="-3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the</a:t>
            </a:r>
            <a:r>
              <a:rPr dirty="0" sz="1550" spc="-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dimensionality</a:t>
            </a:r>
            <a:r>
              <a:rPr dirty="0" sz="15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of</a:t>
            </a:r>
            <a:r>
              <a:rPr dirty="0" sz="15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feature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maps,</a:t>
            </a:r>
            <a:r>
              <a:rPr dirty="0" sz="1550" spc="-3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making</a:t>
            </a:r>
            <a:r>
              <a:rPr dirty="0" sz="1550" spc="-7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the</a:t>
            </a:r>
            <a:r>
              <a:rPr dirty="0" sz="15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model</a:t>
            </a: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more</a:t>
            </a:r>
            <a:r>
              <a:rPr dirty="0" sz="1550" spc="-3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robust</a:t>
            </a:r>
            <a:r>
              <a:rPr dirty="0" sz="15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to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variations</a:t>
            </a:r>
            <a:r>
              <a:rPr dirty="0" sz="155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in</a:t>
            </a:r>
            <a:r>
              <a:rPr dirty="0" sz="1550" spc="-3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image</a:t>
            </a:r>
            <a:r>
              <a:rPr dirty="0" sz="15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size</a:t>
            </a:r>
            <a:r>
              <a:rPr dirty="0" sz="1550" spc="-1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5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position.</a:t>
            </a:r>
            <a:endParaRPr sz="1550">
              <a:latin typeface="Carlito"/>
              <a:cs typeface="Carlito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254496" y="5989320"/>
            <a:ext cx="1118870" cy="446405"/>
            <a:chOff x="6254496" y="5989320"/>
            <a:chExt cx="1118870" cy="446405"/>
          </a:xfrm>
        </p:grpSpPr>
        <p:sp>
          <p:nvSpPr>
            <p:cNvPr id="18" name="object 18" descr=""/>
            <p:cNvSpPr/>
            <p:nvPr/>
          </p:nvSpPr>
          <p:spPr>
            <a:xfrm>
              <a:off x="6678168" y="6201156"/>
              <a:ext cx="695325" cy="22860"/>
            </a:xfrm>
            <a:custGeom>
              <a:avLst/>
              <a:gdLst/>
              <a:ahLst/>
              <a:cxnLst/>
              <a:rect l="l" t="t" r="r" b="b"/>
              <a:pathLst>
                <a:path w="695325" h="22860">
                  <a:moveTo>
                    <a:pt x="689736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5079" y="22860"/>
                  </a:lnTo>
                  <a:lnTo>
                    <a:pt x="689736" y="22860"/>
                  </a:lnTo>
                  <a:lnTo>
                    <a:pt x="694816" y="17780"/>
                  </a:lnTo>
                  <a:lnTo>
                    <a:pt x="694816" y="5080"/>
                  </a:lnTo>
                  <a:lnTo>
                    <a:pt x="689736" y="0"/>
                  </a:lnTo>
                  <a:close/>
                </a:path>
              </a:pathLst>
            </a:custGeom>
            <a:solidFill>
              <a:srgbClr val="476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254496" y="5989320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416432" y="0"/>
                  </a:moveTo>
                  <a:lnTo>
                    <a:pt x="29717" y="0"/>
                  </a:lnTo>
                  <a:lnTo>
                    <a:pt x="18161" y="2285"/>
                  </a:lnTo>
                  <a:lnTo>
                    <a:pt x="8762" y="8762"/>
                  </a:lnTo>
                  <a:lnTo>
                    <a:pt x="2286" y="18160"/>
                  </a:lnTo>
                  <a:lnTo>
                    <a:pt x="0" y="29717"/>
                  </a:lnTo>
                  <a:lnTo>
                    <a:pt x="0" y="416432"/>
                  </a:lnTo>
                  <a:lnTo>
                    <a:pt x="2286" y="427989"/>
                  </a:lnTo>
                  <a:lnTo>
                    <a:pt x="8762" y="437387"/>
                  </a:lnTo>
                  <a:lnTo>
                    <a:pt x="18161" y="443864"/>
                  </a:lnTo>
                  <a:lnTo>
                    <a:pt x="29717" y="446150"/>
                  </a:lnTo>
                  <a:lnTo>
                    <a:pt x="416432" y="446150"/>
                  </a:lnTo>
                  <a:lnTo>
                    <a:pt x="427989" y="443864"/>
                  </a:lnTo>
                  <a:lnTo>
                    <a:pt x="437387" y="437387"/>
                  </a:lnTo>
                  <a:lnTo>
                    <a:pt x="443864" y="427989"/>
                  </a:lnTo>
                  <a:lnTo>
                    <a:pt x="446150" y="416432"/>
                  </a:lnTo>
                  <a:lnTo>
                    <a:pt x="446150" y="29717"/>
                  </a:lnTo>
                  <a:lnTo>
                    <a:pt x="443864" y="18160"/>
                  </a:lnTo>
                  <a:lnTo>
                    <a:pt x="437387" y="8762"/>
                  </a:lnTo>
                  <a:lnTo>
                    <a:pt x="427989" y="2285"/>
                  </a:lnTo>
                  <a:lnTo>
                    <a:pt x="416432" y="0"/>
                  </a:lnTo>
                  <a:close/>
                </a:path>
              </a:pathLst>
            </a:custGeom>
            <a:solidFill>
              <a:srgbClr val="2E52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395973" y="6005829"/>
            <a:ext cx="1670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0">
                <a:solidFill>
                  <a:srgbClr val="F8EBE7"/>
                </a:solidFill>
                <a:latin typeface="Carlito"/>
                <a:cs typeface="Carlito"/>
              </a:rPr>
              <a:t>3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649336" y="5801047"/>
            <a:ext cx="5753735" cy="1152525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1800">
                <a:solidFill>
                  <a:srgbClr val="F8EBE7"/>
                </a:solidFill>
                <a:latin typeface="Carlito"/>
                <a:cs typeface="Carlito"/>
              </a:rPr>
              <a:t>Fully</a:t>
            </a:r>
            <a:r>
              <a:rPr dirty="0" sz="180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F8EBE7"/>
                </a:solidFill>
                <a:latin typeface="Carlito"/>
                <a:cs typeface="Carlito"/>
              </a:rPr>
              <a:t>Connected</a:t>
            </a:r>
            <a:r>
              <a:rPr dirty="0" sz="180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8EBE7"/>
                </a:solidFill>
                <a:latin typeface="Carlito"/>
                <a:cs typeface="Carlito"/>
              </a:rPr>
              <a:t>Layers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34800"/>
              </a:lnSpc>
              <a:spcBef>
                <a:spcPts val="434"/>
              </a:spcBef>
            </a:pP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Fully</a:t>
            </a:r>
            <a:r>
              <a:rPr dirty="0" sz="155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connected</a:t>
            </a:r>
            <a:r>
              <a:rPr dirty="0" sz="15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layers</a:t>
            </a:r>
            <a:r>
              <a:rPr dirty="0" sz="15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classify</a:t>
            </a:r>
            <a:r>
              <a:rPr dirty="0" sz="1550" spc="-10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the</a:t>
            </a:r>
            <a:r>
              <a:rPr dirty="0" sz="1550" spc="-3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extracted</a:t>
            </a:r>
            <a:r>
              <a:rPr dirty="0" sz="1550" spc="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features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 by</a:t>
            </a:r>
            <a:r>
              <a:rPr dirty="0" sz="15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combining</a:t>
            </a:r>
            <a:r>
              <a:rPr dirty="0" sz="1550" spc="-10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20">
                <a:solidFill>
                  <a:srgbClr val="F8EBE7"/>
                </a:solidFill>
                <a:latin typeface="Carlito"/>
                <a:cs typeface="Carlito"/>
              </a:rPr>
              <a:t>them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into</a:t>
            </a:r>
            <a:r>
              <a:rPr dirty="0" sz="15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a</a:t>
            </a:r>
            <a:r>
              <a:rPr dirty="0" sz="15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probability</a:t>
            </a:r>
            <a:r>
              <a:rPr dirty="0" sz="15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distribution</a:t>
            </a:r>
            <a:r>
              <a:rPr dirty="0" sz="15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over</a:t>
            </a:r>
            <a:r>
              <a:rPr dirty="0" sz="15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different</a:t>
            </a:r>
            <a:r>
              <a:rPr dirty="0" sz="1550" spc="-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classes.</a:t>
            </a:r>
            <a:endParaRPr sz="15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2238" y="850214"/>
            <a:ext cx="6315075" cy="14433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700"/>
              </a:lnSpc>
            </a:pPr>
            <a:r>
              <a:rPr dirty="0" sz="4550"/>
              <a:t>ResNet50:</a:t>
            </a:r>
            <a:r>
              <a:rPr dirty="0" sz="4550" spc="-229"/>
              <a:t> </a:t>
            </a:r>
            <a:r>
              <a:rPr dirty="0" sz="4550"/>
              <a:t>Powering</a:t>
            </a:r>
            <a:r>
              <a:rPr dirty="0" sz="4550" spc="-155"/>
              <a:t> </a:t>
            </a:r>
            <a:r>
              <a:rPr dirty="0" sz="4550" spc="-10"/>
              <a:t>Image Classification</a:t>
            </a:r>
            <a:endParaRPr sz="455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288290">
              <a:lnSpc>
                <a:spcPct val="132100"/>
              </a:lnSpc>
              <a:spcBef>
                <a:spcPts val="100"/>
              </a:spcBef>
            </a:pPr>
            <a:r>
              <a:rPr dirty="0" spc="-30"/>
              <a:t>ResNet50,</a:t>
            </a:r>
            <a:r>
              <a:rPr dirty="0" spc="-70"/>
              <a:t> </a:t>
            </a:r>
            <a:r>
              <a:rPr dirty="0"/>
              <a:t>a</a:t>
            </a:r>
            <a:r>
              <a:rPr dirty="0" spc="5"/>
              <a:t> </a:t>
            </a:r>
            <a:r>
              <a:rPr dirty="0" spc="-60"/>
              <a:t>state-</a:t>
            </a:r>
            <a:r>
              <a:rPr dirty="0" spc="-50"/>
              <a:t>of-</a:t>
            </a:r>
            <a:r>
              <a:rPr dirty="0" spc="-40"/>
              <a:t>the-</a:t>
            </a:r>
            <a:r>
              <a:rPr dirty="0"/>
              <a:t>art</a:t>
            </a:r>
            <a:r>
              <a:rPr dirty="0" spc="-50"/>
              <a:t> </a:t>
            </a:r>
            <a:r>
              <a:rPr dirty="0" spc="-30"/>
              <a:t>convolutional </a:t>
            </a:r>
            <a:r>
              <a:rPr dirty="0"/>
              <a:t>neural</a:t>
            </a:r>
            <a:r>
              <a:rPr dirty="0" spc="-20"/>
              <a:t> </a:t>
            </a:r>
            <a:r>
              <a:rPr dirty="0"/>
              <a:t>network,</a:t>
            </a:r>
            <a:r>
              <a:rPr dirty="0" spc="-60"/>
              <a:t> </a:t>
            </a:r>
            <a:r>
              <a:rPr dirty="0"/>
              <a:t>is</a:t>
            </a:r>
            <a:r>
              <a:rPr dirty="0" spc="40"/>
              <a:t> </a:t>
            </a:r>
            <a:r>
              <a:rPr dirty="0" spc="-25"/>
              <a:t>the </a:t>
            </a:r>
            <a:r>
              <a:rPr dirty="0" spc="-10"/>
              <a:t>backbone</a:t>
            </a:r>
            <a:r>
              <a:rPr dirty="0" spc="-85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our</a:t>
            </a:r>
            <a:r>
              <a:rPr dirty="0" spc="-85"/>
              <a:t> </a:t>
            </a:r>
            <a:r>
              <a:rPr dirty="0"/>
              <a:t>deep</a:t>
            </a:r>
            <a:r>
              <a:rPr dirty="0" spc="-55"/>
              <a:t> </a:t>
            </a:r>
            <a:r>
              <a:rPr dirty="0" spc="-50"/>
              <a:t>learning-</a:t>
            </a:r>
            <a:r>
              <a:rPr dirty="0" spc="-20"/>
              <a:t>powered</a:t>
            </a:r>
            <a:r>
              <a:rPr dirty="0" spc="-70"/>
              <a:t> </a:t>
            </a:r>
            <a:r>
              <a:rPr dirty="0"/>
              <a:t>crop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35"/>
              <a:t> weed</a:t>
            </a:r>
            <a:r>
              <a:rPr dirty="0" spc="-100"/>
              <a:t> </a:t>
            </a:r>
            <a:r>
              <a:rPr dirty="0" spc="-10"/>
              <a:t>classification system.</a:t>
            </a:r>
          </a:p>
          <a:p>
            <a:pPr marL="12700" marR="769620">
              <a:lnSpc>
                <a:spcPct val="131800"/>
              </a:lnSpc>
              <a:spcBef>
                <a:spcPts val="2210"/>
              </a:spcBef>
            </a:pPr>
            <a:r>
              <a:rPr dirty="0"/>
              <a:t>With</a:t>
            </a:r>
            <a:r>
              <a:rPr dirty="0" spc="-70"/>
              <a:t> </a:t>
            </a:r>
            <a:r>
              <a:rPr dirty="0"/>
              <a:t>50</a:t>
            </a:r>
            <a:r>
              <a:rPr dirty="0" spc="-65"/>
              <a:t> </a:t>
            </a:r>
            <a:r>
              <a:rPr dirty="0" spc="-25"/>
              <a:t>layers,</a:t>
            </a:r>
            <a:r>
              <a:rPr dirty="0" spc="-60"/>
              <a:t> </a:t>
            </a:r>
            <a:r>
              <a:rPr dirty="0"/>
              <a:t>this</a:t>
            </a:r>
            <a:r>
              <a:rPr dirty="0" spc="-40"/>
              <a:t> </a:t>
            </a:r>
            <a:r>
              <a:rPr dirty="0" spc="-30"/>
              <a:t>architecture</a:t>
            </a:r>
            <a:r>
              <a:rPr dirty="0" spc="-100"/>
              <a:t> </a:t>
            </a:r>
            <a:r>
              <a:rPr dirty="0" spc="-25"/>
              <a:t>delivers</a:t>
            </a:r>
            <a:r>
              <a:rPr dirty="0" spc="-60"/>
              <a:t> </a:t>
            </a:r>
            <a:r>
              <a:rPr dirty="0" spc="-25"/>
              <a:t>unparalleled</a:t>
            </a:r>
            <a:r>
              <a:rPr dirty="0"/>
              <a:t> </a:t>
            </a:r>
            <a:r>
              <a:rPr dirty="0" spc="-10"/>
              <a:t>accuracy, </a:t>
            </a:r>
            <a:r>
              <a:rPr dirty="0" spc="-45"/>
              <a:t>efficiency,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-25"/>
              <a:t>scalability</a:t>
            </a:r>
            <a:r>
              <a:rPr dirty="0" spc="35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 spc="-40"/>
              <a:t>real-</a:t>
            </a:r>
            <a:r>
              <a:rPr dirty="0"/>
              <a:t>world</a:t>
            </a:r>
            <a:r>
              <a:rPr dirty="0" spc="-45"/>
              <a:t> </a:t>
            </a:r>
            <a:r>
              <a:rPr dirty="0" spc="-30"/>
              <a:t>agricultural</a:t>
            </a:r>
            <a:r>
              <a:rPr dirty="0" spc="-60"/>
              <a:t> </a:t>
            </a:r>
            <a:r>
              <a:rPr dirty="0" spc="-10"/>
              <a:t>applications.</a:t>
            </a:r>
          </a:p>
          <a:p>
            <a:pPr marL="12700" marR="5080">
              <a:lnSpc>
                <a:spcPct val="133000"/>
              </a:lnSpc>
              <a:spcBef>
                <a:spcPts val="2195"/>
              </a:spcBef>
            </a:pPr>
            <a:r>
              <a:rPr dirty="0" spc="-30"/>
              <a:t>ResNet50's</a:t>
            </a:r>
            <a:r>
              <a:rPr dirty="0" spc="-105"/>
              <a:t> </a:t>
            </a:r>
            <a:r>
              <a:rPr dirty="0" spc="-35"/>
              <a:t>advanced</a:t>
            </a:r>
            <a:r>
              <a:rPr dirty="0" spc="-90"/>
              <a:t> </a:t>
            </a:r>
            <a:r>
              <a:rPr dirty="0" spc="-10"/>
              <a:t>techniques,</a:t>
            </a:r>
            <a:r>
              <a:rPr dirty="0" spc="-60"/>
              <a:t> </a:t>
            </a:r>
            <a:r>
              <a:rPr dirty="0"/>
              <a:t>like</a:t>
            </a:r>
            <a:r>
              <a:rPr dirty="0" spc="-5"/>
              <a:t> </a:t>
            </a:r>
            <a:r>
              <a:rPr dirty="0" spc="-10"/>
              <a:t>residual</a:t>
            </a:r>
            <a:r>
              <a:rPr dirty="0" spc="-45"/>
              <a:t> </a:t>
            </a:r>
            <a:r>
              <a:rPr dirty="0" spc="-30"/>
              <a:t>connections,</a:t>
            </a:r>
            <a:r>
              <a:rPr dirty="0" spc="-80"/>
              <a:t> </a:t>
            </a:r>
            <a:r>
              <a:rPr dirty="0"/>
              <a:t>enable</a:t>
            </a:r>
            <a:r>
              <a:rPr dirty="0" spc="-40"/>
              <a:t> </a:t>
            </a:r>
            <a:r>
              <a:rPr dirty="0"/>
              <a:t>it</a:t>
            </a:r>
            <a:r>
              <a:rPr dirty="0" spc="-15"/>
              <a:t> </a:t>
            </a:r>
            <a:r>
              <a:rPr dirty="0" spc="-25"/>
              <a:t>to learn</a:t>
            </a:r>
            <a:r>
              <a:rPr dirty="0" spc="-85"/>
              <a:t> </a:t>
            </a:r>
            <a:r>
              <a:rPr dirty="0"/>
              <a:t>rich</a:t>
            </a:r>
            <a:r>
              <a:rPr dirty="0" spc="-55"/>
              <a:t> </a:t>
            </a:r>
            <a:r>
              <a:rPr dirty="0" spc="-10"/>
              <a:t>visual</a:t>
            </a:r>
            <a:r>
              <a:rPr dirty="0" spc="-55"/>
              <a:t> </a:t>
            </a:r>
            <a:r>
              <a:rPr dirty="0" spc="-45"/>
              <a:t>features</a:t>
            </a:r>
            <a:r>
              <a:rPr dirty="0" spc="-70"/>
              <a:t> </a:t>
            </a:r>
            <a:r>
              <a:rPr dirty="0" spc="-10"/>
              <a:t>from</a:t>
            </a:r>
            <a:r>
              <a:rPr dirty="0" spc="-75"/>
              <a:t> </a:t>
            </a:r>
            <a:r>
              <a:rPr dirty="0" spc="-10"/>
              <a:t>large</a:t>
            </a:r>
            <a:r>
              <a:rPr dirty="0" spc="-70"/>
              <a:t> </a:t>
            </a:r>
            <a:r>
              <a:rPr dirty="0" spc="-35"/>
              <a:t>datasets,</a:t>
            </a:r>
            <a:r>
              <a:rPr dirty="0" spc="-100"/>
              <a:t> </a:t>
            </a:r>
            <a:r>
              <a:rPr dirty="0" spc="-10"/>
              <a:t>optimizing</a:t>
            </a:r>
            <a:r>
              <a:rPr dirty="0" spc="-55"/>
              <a:t> </a:t>
            </a:r>
            <a:r>
              <a:rPr dirty="0"/>
              <a:t>yield, </a:t>
            </a:r>
            <a:r>
              <a:rPr dirty="0" spc="-10"/>
              <a:t>detecting </a:t>
            </a:r>
            <a:r>
              <a:rPr dirty="0"/>
              <a:t>diseases,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 spc="-30"/>
              <a:t>empowering</a:t>
            </a:r>
            <a:r>
              <a:rPr dirty="0" spc="-65"/>
              <a:t> </a:t>
            </a:r>
            <a:r>
              <a:rPr dirty="0"/>
              <a:t>precision</a:t>
            </a:r>
            <a:r>
              <a:rPr dirty="0" spc="-65"/>
              <a:t> </a:t>
            </a:r>
            <a:r>
              <a:rPr dirty="0" spc="-30"/>
              <a:t>farming.</a:t>
            </a:r>
            <a:r>
              <a:rPr dirty="0" spc="-85"/>
              <a:t> </a:t>
            </a:r>
            <a:r>
              <a:rPr dirty="0"/>
              <a:t>Its</a:t>
            </a:r>
            <a:r>
              <a:rPr dirty="0" spc="-65"/>
              <a:t> </a:t>
            </a:r>
            <a:r>
              <a:rPr dirty="0" spc="-30"/>
              <a:t>versatility</a:t>
            </a:r>
            <a:r>
              <a:rPr dirty="0" spc="-70"/>
              <a:t> </a:t>
            </a:r>
            <a:r>
              <a:rPr dirty="0" spc="-30"/>
              <a:t>makes</a:t>
            </a:r>
            <a:r>
              <a:rPr dirty="0" spc="-90"/>
              <a:t> </a:t>
            </a:r>
            <a:r>
              <a:rPr dirty="0"/>
              <a:t>it</a:t>
            </a:r>
            <a:r>
              <a:rPr dirty="0" spc="-45"/>
              <a:t> </a:t>
            </a:r>
            <a:r>
              <a:rPr dirty="0" spc="-50"/>
              <a:t>a </a:t>
            </a:r>
            <a:r>
              <a:rPr dirty="0" spc="-30"/>
              <a:t>cornerstone</a:t>
            </a:r>
            <a:r>
              <a:rPr dirty="0" spc="-10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/>
              <a:t>our</a:t>
            </a:r>
            <a:r>
              <a:rPr dirty="0" spc="-70"/>
              <a:t> </a:t>
            </a:r>
            <a:r>
              <a:rPr dirty="0" spc="-30"/>
              <a:t>innovative</a:t>
            </a:r>
            <a:r>
              <a:rPr dirty="0" spc="-80"/>
              <a:t> </a:t>
            </a:r>
            <a:r>
              <a:rPr dirty="0"/>
              <a:t>deep</a:t>
            </a:r>
            <a:r>
              <a:rPr dirty="0" spc="-30"/>
              <a:t> </a:t>
            </a:r>
            <a:r>
              <a:rPr dirty="0"/>
              <a:t>learning</a:t>
            </a:r>
            <a:r>
              <a:rPr dirty="0" spc="-75"/>
              <a:t> </a:t>
            </a:r>
            <a:r>
              <a:rPr dirty="0" spc="-10"/>
              <a:t>solutions.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5486400" cy="82295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53372" y="2602992"/>
              <a:ext cx="4867655" cy="302361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2238" y="850214"/>
            <a:ext cx="6213475" cy="14433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700"/>
              </a:lnSpc>
            </a:pPr>
            <a:r>
              <a:rPr dirty="0" sz="4550"/>
              <a:t>Ensemble</a:t>
            </a:r>
            <a:r>
              <a:rPr dirty="0" sz="4550" spc="-150"/>
              <a:t> </a:t>
            </a:r>
            <a:r>
              <a:rPr dirty="0" sz="4550"/>
              <a:t>Models</a:t>
            </a:r>
            <a:r>
              <a:rPr dirty="0" sz="4550" spc="-100"/>
              <a:t> </a:t>
            </a:r>
            <a:r>
              <a:rPr dirty="0" sz="4550"/>
              <a:t>for</a:t>
            </a:r>
            <a:r>
              <a:rPr dirty="0" sz="4550" spc="-75"/>
              <a:t> </a:t>
            </a:r>
            <a:r>
              <a:rPr dirty="0" sz="4550" spc="-20"/>
              <a:t>Crop </a:t>
            </a:r>
            <a:r>
              <a:rPr dirty="0" sz="4550"/>
              <a:t>and</a:t>
            </a:r>
            <a:r>
              <a:rPr dirty="0" sz="4550" spc="-235"/>
              <a:t> </a:t>
            </a:r>
            <a:r>
              <a:rPr dirty="0" sz="4550" spc="-10"/>
              <a:t>Weed</a:t>
            </a:r>
            <a:r>
              <a:rPr dirty="0" sz="4550" spc="-200"/>
              <a:t> </a:t>
            </a:r>
            <a:r>
              <a:rPr dirty="0" sz="4550" spc="-10"/>
              <a:t>Classification</a:t>
            </a:r>
            <a:endParaRPr sz="4550"/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45085">
              <a:lnSpc>
                <a:spcPct val="132100"/>
              </a:lnSpc>
              <a:spcBef>
                <a:spcPts val="100"/>
              </a:spcBef>
            </a:pPr>
            <a:r>
              <a:rPr dirty="0" spc="-50"/>
              <a:t>To</a:t>
            </a:r>
            <a:r>
              <a:rPr dirty="0" spc="-60"/>
              <a:t> </a:t>
            </a:r>
            <a:r>
              <a:rPr dirty="0"/>
              <a:t>improve</a:t>
            </a:r>
            <a:r>
              <a:rPr dirty="0" spc="-65"/>
              <a:t> </a:t>
            </a:r>
            <a:r>
              <a:rPr dirty="0" spc="-30"/>
              <a:t>accuracy,</a:t>
            </a:r>
            <a:r>
              <a:rPr dirty="0" spc="-45"/>
              <a:t> </a:t>
            </a:r>
            <a:r>
              <a:rPr dirty="0"/>
              <a:t>we</a:t>
            </a:r>
            <a:r>
              <a:rPr dirty="0" spc="-20"/>
              <a:t> </a:t>
            </a:r>
            <a:r>
              <a:rPr dirty="0" spc="-10"/>
              <a:t>developed</a:t>
            </a:r>
            <a:r>
              <a:rPr dirty="0" spc="-30"/>
              <a:t> </a:t>
            </a:r>
            <a:r>
              <a:rPr dirty="0"/>
              <a:t>an</a:t>
            </a:r>
            <a:r>
              <a:rPr dirty="0" spc="-25"/>
              <a:t> </a:t>
            </a:r>
            <a:r>
              <a:rPr dirty="0"/>
              <a:t>ensemble</a:t>
            </a:r>
            <a:r>
              <a:rPr dirty="0" spc="-20"/>
              <a:t> </a:t>
            </a:r>
            <a:r>
              <a:rPr dirty="0"/>
              <a:t>combining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CNN</a:t>
            </a:r>
            <a:r>
              <a:rPr dirty="0" spc="-25"/>
              <a:t> and </a:t>
            </a:r>
            <a:r>
              <a:rPr dirty="0"/>
              <a:t>ResNet50.</a:t>
            </a:r>
            <a:r>
              <a:rPr dirty="0" spc="10"/>
              <a:t> </a:t>
            </a:r>
            <a:r>
              <a:rPr dirty="0"/>
              <a:t>By</a:t>
            </a:r>
            <a:r>
              <a:rPr dirty="0" spc="35"/>
              <a:t> </a:t>
            </a:r>
            <a:r>
              <a:rPr dirty="0" spc="-20"/>
              <a:t>averaging</a:t>
            </a:r>
            <a:r>
              <a:rPr dirty="0"/>
              <a:t> outputs,</a:t>
            </a:r>
            <a:r>
              <a:rPr dirty="0" spc="10"/>
              <a:t> </a:t>
            </a:r>
            <a:r>
              <a:rPr dirty="0"/>
              <a:t>the</a:t>
            </a:r>
            <a:r>
              <a:rPr dirty="0" spc="15"/>
              <a:t> </a:t>
            </a:r>
            <a:r>
              <a:rPr dirty="0"/>
              <a:t>ensemble</a:t>
            </a:r>
            <a:r>
              <a:rPr dirty="0" spc="35"/>
              <a:t> </a:t>
            </a:r>
            <a:r>
              <a:rPr dirty="0" spc="-20"/>
              <a:t>leverages</a:t>
            </a:r>
            <a:r>
              <a:rPr dirty="0" spc="5"/>
              <a:t> </a:t>
            </a:r>
            <a:r>
              <a:rPr dirty="0"/>
              <a:t>the</a:t>
            </a:r>
            <a:r>
              <a:rPr dirty="0" spc="25"/>
              <a:t> </a:t>
            </a:r>
            <a:r>
              <a:rPr dirty="0" spc="-10"/>
              <a:t>strengths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each</a:t>
            </a:r>
            <a:r>
              <a:rPr dirty="0" spc="-45"/>
              <a:t> </a:t>
            </a:r>
            <a:r>
              <a:rPr dirty="0" spc="-30"/>
              <a:t>approach</a:t>
            </a:r>
            <a:r>
              <a:rPr dirty="0" spc="-95"/>
              <a:t> </a:t>
            </a:r>
            <a:r>
              <a:rPr dirty="0"/>
              <a:t>for</a:t>
            </a:r>
            <a:r>
              <a:rPr dirty="0" spc="-55"/>
              <a:t> </a:t>
            </a:r>
            <a:r>
              <a:rPr dirty="0" spc="-30"/>
              <a:t>enhanced</a:t>
            </a:r>
            <a:r>
              <a:rPr dirty="0" spc="-65"/>
              <a:t> </a:t>
            </a:r>
            <a:r>
              <a:rPr dirty="0" spc="-10"/>
              <a:t>performance.</a:t>
            </a:r>
          </a:p>
          <a:p>
            <a:pPr marL="12700" marR="67945">
              <a:lnSpc>
                <a:spcPct val="133000"/>
              </a:lnSpc>
              <a:spcBef>
                <a:spcPts val="2195"/>
              </a:spcBef>
            </a:pPr>
            <a:r>
              <a:rPr dirty="0"/>
              <a:t>The</a:t>
            </a:r>
            <a:r>
              <a:rPr dirty="0" spc="-65"/>
              <a:t> </a:t>
            </a:r>
            <a:r>
              <a:rPr dirty="0" spc="-20"/>
              <a:t>ensemble</a:t>
            </a:r>
            <a:r>
              <a:rPr dirty="0" spc="-55"/>
              <a:t> </a:t>
            </a:r>
            <a:r>
              <a:rPr dirty="0" spc="-30"/>
              <a:t>preprocesses</a:t>
            </a:r>
            <a:r>
              <a:rPr dirty="0" spc="-90"/>
              <a:t> </a:t>
            </a:r>
            <a:r>
              <a:rPr dirty="0"/>
              <a:t>inputs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90"/>
              <a:t> </a:t>
            </a:r>
            <a:r>
              <a:rPr dirty="0"/>
              <a:t>same,</a:t>
            </a:r>
            <a:r>
              <a:rPr dirty="0" spc="-70"/>
              <a:t> </a:t>
            </a:r>
            <a:r>
              <a:rPr dirty="0"/>
              <a:t>then</a:t>
            </a:r>
            <a:r>
              <a:rPr dirty="0" spc="-60"/>
              <a:t> </a:t>
            </a:r>
            <a:r>
              <a:rPr dirty="0"/>
              <a:t>passes</a:t>
            </a:r>
            <a:r>
              <a:rPr dirty="0" spc="-80"/>
              <a:t> </a:t>
            </a:r>
            <a:r>
              <a:rPr dirty="0" spc="-20"/>
              <a:t>them</a:t>
            </a:r>
            <a:r>
              <a:rPr dirty="0" spc="-80"/>
              <a:t> </a:t>
            </a:r>
            <a:r>
              <a:rPr dirty="0" spc="-10"/>
              <a:t>through </a:t>
            </a:r>
            <a:r>
              <a:rPr dirty="0"/>
              <a:t>both</a:t>
            </a:r>
            <a:r>
              <a:rPr dirty="0" spc="-75"/>
              <a:t> </a:t>
            </a:r>
            <a:r>
              <a:rPr dirty="0"/>
              <a:t>models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 spc="-45"/>
              <a:t>averages</a:t>
            </a:r>
            <a:r>
              <a:rPr dirty="0" spc="-155"/>
              <a:t> </a:t>
            </a:r>
            <a:r>
              <a:rPr dirty="0" spc="-20"/>
              <a:t>probabilities</a:t>
            </a:r>
            <a:r>
              <a:rPr dirty="0" spc="-70"/>
              <a:t> </a:t>
            </a:r>
            <a:r>
              <a:rPr dirty="0"/>
              <a:t>for</a:t>
            </a:r>
            <a:r>
              <a:rPr dirty="0" spc="-95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/>
              <a:t>final</a:t>
            </a:r>
            <a:r>
              <a:rPr dirty="0" spc="-55"/>
              <a:t> </a:t>
            </a:r>
            <a:r>
              <a:rPr dirty="0" spc="-30"/>
              <a:t>classification.</a:t>
            </a:r>
            <a:r>
              <a:rPr dirty="0" spc="-40"/>
              <a:t> </a:t>
            </a:r>
            <a:r>
              <a:rPr dirty="0" spc="-20"/>
              <a:t>This </a:t>
            </a:r>
            <a:r>
              <a:rPr dirty="0" spc="-30"/>
              <a:t>outperforms</a:t>
            </a:r>
            <a:r>
              <a:rPr dirty="0" spc="-120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/>
              <a:t>individual</a:t>
            </a:r>
            <a:r>
              <a:rPr dirty="0" spc="-30"/>
              <a:t> </a:t>
            </a:r>
            <a:r>
              <a:rPr dirty="0"/>
              <a:t>models,</a:t>
            </a:r>
            <a:r>
              <a:rPr dirty="0" spc="-55"/>
              <a:t> </a:t>
            </a:r>
            <a:r>
              <a:rPr dirty="0" spc="-30"/>
              <a:t>increasing</a:t>
            </a:r>
            <a:r>
              <a:rPr dirty="0" spc="-40"/>
              <a:t> </a:t>
            </a:r>
            <a:r>
              <a:rPr dirty="0" spc="-30"/>
              <a:t>accuracy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10"/>
              <a:t>robustness </a:t>
            </a:r>
            <a:r>
              <a:rPr dirty="0"/>
              <a:t>for</a:t>
            </a:r>
            <a:r>
              <a:rPr dirty="0" spc="-110"/>
              <a:t> </a:t>
            </a:r>
            <a:r>
              <a:rPr dirty="0" spc="-10"/>
              <a:t>crop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 spc="-30"/>
              <a:t>weed</a:t>
            </a:r>
            <a:r>
              <a:rPr dirty="0" spc="-95"/>
              <a:t> </a:t>
            </a:r>
            <a:r>
              <a:rPr dirty="0" spc="-10"/>
              <a:t>identification.</a:t>
            </a:r>
          </a:p>
          <a:p>
            <a:pPr algn="just" marL="12700" marR="5080">
              <a:lnSpc>
                <a:spcPct val="132100"/>
              </a:lnSpc>
              <a:spcBef>
                <a:spcPts val="2200"/>
              </a:spcBef>
            </a:pPr>
            <a:r>
              <a:rPr dirty="0"/>
              <a:t>Evaluation </a:t>
            </a:r>
            <a:r>
              <a:rPr dirty="0" spc="-20"/>
              <a:t>demonstrates </a:t>
            </a:r>
            <a:r>
              <a:rPr dirty="0"/>
              <a:t>the</a:t>
            </a:r>
            <a:r>
              <a:rPr dirty="0" spc="5"/>
              <a:t> </a:t>
            </a:r>
            <a:r>
              <a:rPr dirty="0" spc="-10"/>
              <a:t>ensemble's</a:t>
            </a:r>
            <a:r>
              <a:rPr dirty="0" spc="-5"/>
              <a:t> </a:t>
            </a:r>
            <a:r>
              <a:rPr dirty="0" spc="-10"/>
              <a:t>significant</a:t>
            </a:r>
            <a:r>
              <a:rPr dirty="0"/>
              <a:t> </a:t>
            </a:r>
            <a:r>
              <a:rPr dirty="0" spc="-20"/>
              <a:t>improvements over </a:t>
            </a:r>
            <a:r>
              <a:rPr dirty="0"/>
              <a:t>individual</a:t>
            </a:r>
            <a:r>
              <a:rPr dirty="0" spc="15"/>
              <a:t> </a:t>
            </a:r>
            <a:r>
              <a:rPr dirty="0"/>
              <a:t>models,</a:t>
            </a:r>
            <a:r>
              <a:rPr dirty="0" spc="25"/>
              <a:t> </a:t>
            </a:r>
            <a:r>
              <a:rPr dirty="0"/>
              <a:t>providing</a:t>
            </a:r>
            <a:r>
              <a:rPr dirty="0" spc="15"/>
              <a:t> </a:t>
            </a:r>
            <a:r>
              <a:rPr dirty="0"/>
              <a:t>farmers and</a:t>
            </a:r>
            <a:r>
              <a:rPr dirty="0" spc="15"/>
              <a:t> </a:t>
            </a:r>
            <a:r>
              <a:rPr dirty="0" spc="-10"/>
              <a:t>agronomists</a:t>
            </a:r>
            <a:r>
              <a:rPr dirty="0"/>
              <a:t> a</a:t>
            </a:r>
            <a:r>
              <a:rPr dirty="0" spc="-10"/>
              <a:t> </a:t>
            </a:r>
            <a:r>
              <a:rPr dirty="0"/>
              <a:t>reliable tool</a:t>
            </a:r>
            <a:r>
              <a:rPr dirty="0" spc="-5"/>
              <a:t> </a:t>
            </a:r>
            <a:r>
              <a:rPr dirty="0" spc="-25"/>
              <a:t>to </a:t>
            </a:r>
            <a:r>
              <a:rPr dirty="0" spc="-10"/>
              <a:t>support</a:t>
            </a:r>
            <a:r>
              <a:rPr dirty="0" spc="-100"/>
              <a:t> </a:t>
            </a:r>
            <a:r>
              <a:rPr dirty="0" spc="-25"/>
              <a:t>sustainable</a:t>
            </a:r>
            <a:r>
              <a:rPr dirty="0" spc="-20"/>
              <a:t> </a:t>
            </a:r>
            <a:r>
              <a:rPr dirty="0" spc="-10"/>
              <a:t>agriculture.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5486400" cy="8229600"/>
            <a:chOff x="0" y="0"/>
            <a:chExt cx="5486400" cy="82296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486399" cy="82295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04" y="1719072"/>
              <a:ext cx="4965192" cy="47914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94882" y="764539"/>
            <a:ext cx="4821555" cy="122237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20"/>
              </a:spcBef>
            </a:pPr>
            <a:r>
              <a:rPr dirty="0" sz="3850" spc="-10"/>
              <a:t>Dataset</a:t>
            </a:r>
            <a:r>
              <a:rPr dirty="0" sz="3850" spc="-155"/>
              <a:t> </a:t>
            </a:r>
            <a:r>
              <a:rPr dirty="0" sz="3850" spc="-10"/>
              <a:t>Preparation</a:t>
            </a:r>
            <a:r>
              <a:rPr dirty="0" sz="3850" spc="-130"/>
              <a:t> </a:t>
            </a:r>
            <a:r>
              <a:rPr dirty="0" sz="3850" spc="-25"/>
              <a:t>and </a:t>
            </a:r>
            <a:r>
              <a:rPr dirty="0" sz="3850" spc="-10"/>
              <a:t>Preprocessing</a:t>
            </a:r>
            <a:endParaRPr sz="3850"/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4871" y="2383535"/>
            <a:ext cx="1042416" cy="500024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649336" y="2421700"/>
            <a:ext cx="5917565" cy="4487545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Data</a:t>
            </a:r>
            <a:r>
              <a:rPr dirty="0" sz="190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BE7"/>
                </a:solidFill>
                <a:latin typeface="Carlito"/>
                <a:cs typeface="Carlito"/>
              </a:rPr>
              <a:t>Collection</a:t>
            </a:r>
            <a:endParaRPr sz="1900">
              <a:latin typeface="Carlito"/>
              <a:cs typeface="Carlito"/>
            </a:endParaRPr>
          </a:p>
          <a:p>
            <a:pPr marL="12700" marR="5080">
              <a:lnSpc>
                <a:spcPct val="131500"/>
              </a:lnSpc>
              <a:spcBef>
                <a:spcPts val="490"/>
              </a:spcBef>
            </a:pPr>
            <a:r>
              <a:rPr dirty="0" sz="1650" spc="-10">
                <a:solidFill>
                  <a:srgbClr val="F8EBE7"/>
                </a:solidFill>
                <a:latin typeface="Carlito"/>
                <a:cs typeface="Carlito"/>
              </a:rPr>
              <a:t>Acquire</a:t>
            </a:r>
            <a:r>
              <a:rPr dirty="0" sz="16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a</a:t>
            </a:r>
            <a:r>
              <a:rPr dirty="0" sz="1650" spc="-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30">
                <a:solidFill>
                  <a:srgbClr val="F8EBE7"/>
                </a:solidFill>
                <a:latin typeface="Carlito"/>
                <a:cs typeface="Carlito"/>
              </a:rPr>
              <a:t>diverse</a:t>
            </a:r>
            <a:r>
              <a:rPr dirty="0" sz="16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30">
                <a:solidFill>
                  <a:srgbClr val="F8EBE7"/>
                </a:solidFill>
                <a:latin typeface="Carlito"/>
                <a:cs typeface="Carlito"/>
              </a:rPr>
              <a:t>dataset</a:t>
            </a:r>
            <a:r>
              <a:rPr dirty="0" sz="165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of labeled</a:t>
            </a:r>
            <a:r>
              <a:rPr dirty="0" sz="16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BE7"/>
                </a:solidFill>
                <a:latin typeface="Carlito"/>
                <a:cs typeface="Carlito"/>
              </a:rPr>
              <a:t>images,</a:t>
            </a:r>
            <a:r>
              <a:rPr dirty="0" sz="165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20">
                <a:solidFill>
                  <a:srgbClr val="F8EBE7"/>
                </a:solidFill>
                <a:latin typeface="Carlito"/>
                <a:cs typeface="Carlito"/>
              </a:rPr>
              <a:t>including</a:t>
            </a:r>
            <a:r>
              <a:rPr dirty="0" sz="165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30">
                <a:solidFill>
                  <a:srgbClr val="F8EBE7"/>
                </a:solidFill>
                <a:latin typeface="Carlito"/>
                <a:cs typeface="Carlito"/>
              </a:rPr>
              <a:t>various</a:t>
            </a:r>
            <a:r>
              <a:rPr dirty="0" sz="16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crop</a:t>
            </a:r>
            <a:r>
              <a:rPr dirty="0" sz="16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25">
                <a:solidFill>
                  <a:srgbClr val="F8EBE7"/>
                </a:solidFill>
                <a:latin typeface="Carlito"/>
                <a:cs typeface="Carlito"/>
              </a:rPr>
              <a:t>and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weed</a:t>
            </a:r>
            <a:r>
              <a:rPr dirty="0" sz="165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20">
                <a:solidFill>
                  <a:srgbClr val="F8EBE7"/>
                </a:solidFill>
                <a:latin typeface="Carlito"/>
                <a:cs typeface="Carlito"/>
              </a:rPr>
              <a:t>types,</a:t>
            </a:r>
            <a:r>
              <a:rPr dirty="0" sz="16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BE7"/>
                </a:solidFill>
                <a:latin typeface="Carlito"/>
                <a:cs typeface="Carlito"/>
              </a:rPr>
              <a:t>growth</a:t>
            </a:r>
            <a:r>
              <a:rPr dirty="0" sz="165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30">
                <a:solidFill>
                  <a:srgbClr val="F8EBE7"/>
                </a:solidFill>
                <a:latin typeface="Carlito"/>
                <a:cs typeface="Carlito"/>
              </a:rPr>
              <a:t>stages,</a:t>
            </a:r>
            <a:r>
              <a:rPr dirty="0" sz="16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6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BE7"/>
                </a:solidFill>
                <a:latin typeface="Carlito"/>
                <a:cs typeface="Carlito"/>
              </a:rPr>
              <a:t>lighting</a:t>
            </a:r>
            <a:r>
              <a:rPr dirty="0" sz="165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BE7"/>
                </a:solidFill>
                <a:latin typeface="Carlito"/>
                <a:cs typeface="Carlito"/>
              </a:rPr>
              <a:t>conditions.</a:t>
            </a:r>
            <a:endParaRPr sz="16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1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Data</a:t>
            </a:r>
            <a:r>
              <a:rPr dirty="0" sz="190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BE7"/>
                </a:solidFill>
                <a:latin typeface="Carlito"/>
                <a:cs typeface="Carlito"/>
              </a:rPr>
              <a:t>Augmentation</a:t>
            </a:r>
            <a:endParaRPr sz="1900">
              <a:latin typeface="Carlito"/>
              <a:cs typeface="Carlito"/>
            </a:endParaRPr>
          </a:p>
          <a:p>
            <a:pPr marL="12700" marR="1198880">
              <a:lnSpc>
                <a:spcPct val="130900"/>
              </a:lnSpc>
              <a:spcBef>
                <a:spcPts val="505"/>
              </a:spcBef>
            </a:pPr>
            <a:r>
              <a:rPr dirty="0" sz="1650" spc="-30">
                <a:solidFill>
                  <a:srgbClr val="F8EBE7"/>
                </a:solidFill>
                <a:latin typeface="Carlito"/>
                <a:cs typeface="Carlito"/>
              </a:rPr>
              <a:t>Increase</a:t>
            </a:r>
            <a:r>
              <a:rPr dirty="0" sz="1650" spc="-9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the</a:t>
            </a:r>
            <a:r>
              <a:rPr dirty="0" sz="16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BE7"/>
                </a:solidFill>
                <a:latin typeface="Carlito"/>
                <a:cs typeface="Carlito"/>
              </a:rPr>
              <a:t>size</a:t>
            </a:r>
            <a:r>
              <a:rPr dirty="0" sz="16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6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30">
                <a:solidFill>
                  <a:srgbClr val="F8EBE7"/>
                </a:solidFill>
                <a:latin typeface="Carlito"/>
                <a:cs typeface="Carlito"/>
              </a:rPr>
              <a:t>diversity</a:t>
            </a:r>
            <a:r>
              <a:rPr dirty="0" sz="165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of</a:t>
            </a:r>
            <a:r>
              <a:rPr dirty="0" sz="16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the</a:t>
            </a:r>
            <a:r>
              <a:rPr dirty="0" sz="16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25">
                <a:solidFill>
                  <a:srgbClr val="F8EBE7"/>
                </a:solidFill>
                <a:latin typeface="Carlito"/>
                <a:cs typeface="Carlito"/>
              </a:rPr>
              <a:t>dataset</a:t>
            </a:r>
            <a:r>
              <a:rPr dirty="0" sz="16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by</a:t>
            </a:r>
            <a:r>
              <a:rPr dirty="0" sz="1650" spc="-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BE7"/>
                </a:solidFill>
                <a:latin typeface="Carlito"/>
                <a:cs typeface="Carlito"/>
              </a:rPr>
              <a:t>applying </a:t>
            </a:r>
            <a:r>
              <a:rPr dirty="0" sz="1650" spc="-45">
                <a:solidFill>
                  <a:srgbClr val="F8EBE7"/>
                </a:solidFill>
                <a:latin typeface="Carlito"/>
                <a:cs typeface="Carlito"/>
              </a:rPr>
              <a:t>transformations</a:t>
            </a:r>
            <a:r>
              <a:rPr dirty="0" sz="16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like</a:t>
            </a:r>
            <a:r>
              <a:rPr dirty="0" sz="1650" spc="-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20">
                <a:solidFill>
                  <a:srgbClr val="F8EBE7"/>
                </a:solidFill>
                <a:latin typeface="Carlito"/>
                <a:cs typeface="Carlito"/>
              </a:rPr>
              <a:t>rotation,</a:t>
            </a:r>
            <a:r>
              <a:rPr dirty="0" sz="16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scaling,</a:t>
            </a:r>
            <a:r>
              <a:rPr dirty="0" sz="16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650" spc="-1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BE7"/>
                </a:solidFill>
                <a:latin typeface="Carlito"/>
                <a:cs typeface="Carlito"/>
              </a:rPr>
              <a:t>flipping.</a:t>
            </a:r>
            <a:endParaRPr sz="16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1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Data</a:t>
            </a:r>
            <a:r>
              <a:rPr dirty="0" sz="190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BE7"/>
                </a:solidFill>
                <a:latin typeface="Carlito"/>
                <a:cs typeface="Carlito"/>
              </a:rPr>
              <a:t>Normalization</a:t>
            </a:r>
            <a:endParaRPr sz="1900">
              <a:latin typeface="Carlito"/>
              <a:cs typeface="Carlito"/>
            </a:endParaRPr>
          </a:p>
          <a:p>
            <a:pPr marL="12700" marR="255270">
              <a:lnSpc>
                <a:spcPct val="132100"/>
              </a:lnSpc>
              <a:spcBef>
                <a:spcPts val="490"/>
              </a:spcBef>
            </a:pPr>
            <a:r>
              <a:rPr dirty="0" sz="1650" spc="-20">
                <a:solidFill>
                  <a:srgbClr val="F8EBE7"/>
                </a:solidFill>
                <a:latin typeface="Carlito"/>
                <a:cs typeface="Carlito"/>
              </a:rPr>
              <a:t>Scale</a:t>
            </a:r>
            <a:r>
              <a:rPr dirty="0" sz="16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the</a:t>
            </a:r>
            <a:r>
              <a:rPr dirty="0" sz="1650" spc="-3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BE7"/>
                </a:solidFill>
                <a:latin typeface="Carlito"/>
                <a:cs typeface="Carlito"/>
              </a:rPr>
              <a:t>pixel</a:t>
            </a:r>
            <a:r>
              <a:rPr dirty="0" sz="16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30">
                <a:solidFill>
                  <a:srgbClr val="F8EBE7"/>
                </a:solidFill>
                <a:latin typeface="Carlito"/>
                <a:cs typeface="Carlito"/>
              </a:rPr>
              <a:t>values</a:t>
            </a:r>
            <a:r>
              <a:rPr dirty="0" sz="16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to</a:t>
            </a:r>
            <a:r>
              <a:rPr dirty="0" sz="1650" spc="-1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a</a:t>
            </a:r>
            <a:r>
              <a:rPr dirty="0" sz="1650" spc="-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BE7"/>
                </a:solidFill>
                <a:latin typeface="Carlito"/>
                <a:cs typeface="Carlito"/>
              </a:rPr>
              <a:t>common</a:t>
            </a:r>
            <a:r>
              <a:rPr dirty="0" sz="16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30">
                <a:solidFill>
                  <a:srgbClr val="F8EBE7"/>
                </a:solidFill>
                <a:latin typeface="Carlito"/>
                <a:cs typeface="Carlito"/>
              </a:rPr>
              <a:t>range,</a:t>
            </a:r>
            <a:r>
              <a:rPr dirty="0" sz="16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20">
                <a:solidFill>
                  <a:srgbClr val="F8EBE7"/>
                </a:solidFill>
                <a:latin typeface="Carlito"/>
                <a:cs typeface="Carlito"/>
              </a:rPr>
              <a:t>improving</a:t>
            </a:r>
            <a:r>
              <a:rPr dirty="0" sz="16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BE7"/>
                </a:solidFill>
                <a:latin typeface="Carlito"/>
                <a:cs typeface="Carlito"/>
              </a:rPr>
              <a:t>model</a:t>
            </a:r>
            <a:r>
              <a:rPr dirty="0" sz="16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BE7"/>
                </a:solidFill>
                <a:latin typeface="Carlito"/>
                <a:cs typeface="Carlito"/>
              </a:rPr>
              <a:t>training </a:t>
            </a:r>
            <a:r>
              <a:rPr dirty="0" sz="1650" spc="-25">
                <a:solidFill>
                  <a:srgbClr val="F8EBE7"/>
                </a:solidFill>
                <a:latin typeface="Carlito"/>
                <a:cs typeface="Carlito"/>
              </a:rPr>
              <a:t>efficiency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and </a:t>
            </a:r>
            <a:r>
              <a:rPr dirty="0" sz="1650" spc="-30">
                <a:solidFill>
                  <a:srgbClr val="F8EBE7"/>
                </a:solidFill>
                <a:latin typeface="Carlito"/>
                <a:cs typeface="Carlito"/>
              </a:rPr>
              <a:t>preventing</a:t>
            </a:r>
            <a:r>
              <a:rPr dirty="0" sz="16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20">
                <a:solidFill>
                  <a:srgbClr val="F8EBE7"/>
                </a:solidFill>
                <a:latin typeface="Carlito"/>
                <a:cs typeface="Carlito"/>
              </a:rPr>
              <a:t>bias.</a:t>
            </a:r>
            <a:endParaRPr sz="16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"/>
            <a:ext cx="14630400" cy="8231505"/>
          </a:xfrm>
          <a:custGeom>
            <a:avLst/>
            <a:gdLst/>
            <a:ahLst/>
            <a:cxnLst/>
            <a:rect l="l" t="t" r="r" b="b"/>
            <a:pathLst>
              <a:path w="14630400" h="8231505">
                <a:moveTo>
                  <a:pt x="14630400" y="0"/>
                </a:moveTo>
                <a:lnTo>
                  <a:pt x="0" y="0"/>
                </a:lnTo>
                <a:lnTo>
                  <a:pt x="0" y="8230997"/>
                </a:lnTo>
                <a:lnTo>
                  <a:pt x="14630400" y="8230997"/>
                </a:lnTo>
                <a:lnTo>
                  <a:pt x="14630400" y="0"/>
                </a:lnTo>
                <a:close/>
              </a:path>
            </a:pathLst>
          </a:custGeom>
          <a:solidFill>
            <a:srgbClr val="12332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7538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8977" y="3300171"/>
            <a:ext cx="10172065" cy="6445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50" spc="-10"/>
              <a:t>Training</a:t>
            </a:r>
            <a:r>
              <a:rPr dirty="0" sz="4050" spc="-210"/>
              <a:t> </a:t>
            </a:r>
            <a:r>
              <a:rPr dirty="0" sz="4050"/>
              <a:t>and</a:t>
            </a:r>
            <a:r>
              <a:rPr dirty="0" sz="4050" spc="-155"/>
              <a:t> </a:t>
            </a:r>
            <a:r>
              <a:rPr dirty="0" sz="4050"/>
              <a:t>Evaluation</a:t>
            </a:r>
            <a:r>
              <a:rPr dirty="0" sz="4050" spc="-175"/>
              <a:t> </a:t>
            </a:r>
            <a:r>
              <a:rPr dirty="0" sz="4050"/>
              <a:t>of</a:t>
            </a:r>
            <a:r>
              <a:rPr dirty="0" sz="4050" spc="-120"/>
              <a:t> </a:t>
            </a:r>
            <a:r>
              <a:rPr dirty="0" sz="4050"/>
              <a:t>Deep</a:t>
            </a:r>
            <a:r>
              <a:rPr dirty="0" sz="4050" spc="-140"/>
              <a:t> </a:t>
            </a:r>
            <a:r>
              <a:rPr dirty="0" sz="4050"/>
              <a:t>Learning</a:t>
            </a:r>
            <a:r>
              <a:rPr dirty="0" sz="4050" spc="-200"/>
              <a:t> </a:t>
            </a:r>
            <a:r>
              <a:rPr dirty="0" sz="4050" spc="-10"/>
              <a:t>Models</a:t>
            </a:r>
            <a:endParaRPr sz="4050"/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0492" y="4986528"/>
            <a:ext cx="551688" cy="55168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728977" y="5581073"/>
            <a:ext cx="3294379" cy="1632585"/>
          </a:xfrm>
          <a:prstGeom prst="rect">
            <a:avLst/>
          </a:prstGeom>
        </p:spPr>
        <p:txBody>
          <a:bodyPr wrap="square" lIns="0" tIns="180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dirty="0" sz="2050" spc="-10">
                <a:solidFill>
                  <a:srgbClr val="F8EBE7"/>
                </a:solidFill>
                <a:latin typeface="Carlito"/>
                <a:cs typeface="Carlito"/>
              </a:rPr>
              <a:t>Training</a:t>
            </a:r>
            <a:endParaRPr sz="2050">
              <a:latin typeface="Carlito"/>
              <a:cs typeface="Carlito"/>
            </a:endParaRPr>
          </a:p>
          <a:p>
            <a:pPr marL="12700" marR="5080">
              <a:lnSpc>
                <a:spcPct val="134000"/>
              </a:lnSpc>
              <a:spcBef>
                <a:spcPts val="425"/>
              </a:spcBef>
            </a:pPr>
            <a:r>
              <a:rPr dirty="0" sz="1750" spc="-40">
                <a:solidFill>
                  <a:srgbClr val="F8EBE7"/>
                </a:solidFill>
                <a:latin typeface="Carlito"/>
                <a:cs typeface="Carlito"/>
              </a:rPr>
              <a:t>Train</a:t>
            </a:r>
            <a:r>
              <a:rPr dirty="0" sz="1750" spc="-1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BE7"/>
                </a:solidFill>
                <a:latin typeface="Carlito"/>
                <a:cs typeface="Carlito"/>
              </a:rPr>
              <a:t>the</a:t>
            </a:r>
            <a:r>
              <a:rPr dirty="0" sz="17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BE7"/>
                </a:solidFill>
                <a:latin typeface="Carlito"/>
                <a:cs typeface="Carlito"/>
              </a:rPr>
              <a:t>deep</a:t>
            </a:r>
            <a:r>
              <a:rPr dirty="0" sz="1750" spc="-30">
                <a:solidFill>
                  <a:srgbClr val="F8EBE7"/>
                </a:solidFill>
                <a:latin typeface="Carlito"/>
                <a:cs typeface="Carlito"/>
              </a:rPr>
              <a:t> learning</a:t>
            </a:r>
            <a:r>
              <a:rPr dirty="0" sz="17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20">
                <a:solidFill>
                  <a:srgbClr val="F8EBE7"/>
                </a:solidFill>
                <a:latin typeface="Carlito"/>
                <a:cs typeface="Carlito"/>
              </a:rPr>
              <a:t>model</a:t>
            </a:r>
            <a:r>
              <a:rPr dirty="0" sz="17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BE7"/>
                </a:solidFill>
                <a:latin typeface="Carlito"/>
                <a:cs typeface="Carlito"/>
              </a:rPr>
              <a:t>on</a:t>
            </a:r>
            <a:r>
              <a:rPr dirty="0" sz="17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25">
                <a:solidFill>
                  <a:srgbClr val="F8EBE7"/>
                </a:solidFill>
                <a:latin typeface="Carlito"/>
                <a:cs typeface="Carlito"/>
              </a:rPr>
              <a:t>the </a:t>
            </a:r>
            <a:r>
              <a:rPr dirty="0" sz="1750" spc="-35">
                <a:solidFill>
                  <a:srgbClr val="F8EBE7"/>
                </a:solidFill>
                <a:latin typeface="Carlito"/>
                <a:cs typeface="Carlito"/>
              </a:rPr>
              <a:t>prepared</a:t>
            </a:r>
            <a:r>
              <a:rPr dirty="0" sz="17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30">
                <a:solidFill>
                  <a:srgbClr val="F8EBE7"/>
                </a:solidFill>
                <a:latin typeface="Carlito"/>
                <a:cs typeface="Carlito"/>
              </a:rPr>
              <a:t>dataset,</a:t>
            </a:r>
            <a:r>
              <a:rPr dirty="0" sz="17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20">
                <a:solidFill>
                  <a:srgbClr val="F8EBE7"/>
                </a:solidFill>
                <a:latin typeface="Carlito"/>
                <a:cs typeface="Carlito"/>
              </a:rPr>
              <a:t>optimizing</a:t>
            </a:r>
            <a:r>
              <a:rPr dirty="0" sz="1750" spc="-25">
                <a:solidFill>
                  <a:srgbClr val="F8EBE7"/>
                </a:solidFill>
                <a:latin typeface="Carlito"/>
                <a:cs typeface="Carlito"/>
              </a:rPr>
              <a:t> its </a:t>
            </a:r>
            <a:r>
              <a:rPr dirty="0" sz="1750" spc="-45">
                <a:solidFill>
                  <a:srgbClr val="F8EBE7"/>
                </a:solidFill>
                <a:latin typeface="Carlito"/>
                <a:cs typeface="Carlito"/>
              </a:rPr>
              <a:t>parameters</a:t>
            </a:r>
            <a:r>
              <a:rPr dirty="0" sz="1750" spc="-10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BE7"/>
                </a:solidFill>
                <a:latin typeface="Carlito"/>
                <a:cs typeface="Carlito"/>
              </a:rPr>
              <a:t>to</a:t>
            </a:r>
            <a:r>
              <a:rPr dirty="0" sz="17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10">
                <a:solidFill>
                  <a:srgbClr val="F8EBE7"/>
                </a:solidFill>
                <a:latin typeface="Carlito"/>
                <a:cs typeface="Carlito"/>
              </a:rPr>
              <a:t>minimize</a:t>
            </a:r>
            <a:r>
              <a:rPr dirty="0" sz="17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10">
                <a:solidFill>
                  <a:srgbClr val="F8EBE7"/>
                </a:solidFill>
                <a:latin typeface="Carlito"/>
                <a:cs typeface="Carlito"/>
              </a:rPr>
              <a:t>errors.</a:t>
            </a:r>
            <a:endParaRPr sz="1750">
              <a:latin typeface="Carlito"/>
              <a:cs typeface="Carlito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6691" y="4986528"/>
            <a:ext cx="551688" cy="551688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616321" y="5574975"/>
            <a:ext cx="3011170" cy="1993264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2050" spc="-10">
                <a:solidFill>
                  <a:srgbClr val="F8EBE7"/>
                </a:solidFill>
                <a:latin typeface="Carlito"/>
                <a:cs typeface="Carlito"/>
              </a:rPr>
              <a:t>Evaluation</a:t>
            </a:r>
            <a:endParaRPr sz="2050">
              <a:latin typeface="Carlito"/>
              <a:cs typeface="Carlito"/>
            </a:endParaRPr>
          </a:p>
          <a:p>
            <a:pPr marL="12700" marR="5080">
              <a:lnSpc>
                <a:spcPct val="133000"/>
              </a:lnSpc>
              <a:spcBef>
                <a:spcPts val="484"/>
              </a:spcBef>
            </a:pPr>
            <a:r>
              <a:rPr dirty="0" sz="1750" spc="-40">
                <a:solidFill>
                  <a:srgbClr val="F8EBE7"/>
                </a:solidFill>
                <a:latin typeface="Carlito"/>
                <a:cs typeface="Carlito"/>
              </a:rPr>
              <a:t>Evaluate</a:t>
            </a:r>
            <a:r>
              <a:rPr dirty="0" sz="17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BE7"/>
                </a:solidFill>
                <a:latin typeface="Carlito"/>
                <a:cs typeface="Carlito"/>
              </a:rPr>
              <a:t>the </a:t>
            </a:r>
            <a:r>
              <a:rPr dirty="0" sz="1750" spc="-30">
                <a:solidFill>
                  <a:srgbClr val="F8EBE7"/>
                </a:solidFill>
                <a:latin typeface="Carlito"/>
                <a:cs typeface="Carlito"/>
              </a:rPr>
              <a:t>trained</a:t>
            </a:r>
            <a:r>
              <a:rPr dirty="0" sz="17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10">
                <a:solidFill>
                  <a:srgbClr val="F8EBE7"/>
                </a:solidFill>
                <a:latin typeface="Carlito"/>
                <a:cs typeface="Carlito"/>
              </a:rPr>
              <a:t>model's </a:t>
            </a:r>
            <a:r>
              <a:rPr dirty="0" sz="1750" spc="-40">
                <a:solidFill>
                  <a:srgbClr val="F8EBE7"/>
                </a:solidFill>
                <a:latin typeface="Carlito"/>
                <a:cs typeface="Carlito"/>
              </a:rPr>
              <a:t>performance</a:t>
            </a:r>
            <a:r>
              <a:rPr dirty="0" sz="17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BE7"/>
                </a:solidFill>
                <a:latin typeface="Carlito"/>
                <a:cs typeface="Carlito"/>
              </a:rPr>
              <a:t>using</a:t>
            </a:r>
            <a:r>
              <a:rPr dirty="0" sz="17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20">
                <a:solidFill>
                  <a:srgbClr val="F8EBE7"/>
                </a:solidFill>
                <a:latin typeface="Carlito"/>
                <a:cs typeface="Carlito"/>
              </a:rPr>
              <a:t>metrics</a:t>
            </a:r>
            <a:r>
              <a:rPr dirty="0" sz="1750" spc="-9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20">
                <a:solidFill>
                  <a:srgbClr val="F8EBE7"/>
                </a:solidFill>
                <a:latin typeface="Carlito"/>
                <a:cs typeface="Carlito"/>
              </a:rPr>
              <a:t>like </a:t>
            </a:r>
            <a:r>
              <a:rPr dirty="0" sz="1750" spc="-40">
                <a:solidFill>
                  <a:srgbClr val="F8EBE7"/>
                </a:solidFill>
                <a:latin typeface="Carlito"/>
                <a:cs typeface="Carlito"/>
              </a:rPr>
              <a:t>accuracy,</a:t>
            </a:r>
            <a:r>
              <a:rPr dirty="0" sz="1750" spc="-1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25">
                <a:solidFill>
                  <a:srgbClr val="F8EBE7"/>
                </a:solidFill>
                <a:latin typeface="Carlito"/>
                <a:cs typeface="Carlito"/>
              </a:rPr>
              <a:t>precision, recall,</a:t>
            </a:r>
            <a:r>
              <a:rPr dirty="0" sz="1750" spc="-7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750" spc="-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25">
                <a:solidFill>
                  <a:srgbClr val="F8EBE7"/>
                </a:solidFill>
                <a:latin typeface="Carlito"/>
                <a:cs typeface="Carlito"/>
              </a:rPr>
              <a:t>F1- </a:t>
            </a:r>
            <a:r>
              <a:rPr dirty="0" sz="1750" spc="-10">
                <a:solidFill>
                  <a:srgbClr val="F8EBE7"/>
                </a:solidFill>
                <a:latin typeface="Carlito"/>
                <a:cs typeface="Carlito"/>
              </a:rPr>
              <a:t>score.</a:t>
            </a:r>
            <a:endParaRPr sz="1750">
              <a:latin typeface="Carlito"/>
              <a:cs typeface="Carlito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24416" y="4986528"/>
            <a:ext cx="550164" cy="551688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504044" y="5574975"/>
            <a:ext cx="2932430" cy="1993264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2050" spc="-50">
                <a:solidFill>
                  <a:srgbClr val="F8EBE7"/>
                </a:solidFill>
                <a:latin typeface="Carlito"/>
                <a:cs typeface="Carlito"/>
              </a:rPr>
              <a:t>Fine-</a:t>
            </a:r>
            <a:r>
              <a:rPr dirty="0" sz="2050" spc="-10">
                <a:solidFill>
                  <a:srgbClr val="F8EBE7"/>
                </a:solidFill>
                <a:latin typeface="Carlito"/>
                <a:cs typeface="Carlito"/>
              </a:rPr>
              <a:t>tuning</a:t>
            </a:r>
            <a:endParaRPr sz="2050">
              <a:latin typeface="Carlito"/>
              <a:cs typeface="Carlito"/>
            </a:endParaRPr>
          </a:p>
          <a:p>
            <a:pPr marL="12700" marR="5080">
              <a:lnSpc>
                <a:spcPct val="133000"/>
              </a:lnSpc>
              <a:spcBef>
                <a:spcPts val="484"/>
              </a:spcBef>
            </a:pPr>
            <a:r>
              <a:rPr dirty="0" sz="1750">
                <a:solidFill>
                  <a:srgbClr val="F8EBE7"/>
                </a:solidFill>
                <a:latin typeface="Carlito"/>
                <a:cs typeface="Carlito"/>
              </a:rPr>
              <a:t>Adjust</a:t>
            </a:r>
            <a:r>
              <a:rPr dirty="0" sz="17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45">
                <a:solidFill>
                  <a:srgbClr val="F8EBE7"/>
                </a:solidFill>
                <a:latin typeface="Carlito"/>
                <a:cs typeface="Carlito"/>
              </a:rPr>
              <a:t>hyperparameters</a:t>
            </a:r>
            <a:r>
              <a:rPr dirty="0" sz="1750" spc="-9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25">
                <a:solidFill>
                  <a:srgbClr val="F8EBE7"/>
                </a:solidFill>
                <a:latin typeface="Carlito"/>
                <a:cs typeface="Carlito"/>
              </a:rPr>
              <a:t>and </a:t>
            </a:r>
            <a:r>
              <a:rPr dirty="0" sz="1750" spc="-40">
                <a:solidFill>
                  <a:srgbClr val="F8EBE7"/>
                </a:solidFill>
                <a:latin typeface="Carlito"/>
                <a:cs typeface="Carlito"/>
              </a:rPr>
              <a:t>architecture</a:t>
            </a:r>
            <a:r>
              <a:rPr dirty="0" sz="17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10">
                <a:solidFill>
                  <a:srgbClr val="F8EBE7"/>
                </a:solidFill>
                <a:latin typeface="Carlito"/>
                <a:cs typeface="Carlito"/>
              </a:rPr>
              <a:t>based</a:t>
            </a:r>
            <a:r>
              <a:rPr dirty="0" sz="17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BE7"/>
                </a:solidFill>
                <a:latin typeface="Carlito"/>
                <a:cs typeface="Carlito"/>
              </a:rPr>
              <a:t>on</a:t>
            </a:r>
            <a:r>
              <a:rPr dirty="0" sz="1750" spc="-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10">
                <a:solidFill>
                  <a:srgbClr val="F8EBE7"/>
                </a:solidFill>
                <a:latin typeface="Carlito"/>
                <a:cs typeface="Carlito"/>
              </a:rPr>
              <a:t>evaluation </a:t>
            </a:r>
            <a:r>
              <a:rPr dirty="0" sz="1750" spc="-30">
                <a:solidFill>
                  <a:srgbClr val="F8EBE7"/>
                </a:solidFill>
                <a:latin typeface="Carlito"/>
                <a:cs typeface="Carlito"/>
              </a:rPr>
              <a:t>results</a:t>
            </a:r>
            <a:r>
              <a:rPr dirty="0" sz="17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BE7"/>
                </a:solidFill>
                <a:latin typeface="Carlito"/>
                <a:cs typeface="Carlito"/>
              </a:rPr>
              <a:t>to</a:t>
            </a:r>
            <a:r>
              <a:rPr dirty="0" sz="17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30">
                <a:solidFill>
                  <a:srgbClr val="F8EBE7"/>
                </a:solidFill>
                <a:latin typeface="Carlito"/>
                <a:cs typeface="Carlito"/>
              </a:rPr>
              <a:t>improve</a:t>
            </a:r>
            <a:r>
              <a:rPr dirty="0" sz="1750" spc="-7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20">
                <a:solidFill>
                  <a:srgbClr val="F8EBE7"/>
                </a:solidFill>
                <a:latin typeface="Carlito"/>
                <a:cs typeface="Carlito"/>
              </a:rPr>
              <a:t>model </a:t>
            </a:r>
            <a:r>
              <a:rPr dirty="0" sz="1750" spc="-40">
                <a:solidFill>
                  <a:srgbClr val="F8EBE7"/>
                </a:solidFill>
                <a:latin typeface="Carlito"/>
                <a:cs typeface="Carlito"/>
              </a:rPr>
              <a:t>performance</a:t>
            </a:r>
            <a:r>
              <a:rPr dirty="0" sz="17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7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10">
                <a:solidFill>
                  <a:srgbClr val="F8EBE7"/>
                </a:solidFill>
                <a:latin typeface="Carlito"/>
                <a:cs typeface="Carlito"/>
              </a:rPr>
              <a:t>generalization.</a:t>
            </a:r>
            <a:endParaRPr sz="1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8125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  <a:r>
              <a:rPr dirty="0" spc="-195"/>
              <a:t> </a:t>
            </a:r>
            <a:r>
              <a:rPr dirty="0"/>
              <a:t>and</a:t>
            </a:r>
            <a:r>
              <a:rPr dirty="0" spc="-175"/>
              <a:t> </a:t>
            </a:r>
            <a:r>
              <a:rPr dirty="0" spc="-40"/>
              <a:t>Real-</a:t>
            </a:r>
            <a:r>
              <a:rPr dirty="0"/>
              <a:t>World</a:t>
            </a:r>
            <a:r>
              <a:rPr dirty="0" spc="-145"/>
              <a:t> </a:t>
            </a:r>
            <a:r>
              <a:rPr dirty="0" spc="-10"/>
              <a:t>Application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660" y="1862327"/>
            <a:ext cx="6044184" cy="37353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68095" y="5881496"/>
            <a:ext cx="231330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>
                <a:solidFill>
                  <a:srgbClr val="F8EBE7"/>
                </a:solidFill>
                <a:latin typeface="Carlito"/>
                <a:cs typeface="Carlito"/>
              </a:rPr>
              <a:t>Mobile</a:t>
            </a:r>
            <a:r>
              <a:rPr dirty="0" sz="2250" spc="-114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2250" spc="-10">
                <a:solidFill>
                  <a:srgbClr val="F8EBE7"/>
                </a:solidFill>
                <a:latin typeface="Carlito"/>
                <a:cs typeface="Carlito"/>
              </a:rPr>
              <a:t>Applications</a:t>
            </a:r>
            <a:endParaRPr sz="225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68095" y="6324780"/>
            <a:ext cx="5591175" cy="80899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Deploy</a:t>
            </a:r>
            <a:r>
              <a:rPr dirty="0" sz="190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the</a:t>
            </a:r>
            <a:r>
              <a:rPr dirty="0" sz="1900" spc="-7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BE7"/>
                </a:solidFill>
                <a:latin typeface="Carlito"/>
                <a:cs typeface="Carlito"/>
              </a:rPr>
              <a:t>model</a:t>
            </a:r>
            <a:r>
              <a:rPr dirty="0" sz="190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on</a:t>
            </a:r>
            <a:r>
              <a:rPr dirty="0" sz="190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mobile</a:t>
            </a:r>
            <a:r>
              <a:rPr dirty="0" sz="190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BE7"/>
                </a:solidFill>
                <a:latin typeface="Carlito"/>
                <a:cs typeface="Carlito"/>
              </a:rPr>
              <a:t>devices</a:t>
            </a:r>
            <a:r>
              <a:rPr dirty="0" sz="190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to</a:t>
            </a:r>
            <a:r>
              <a:rPr dirty="0" sz="190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BE7"/>
                </a:solidFill>
                <a:latin typeface="Carlito"/>
                <a:cs typeface="Carlito"/>
              </a:rPr>
              <a:t>provide</a:t>
            </a:r>
            <a:r>
              <a:rPr dirty="0" sz="190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45">
                <a:solidFill>
                  <a:srgbClr val="F8EBE7"/>
                </a:solidFill>
                <a:latin typeface="Carlito"/>
                <a:cs typeface="Carlito"/>
              </a:rPr>
              <a:t>on-the-</a:t>
            </a:r>
            <a:r>
              <a:rPr dirty="0" sz="1900" spc="-25">
                <a:solidFill>
                  <a:srgbClr val="F8EBE7"/>
                </a:solidFill>
                <a:latin typeface="Carlito"/>
                <a:cs typeface="Carlito"/>
              </a:rPr>
              <a:t>go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crop</a:t>
            </a:r>
            <a:r>
              <a:rPr dirty="0" sz="190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90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BE7"/>
                </a:solidFill>
                <a:latin typeface="Carlito"/>
                <a:cs typeface="Carlito"/>
              </a:rPr>
              <a:t>weed</a:t>
            </a:r>
            <a:r>
              <a:rPr dirty="0" sz="1900" spc="-7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20">
                <a:solidFill>
                  <a:srgbClr val="F8EBE7"/>
                </a:solidFill>
                <a:latin typeface="Carlito"/>
                <a:cs typeface="Carlito"/>
              </a:rPr>
              <a:t>identification</a:t>
            </a:r>
            <a:r>
              <a:rPr dirty="0" sz="190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BE7"/>
                </a:solidFill>
                <a:latin typeface="Carlito"/>
                <a:cs typeface="Carlito"/>
              </a:rPr>
              <a:t>for</a:t>
            </a:r>
            <a:r>
              <a:rPr dirty="0" sz="1900" spc="-9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BE7"/>
                </a:solidFill>
                <a:latin typeface="Carlito"/>
                <a:cs typeface="Carlito"/>
              </a:rPr>
              <a:t>farmers.</a:t>
            </a:r>
            <a:endParaRPr sz="1900">
              <a:latin typeface="Carlito"/>
              <a:cs typeface="Carlito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6556" y="1862327"/>
            <a:ext cx="6044184" cy="37353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576819" y="5681693"/>
            <a:ext cx="5559425" cy="1421130"/>
          </a:xfrm>
          <a:prstGeom prst="rect">
            <a:avLst/>
          </a:prstGeom>
        </p:spPr>
        <p:txBody>
          <a:bodyPr wrap="square" lIns="0" tIns="213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250" spc="-25">
                <a:solidFill>
                  <a:srgbClr val="F8EBE7"/>
                </a:solidFill>
                <a:latin typeface="Carlito"/>
                <a:cs typeface="Carlito"/>
              </a:rPr>
              <a:t>Agricultural</a:t>
            </a:r>
            <a:r>
              <a:rPr dirty="0" sz="22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2250" spc="-10">
                <a:solidFill>
                  <a:srgbClr val="F8EBE7"/>
                </a:solidFill>
                <a:latin typeface="Carlito"/>
                <a:cs typeface="Carlito"/>
              </a:rPr>
              <a:t>Robotics</a:t>
            </a:r>
            <a:endParaRPr sz="22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1900" spc="-30">
                <a:solidFill>
                  <a:srgbClr val="F8EBE7"/>
                </a:solidFill>
                <a:latin typeface="Carlito"/>
                <a:cs typeface="Carlito"/>
              </a:rPr>
              <a:t>Integrate</a:t>
            </a:r>
            <a:r>
              <a:rPr dirty="0" sz="190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the</a:t>
            </a:r>
            <a:r>
              <a:rPr dirty="0" sz="190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20">
                <a:solidFill>
                  <a:srgbClr val="F8EBE7"/>
                </a:solidFill>
                <a:latin typeface="Carlito"/>
                <a:cs typeface="Carlito"/>
              </a:rPr>
              <a:t>classification</a:t>
            </a:r>
            <a:r>
              <a:rPr dirty="0" sz="1900" spc="-3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system</a:t>
            </a:r>
            <a:r>
              <a:rPr dirty="0" sz="1900" spc="-10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BE7"/>
                </a:solidFill>
                <a:latin typeface="Carlito"/>
                <a:cs typeface="Carlito"/>
              </a:rPr>
              <a:t>into</a:t>
            </a:r>
            <a:r>
              <a:rPr dirty="0" sz="190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20">
                <a:solidFill>
                  <a:srgbClr val="F8EBE7"/>
                </a:solidFill>
                <a:latin typeface="Carlito"/>
                <a:cs typeface="Carlito"/>
              </a:rPr>
              <a:t>agricultural </a:t>
            </a:r>
            <a:r>
              <a:rPr dirty="0" sz="1900" spc="-10">
                <a:solidFill>
                  <a:srgbClr val="F8EBE7"/>
                </a:solidFill>
                <a:latin typeface="Carlito"/>
                <a:cs typeface="Carlito"/>
              </a:rPr>
              <a:t>robots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for</a:t>
            </a:r>
            <a:r>
              <a:rPr dirty="0" sz="1900" spc="-9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25">
                <a:solidFill>
                  <a:srgbClr val="F8EBE7"/>
                </a:solidFill>
                <a:latin typeface="Carlito"/>
                <a:cs typeface="Carlito"/>
              </a:rPr>
              <a:t>automated</a:t>
            </a:r>
            <a:r>
              <a:rPr dirty="0" sz="190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weed</a:t>
            </a:r>
            <a:r>
              <a:rPr dirty="0" sz="190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25">
                <a:solidFill>
                  <a:srgbClr val="F8EBE7"/>
                </a:solidFill>
                <a:latin typeface="Carlito"/>
                <a:cs typeface="Carlito"/>
              </a:rPr>
              <a:t>control</a:t>
            </a:r>
            <a:r>
              <a:rPr dirty="0" sz="190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90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BE7"/>
                </a:solidFill>
                <a:latin typeface="Carlito"/>
                <a:cs typeface="Carlito"/>
              </a:rPr>
              <a:t>crop</a:t>
            </a:r>
            <a:r>
              <a:rPr dirty="0" sz="190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BE7"/>
                </a:solidFill>
                <a:latin typeface="Carlito"/>
                <a:cs typeface="Carlito"/>
              </a:rPr>
              <a:t>monitoring.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2024-08-01T15:16:26Z</dcterms:created>
  <dcterms:modified xsi:type="dcterms:W3CDTF">2024-08-01T15:16:26Z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2024-08-01T00:00:00Z</vt:filetime>
  </property>
  <property fmtid="{D5CDD505-2E9C-101B-9397-08002B2CF9AE}" pid="3" name="Producer">
    <vt:lpwstr>3-Heights(TM) PDF Security Shell 4.8.25.2 (http://www.pdf-tools.com)</vt:lpwstr>
  </property>
</Properties>
</file>