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6709-BF17-47A0-892B-0489500CABA0}" v="694" dt="2022-05-16T19:44:16.182"/>
    <p1510:client id="{E82A3CEA-6447-41B4-A37D-D2EE50EB4985}" v="100" dt="2022-05-16T17:21:15.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4" d="100"/>
          <a:sy n="6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6928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491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325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9131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4082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1241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6798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1229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1374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2207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9869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5/17/2022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3971045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aschavandeweer.nl/2016/06/heeft-jouw-organisatie-al-een-intern-sociaal-netwer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nfo@epitom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query.prod.cms.rt.microsoft.com/cms/api/am/binary/RE4MbY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2">
            <a:extLst>
              <a:ext uri="{FF2B5EF4-FFF2-40B4-BE49-F238E27FC236}">
                <a16:creationId xmlns:a16="http://schemas.microsoft.com/office/drawing/2014/main" id="{5561F932-FC7D-4B2D-9EBB-8AFF9D75F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10;&#10;Description automatically generated">
            <a:extLst>
              <a:ext uri="{FF2B5EF4-FFF2-40B4-BE49-F238E27FC236}">
                <a16:creationId xmlns:a16="http://schemas.microsoft.com/office/drawing/2014/main" id="{E4089E92-2BF2-1286-A0C6-4C54FFE0A767}"/>
              </a:ext>
            </a:extLst>
          </p:cNvPr>
          <p:cNvPicPr>
            <a:picLocks noChangeAspect="1"/>
          </p:cNvPicPr>
          <p:nvPr/>
        </p:nvPicPr>
        <p:blipFill rotWithShape="1">
          <a:blip r:embed="rId2">
            <a:duotone>
              <a:schemeClr val="accent1">
                <a:shade val="45000"/>
                <a:satMod val="135000"/>
              </a:schemeClr>
              <a:prstClr val="white"/>
            </a:duotone>
            <a:extLst>
              <a:ext uri="{837473B0-CC2E-450A-ABE3-18F120FF3D39}">
                <a1611:picAttrSrcUrl xmlns:a1611="http://schemas.microsoft.com/office/drawing/2016/11/main" r:id="rId3"/>
              </a:ext>
            </a:extLst>
          </a:blip>
          <a:srcRect t="11393" r="9092" b="16312"/>
          <a:stretch/>
        </p:blipFill>
        <p:spPr>
          <a:xfrm>
            <a:off x="20" y="-1"/>
            <a:ext cx="12188932" cy="6858000"/>
          </a:xfrm>
          <a:prstGeom prst="rect">
            <a:avLst/>
          </a:prstGeom>
        </p:spPr>
      </p:pic>
      <p:sp>
        <p:nvSpPr>
          <p:cNvPr id="38" name="Rectangle 34">
            <a:extLst>
              <a:ext uri="{FF2B5EF4-FFF2-40B4-BE49-F238E27FC236}">
                <a16:creationId xmlns:a16="http://schemas.microsoft.com/office/drawing/2014/main" id="{8B0613EF-873A-44FA-8BE9-3917BCF57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2522" y="1643269"/>
            <a:ext cx="4187687" cy="4041913"/>
          </a:xfrm>
        </p:spPr>
        <p:txBody>
          <a:bodyPr vert="horz" lIns="109728" tIns="109728" rIns="109728" bIns="91440" rtlCol="0">
            <a:normAutofit/>
          </a:bodyPr>
          <a:lstStyle/>
          <a:p>
            <a:r>
              <a:rPr lang="en-US" sz="3000" b="1" dirty="0">
                <a:solidFill>
                  <a:schemeClr val="tx1"/>
                </a:solidFill>
                <a:latin typeface="Calibri"/>
                <a:cs typeface="Sakkal Majalla"/>
              </a:rPr>
              <a:t>Azure DP 203 Training Plan</a:t>
            </a:r>
            <a:br>
              <a:rPr lang="en-US" sz="3000" dirty="0">
                <a:latin typeface="Calibri"/>
                <a:cs typeface="Sakkal Majalla"/>
              </a:rPr>
            </a:br>
            <a:br>
              <a:rPr lang="en-US" sz="3000" dirty="0">
                <a:latin typeface="Calibri"/>
                <a:cs typeface="Sakkal Majalla"/>
              </a:rPr>
            </a:br>
            <a:br>
              <a:rPr lang="en-US" sz="3000" dirty="0">
                <a:latin typeface="Calibri"/>
                <a:cs typeface="Sakkal Majalla"/>
              </a:rPr>
            </a:br>
            <a:r>
              <a:rPr lang="en-US" sz="3000" dirty="0">
                <a:solidFill>
                  <a:schemeClr val="tx1">
                    <a:lumMod val="95000"/>
                    <a:lumOff val="5000"/>
                  </a:schemeClr>
                </a:solidFill>
                <a:latin typeface="Calibri"/>
                <a:ea typeface="Calibri"/>
                <a:cs typeface="Sakkal Majalla"/>
              </a:rPr>
              <a:t>VARNIKA TYAGI</a:t>
            </a:r>
            <a:br>
              <a:rPr lang="en-US" sz="3000" dirty="0">
                <a:latin typeface="Calibri"/>
                <a:cs typeface="Sakkal Majalla"/>
              </a:rPr>
            </a:br>
            <a:r>
              <a:rPr lang="en-US" sz="2000" dirty="0">
                <a:solidFill>
                  <a:schemeClr val="tx1">
                    <a:lumMod val="95000"/>
                    <a:lumOff val="5000"/>
                  </a:schemeClr>
                </a:solidFill>
                <a:latin typeface="Calibri"/>
                <a:ea typeface="Calibri"/>
                <a:cs typeface="Sakkal Majalla"/>
              </a:rPr>
              <a:t>Social Media Marketing Intern</a:t>
            </a:r>
            <a:br>
              <a:rPr lang="en-US" sz="2000" dirty="0">
                <a:latin typeface="Calibri"/>
                <a:cs typeface="Sakkal Majalla"/>
              </a:rPr>
            </a:br>
            <a:r>
              <a:rPr lang="en-US" sz="2000" dirty="0">
                <a:solidFill>
                  <a:schemeClr val="tx1">
                    <a:lumMod val="95000"/>
                    <a:lumOff val="5000"/>
                  </a:schemeClr>
                </a:solidFill>
                <a:latin typeface="Calibri"/>
                <a:ea typeface="Calibri"/>
                <a:cs typeface="Sakkal Majalla"/>
              </a:rPr>
              <a:t>Epitome TRC</a:t>
            </a:r>
            <a:br>
              <a:rPr lang="en-US" sz="2000" dirty="0">
                <a:solidFill>
                  <a:schemeClr val="tx1">
                    <a:lumMod val="95000"/>
                    <a:lumOff val="5000"/>
                  </a:schemeClr>
                </a:solidFill>
                <a:latin typeface="Calibri"/>
                <a:ea typeface="Calibri"/>
                <a:cs typeface="Sakkal Majalla"/>
              </a:rPr>
            </a:br>
            <a:endParaRPr lang="en-US" sz="3000" dirty="0">
              <a:solidFill>
                <a:schemeClr val="tx1">
                  <a:lumMod val="95000"/>
                  <a:lumOff val="5000"/>
                </a:schemeClr>
              </a:solidFill>
              <a:latin typeface="Calibri"/>
              <a:ea typeface="Calibri"/>
              <a:cs typeface="Sakkal Majalla"/>
            </a:endParaRPr>
          </a:p>
        </p:txBody>
      </p:sp>
      <p:sp>
        <p:nvSpPr>
          <p:cNvPr id="39" name="Rectangle 36">
            <a:extLst>
              <a:ext uri="{FF2B5EF4-FFF2-40B4-BE49-F238E27FC236}">
                <a16:creationId xmlns:a16="http://schemas.microsoft.com/office/drawing/2014/main" id="{1C9B5071-2661-447E-AF39-E0496739F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C9931DB-BD69-0967-D6FF-45273FA30A69}"/>
              </a:ext>
            </a:extLst>
          </p:cNvPr>
          <p:cNvSpPr txBox="1"/>
          <p:nvPr/>
        </p:nvSpPr>
        <p:spPr>
          <a:xfrm>
            <a:off x="9949236" y="6657944"/>
            <a:ext cx="22397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6B6B02E-1D76-A8F0-098E-79DFF490CB67}"/>
              </a:ext>
            </a:extLst>
          </p:cNvPr>
          <p:cNvSpPr>
            <a:spLocks noGrp="1"/>
          </p:cNvSpPr>
          <p:nvPr>
            <p:ph type="title"/>
          </p:nvPr>
        </p:nvSpPr>
        <p:spPr>
          <a:xfrm>
            <a:off x="1600754" y="1087374"/>
            <a:ext cx="8983489" cy="1000978"/>
          </a:xfrm>
        </p:spPr>
        <p:txBody>
          <a:bodyPr>
            <a:normAutofit/>
          </a:bodyPr>
          <a:lstStyle/>
          <a:p>
            <a:r>
              <a:rPr lang="en-US" dirty="0"/>
              <a:t>Process After Enrollment</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TextBox 12">
            <a:extLst>
              <a:ext uri="{FF2B5EF4-FFF2-40B4-BE49-F238E27FC236}">
                <a16:creationId xmlns:a16="http://schemas.microsoft.com/office/drawing/2014/main" id="{395EA46F-D279-3445-1B86-AB67E55C091C}"/>
              </a:ext>
            </a:extLst>
          </p:cNvPr>
          <p:cNvSpPr txBox="1"/>
          <p:nvPr/>
        </p:nvSpPr>
        <p:spPr>
          <a:xfrm>
            <a:off x="1392588" y="2510384"/>
            <a:ext cx="1062952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Coordinator will check the eligibility of the individual entry  of the candidate.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Coordinator will share the training confirmation over email or will contact candidate via phone.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Coordinator will share the training calendar with dates and timing.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any query will be there Coordinator will connect with the candidate.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pPr marL="342900" indent="-342900">
              <a:buFont typeface="+mj-lt"/>
              <a:buAutoNum type="arabicPeriod"/>
            </a:pPr>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357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7A73-9317-97B0-B887-1604E826F23C}"/>
              </a:ext>
            </a:extLst>
          </p:cNvPr>
          <p:cNvSpPr>
            <a:spLocks noGrp="1"/>
          </p:cNvSpPr>
          <p:nvPr>
            <p:ph type="title"/>
          </p:nvPr>
        </p:nvSpPr>
        <p:spPr/>
        <p:txBody>
          <a:bodyPr/>
          <a:lstStyle/>
          <a:p>
            <a:r>
              <a:rPr lang="en-US" dirty="0"/>
              <a:t>Contact us</a:t>
            </a:r>
          </a:p>
        </p:txBody>
      </p:sp>
      <p:sp>
        <p:nvSpPr>
          <p:cNvPr id="3" name="Content Placeholder 2">
            <a:extLst>
              <a:ext uri="{FF2B5EF4-FFF2-40B4-BE49-F238E27FC236}">
                <a16:creationId xmlns:a16="http://schemas.microsoft.com/office/drawing/2014/main" id="{81FC7E01-386E-4841-8C2D-22872049298D}"/>
              </a:ext>
            </a:extLst>
          </p:cNvPr>
          <p:cNvSpPr>
            <a:spLocks noGrp="1"/>
          </p:cNvSpPr>
          <p:nvPr>
            <p:ph idx="1"/>
          </p:nvPr>
        </p:nvSpPr>
        <p:spPr/>
        <p:txBody>
          <a:bodyPr/>
          <a:lstStyle/>
          <a:p>
            <a:pPr marL="0" indent="0">
              <a:buNone/>
            </a:pPr>
            <a:r>
              <a:rPr lang="en-US" dirty="0">
                <a:solidFill>
                  <a:schemeClr val="tx1"/>
                </a:solidFill>
              </a:rPr>
              <a:t>You can reach us via phone or email for any query</a:t>
            </a:r>
          </a:p>
          <a:p>
            <a:r>
              <a:rPr lang="en-US" b="1" dirty="0">
                <a:solidFill>
                  <a:schemeClr val="tx1"/>
                </a:solidFill>
              </a:rPr>
              <a:t>Email Id     </a:t>
            </a:r>
            <a:r>
              <a:rPr lang="en-US" dirty="0">
                <a:solidFill>
                  <a:schemeClr val="tx1"/>
                </a:solidFill>
              </a:rPr>
              <a:t>                     -  </a:t>
            </a:r>
            <a:r>
              <a:rPr lang="en-US" dirty="0">
                <a:solidFill>
                  <a:schemeClr val="tx1"/>
                </a:solidFill>
                <a:hlinkClick r:id="rId2"/>
              </a:rPr>
              <a:t>info@epitome.com</a:t>
            </a:r>
            <a:endParaRPr lang="en-US" dirty="0">
              <a:solidFill>
                <a:schemeClr val="tx1"/>
              </a:solidFill>
            </a:endParaRPr>
          </a:p>
          <a:p>
            <a:r>
              <a:rPr lang="en-US" b="1" dirty="0">
                <a:solidFill>
                  <a:schemeClr val="tx1"/>
                </a:solidFill>
              </a:rPr>
              <a:t>Contact Number        </a:t>
            </a:r>
            <a:r>
              <a:rPr lang="en-US" dirty="0">
                <a:solidFill>
                  <a:schemeClr val="tx1"/>
                </a:solidFill>
              </a:rPr>
              <a:t>- +919874563210</a:t>
            </a:r>
          </a:p>
        </p:txBody>
      </p:sp>
    </p:spTree>
    <p:extLst>
      <p:ext uri="{BB962C8B-B14F-4D97-AF65-F5344CB8AC3E}">
        <p14:creationId xmlns:p14="http://schemas.microsoft.com/office/powerpoint/2010/main" val="194464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40B7-D106-2750-BEE3-7C6572D6F57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5816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397E39-84CE-7DFA-3F01-27CDA3FA26BC}"/>
              </a:ext>
            </a:extLst>
          </p:cNvPr>
          <p:cNvSpPr>
            <a:spLocks noGrp="1"/>
          </p:cNvSpPr>
          <p:nvPr>
            <p:ph type="title"/>
          </p:nvPr>
        </p:nvSpPr>
        <p:spPr>
          <a:xfrm>
            <a:off x="1600754" y="1087374"/>
            <a:ext cx="8983489" cy="1000978"/>
          </a:xfrm>
        </p:spPr>
        <p:txBody>
          <a:bodyPr>
            <a:normAutofit/>
          </a:bodyPr>
          <a:lstStyle/>
          <a:p>
            <a:r>
              <a:rPr lang="en-US" dirty="0">
                <a:latin typeface="Calibri"/>
                <a:ea typeface="Microsoft GothicNeo"/>
                <a:cs typeface="Microsoft GothicNeo"/>
              </a:rPr>
              <a:t>Table of content</a:t>
            </a:r>
          </a:p>
        </p:txBody>
      </p:sp>
      <p:sp>
        <p:nvSpPr>
          <p:cNvPr id="17"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9114291-1FCD-1B0D-9396-12131B651EF0}"/>
              </a:ext>
            </a:extLst>
          </p:cNvPr>
          <p:cNvSpPr>
            <a:spLocks noGrp="1"/>
          </p:cNvSpPr>
          <p:nvPr>
            <p:ph idx="1"/>
          </p:nvPr>
        </p:nvSpPr>
        <p:spPr>
          <a:xfrm>
            <a:off x="1600753" y="2535446"/>
            <a:ext cx="8983489" cy="3554457"/>
          </a:xfrm>
        </p:spPr>
        <p:txBody>
          <a:bodyPr lIns="109728" tIns="109728" rIns="109728" bIns="91440">
            <a:normAutofit/>
          </a:bodyPr>
          <a:lstStyle/>
          <a:p>
            <a:r>
              <a:rPr lang="en-US" dirty="0">
                <a:solidFill>
                  <a:schemeClr val="tx1"/>
                </a:solidFill>
                <a:latin typeface="Calibri"/>
                <a:ea typeface="Microsoft GothicNeo"/>
                <a:cs typeface="Microsoft GothicNeo"/>
              </a:rPr>
              <a:t>About Us</a:t>
            </a:r>
          </a:p>
          <a:p>
            <a:r>
              <a:rPr lang="en-US" dirty="0">
                <a:solidFill>
                  <a:schemeClr val="tx1"/>
                </a:solidFill>
                <a:latin typeface="Calibri"/>
                <a:ea typeface="Microsoft GothicNeo"/>
                <a:cs typeface="Microsoft GothicNeo"/>
              </a:rPr>
              <a:t>About Training – Azure DP 203 Program</a:t>
            </a:r>
          </a:p>
          <a:p>
            <a:r>
              <a:rPr lang="en-US" dirty="0">
                <a:solidFill>
                  <a:schemeClr val="tx1"/>
                </a:solidFill>
                <a:latin typeface="Calibri"/>
                <a:ea typeface="Microsoft GothicNeo"/>
                <a:cs typeface="Microsoft GothicNeo"/>
              </a:rPr>
              <a:t>Design - Marketing Template for Training</a:t>
            </a:r>
          </a:p>
          <a:p>
            <a:r>
              <a:rPr lang="en-US" dirty="0">
                <a:solidFill>
                  <a:schemeClr val="tx1"/>
                </a:solidFill>
                <a:latin typeface="Calibri"/>
                <a:ea typeface="Microsoft GothicNeo"/>
                <a:cs typeface="Microsoft GothicNeo"/>
              </a:rPr>
              <a:t>Training &amp; Module Information</a:t>
            </a:r>
          </a:p>
          <a:p>
            <a:r>
              <a:rPr lang="en-US" dirty="0">
                <a:solidFill>
                  <a:schemeClr val="tx1"/>
                </a:solidFill>
                <a:latin typeface="Calibri"/>
                <a:ea typeface="Microsoft GothicNeo"/>
                <a:cs typeface="Microsoft GothicNeo"/>
              </a:rPr>
              <a:t>Enrollment Template</a:t>
            </a:r>
          </a:p>
          <a:p>
            <a:r>
              <a:rPr lang="en-US" dirty="0">
                <a:solidFill>
                  <a:schemeClr val="tx1"/>
                </a:solidFill>
                <a:latin typeface="Calibri"/>
                <a:ea typeface="Microsoft GothicNeo"/>
                <a:cs typeface="Microsoft GothicNeo"/>
              </a:rPr>
              <a:t>Process After Enrollment</a:t>
            </a:r>
          </a:p>
          <a:p>
            <a:r>
              <a:rPr lang="en-US" dirty="0">
                <a:solidFill>
                  <a:schemeClr val="tx1"/>
                </a:solidFill>
                <a:latin typeface="Calibri"/>
                <a:ea typeface="Microsoft GothicNeo"/>
                <a:cs typeface="Microsoft GothicNeo"/>
              </a:rPr>
              <a:t>Contact Us</a:t>
            </a:r>
          </a:p>
          <a:p>
            <a:pPr marL="0" indent="0">
              <a:buNone/>
            </a:pPr>
            <a:endParaRPr lang="en-US" dirty="0">
              <a:solidFill>
                <a:schemeClr val="tx1"/>
              </a:solidFill>
              <a:ea typeface="Microsoft GothicNeo"/>
              <a:cs typeface="Microsoft GothicNeo"/>
            </a:endParaRPr>
          </a:p>
        </p:txBody>
      </p:sp>
    </p:spTree>
    <p:extLst>
      <p:ext uri="{BB962C8B-B14F-4D97-AF65-F5344CB8AC3E}">
        <p14:creationId xmlns:p14="http://schemas.microsoft.com/office/powerpoint/2010/main" val="113784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50AD347-61DD-0923-EC12-A80F5E42F2F7}"/>
              </a:ext>
            </a:extLst>
          </p:cNvPr>
          <p:cNvSpPr>
            <a:spLocks noGrp="1"/>
          </p:cNvSpPr>
          <p:nvPr>
            <p:ph type="title"/>
          </p:nvPr>
        </p:nvSpPr>
        <p:spPr>
          <a:xfrm>
            <a:off x="1600754" y="1087374"/>
            <a:ext cx="8983489" cy="1000978"/>
          </a:xfrm>
        </p:spPr>
        <p:txBody>
          <a:bodyPr>
            <a:normAutofit/>
          </a:bodyPr>
          <a:lstStyle/>
          <a:p>
            <a:r>
              <a:rPr lang="en-US" dirty="0">
                <a:ea typeface="Microsoft GothicNeo"/>
                <a:cs typeface="Microsoft GothicNeo"/>
              </a:rPr>
              <a:t>About Us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0430B56-611E-B0E1-6394-520A1FADD9A8}"/>
              </a:ext>
            </a:extLst>
          </p:cNvPr>
          <p:cNvSpPr>
            <a:spLocks noGrp="1"/>
          </p:cNvSpPr>
          <p:nvPr>
            <p:ph idx="1"/>
          </p:nvPr>
        </p:nvSpPr>
        <p:spPr>
          <a:xfrm>
            <a:off x="1279019" y="2579675"/>
            <a:ext cx="11029448" cy="4698160"/>
          </a:xfrm>
        </p:spPr>
        <p:txBody>
          <a:bodyPr>
            <a:normAutofit/>
          </a:bodyPr>
          <a:lstStyle/>
          <a:p>
            <a:pPr marL="0" indent="0">
              <a:buNone/>
            </a:pPr>
            <a:r>
              <a:rPr lang="en-US" sz="1700" dirty="0">
                <a:solidFill>
                  <a:schemeClr val="tx1"/>
                </a:solidFill>
                <a:latin typeface="Calibri" panose="020F0502020204030204" pitchFamily="34" charset="0"/>
                <a:cs typeface="Calibri" panose="020F0502020204030204" pitchFamily="34" charset="0"/>
              </a:rPr>
              <a:t>Epitome TRC is always a helping hand to enrich your existing skills and broaden your thoughts, scope to have an excellent career growth and development. We believe in our pupil to enhance the skills with our explicit modules with technical-non technical expertise.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tx1"/>
                </a:solidFill>
                <a:latin typeface="Calibri" panose="020F0502020204030204" pitchFamily="34" charset="0"/>
                <a:cs typeface="Calibri" panose="020F0502020204030204" pitchFamily="34" charset="0"/>
              </a:rPr>
              <a:t>We are running lot of programs to enhance the knowledge of individuals. Please see the below data for your reference</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80 Corporate Programs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49 Training Courses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88 Strategic Partners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436 Companies We Helped</a:t>
            </a:r>
          </a:p>
          <a:p>
            <a:pPr marL="0" indent="0" eaLnBrk="0" fontAlgn="base" hangingPunct="0">
              <a:lnSpc>
                <a:spcPct val="100000"/>
              </a:lnSpc>
              <a:spcBef>
                <a:spcPct val="0"/>
              </a:spcBef>
              <a:spcAft>
                <a:spcPct val="0"/>
              </a:spcAft>
              <a:buClrTx/>
              <a:buNone/>
            </a:pPr>
            <a:r>
              <a:rPr lang="en-US" altLang="en-US" sz="1700" dirty="0">
                <a:solidFill>
                  <a:srgbClr val="444444"/>
                </a:solidFill>
                <a:latin typeface="Calibri" panose="020F0502020204030204" pitchFamily="34" charset="0"/>
                <a:cs typeface="Calibri" panose="020F0502020204030204" pitchFamily="34" charset="0"/>
              </a:rPr>
              <a:t>We are also providing different services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Business Consulting</a:t>
            </a:r>
          </a:p>
          <a:p>
            <a:pPr lvl="1" eaLnBrk="0" fontAlgn="base" hangingPunct="0">
              <a:lnSpc>
                <a:spcPct val="100000"/>
              </a:lnSpc>
              <a:spcBef>
                <a:spcPct val="0"/>
              </a:spcBef>
              <a:spcAft>
                <a:spcPct val="0"/>
              </a:spcAft>
              <a:buClrTx/>
            </a:pPr>
            <a:r>
              <a:rPr lang="en-US" altLang="en-US" sz="1700" dirty="0">
                <a:solidFill>
                  <a:srgbClr val="444444"/>
                </a:solidFill>
                <a:latin typeface="Calibri" panose="020F0502020204030204" pitchFamily="34" charset="0"/>
                <a:cs typeface="Calibri" panose="020F0502020204030204" pitchFamily="34" charset="0"/>
              </a:rPr>
              <a:t>Information Technologies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Recruitment &amp; Staffing</a:t>
            </a:r>
          </a:p>
          <a:p>
            <a:pPr lvl="1" eaLnBrk="0" fontAlgn="base" hangingPunct="0">
              <a:lnSpc>
                <a:spcPct val="100000"/>
              </a:lnSpc>
              <a:spcBef>
                <a:spcPct val="0"/>
              </a:spcBef>
              <a:spcAft>
                <a:spcPct val="0"/>
              </a:spcAft>
              <a:buClrTx/>
            </a:pPr>
            <a:r>
              <a:rPr lang="en-US" altLang="en-US" sz="1700" dirty="0">
                <a:solidFill>
                  <a:srgbClr val="444444"/>
                </a:solidFill>
                <a:latin typeface="Calibri" panose="020F0502020204030204" pitchFamily="34" charset="0"/>
                <a:cs typeface="Calibri" panose="020F0502020204030204" pitchFamily="34" charset="0"/>
              </a:rPr>
              <a:t>Training &amp; Development</a:t>
            </a:r>
            <a:endPar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endParaRPr>
          </a:p>
          <a:p>
            <a:pPr lvl="1" eaLnBrk="0" fontAlgn="base" hangingPunct="0">
              <a:lnSpc>
                <a:spcPct val="100000"/>
              </a:lnSpc>
              <a:spcBef>
                <a:spcPct val="0"/>
              </a:spcBef>
              <a:spcAft>
                <a:spcPct val="0"/>
              </a:spcAft>
              <a:buClrTx/>
            </a:pPr>
            <a:endPar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endParaRPr>
          </a:p>
          <a:p>
            <a:pPr lvl="1" eaLnBrk="0" fontAlgn="base" hangingPunct="0">
              <a:lnSpc>
                <a:spcPct val="100000"/>
              </a:lnSpc>
              <a:spcBef>
                <a:spcPct val="0"/>
              </a:spcBef>
              <a:spcAft>
                <a:spcPct val="0"/>
              </a:spcAft>
              <a:buClrTx/>
            </a:pPr>
            <a:endParaRPr kumimoji="0" lang="en-US" altLang="en-US" sz="17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indent="0">
              <a:buNone/>
            </a:pPr>
            <a:endParaRPr lang="en-US" sz="1700" dirty="0">
              <a:solidFill>
                <a:schemeClr val="tx1"/>
              </a:solidFill>
              <a:latin typeface="Calibri" panose="020F0502020204030204" pitchFamily="34" charset="0"/>
              <a:cs typeface="Calibri" panose="020F0502020204030204" pitchFamily="34" charset="0"/>
            </a:endParaRPr>
          </a:p>
          <a:p>
            <a:pPr marL="0" indent="0">
              <a:buNone/>
            </a:pPr>
            <a:endParaRPr lang="en-US" sz="17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72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3C1ABD0-D76B-F30D-CD77-D151BA906C42}"/>
              </a:ext>
            </a:extLst>
          </p:cNvPr>
          <p:cNvSpPr>
            <a:spLocks noGrp="1"/>
          </p:cNvSpPr>
          <p:nvPr>
            <p:ph type="title"/>
          </p:nvPr>
        </p:nvSpPr>
        <p:spPr>
          <a:xfrm>
            <a:off x="1600754" y="1087374"/>
            <a:ext cx="8983489" cy="1000978"/>
          </a:xfrm>
        </p:spPr>
        <p:txBody>
          <a:bodyPr>
            <a:normAutofit/>
          </a:bodyPr>
          <a:lstStyle/>
          <a:p>
            <a:r>
              <a:rPr lang="en-US" dirty="0"/>
              <a:t>Training – Azure DP 203 Program</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A4E12ABF-A0FF-5428-1C7E-9F0E96216529}"/>
              </a:ext>
            </a:extLst>
          </p:cNvPr>
          <p:cNvSpPr>
            <a:spLocks noGrp="1"/>
          </p:cNvSpPr>
          <p:nvPr>
            <p:ph idx="1"/>
          </p:nvPr>
        </p:nvSpPr>
        <p:spPr>
          <a:xfrm>
            <a:off x="1279019" y="2535446"/>
            <a:ext cx="10912218" cy="3554457"/>
          </a:xfrm>
        </p:spPr>
        <p:txBody>
          <a:bodyPr>
            <a:noAutofit/>
          </a:bodyPr>
          <a:lstStyle/>
          <a:p>
            <a:r>
              <a:rPr lang="en-US" sz="1500" dirty="0">
                <a:solidFill>
                  <a:schemeClr val="tx1"/>
                </a:solidFill>
                <a:latin typeface="Calibri" panose="020F0502020204030204" pitchFamily="34" charset="0"/>
                <a:cs typeface="Calibri" panose="020F0502020204030204" pitchFamily="34" charset="0"/>
              </a:rPr>
              <a:t>We are plaining to conduct a training program for Microsoft Azure DP 203 Certification.</a:t>
            </a:r>
          </a:p>
          <a:p>
            <a:r>
              <a:rPr lang="en-US" sz="1500" dirty="0">
                <a:solidFill>
                  <a:schemeClr val="tx1"/>
                </a:solidFill>
                <a:latin typeface="Calibri" panose="020F0502020204030204" pitchFamily="34" charset="0"/>
                <a:cs typeface="Calibri" panose="020F0502020204030204" pitchFamily="34" charset="0"/>
              </a:rPr>
              <a:t>The motivation of the program is to train the Data Platform Technologies over Azure Cloud platform.</a:t>
            </a:r>
          </a:p>
          <a:p>
            <a:r>
              <a:rPr lang="en-US" sz="1500" dirty="0">
                <a:solidFill>
                  <a:schemeClr val="tx1"/>
                </a:solidFill>
                <a:latin typeface="Calibri" panose="020F0502020204030204" pitchFamily="34" charset="0"/>
                <a:cs typeface="Calibri" panose="020F0502020204030204" pitchFamily="34" charset="0"/>
              </a:rPr>
              <a:t>About </a:t>
            </a:r>
          </a:p>
          <a:p>
            <a:pPr lvl="1"/>
            <a:r>
              <a:rPr lang="en-US" sz="1500" b="0" i="0" dirty="0">
                <a:solidFill>
                  <a:srgbClr val="171717"/>
                </a:solidFill>
                <a:effectLst/>
                <a:latin typeface="Calibri" panose="020F0502020204030204" pitchFamily="34" charset="0"/>
                <a:cs typeface="Calibri" panose="020F0502020204030204" pitchFamily="34" charset="0"/>
              </a:rPr>
              <a:t>Azure data engineers help stakeholders understand the data through exploration, and they build and maintain secure and compliant data processing pipelines by using different tools and techniques. These professionals use various Azure data services and languages to store and produce cleansed and enhanced datasets for analysis.</a:t>
            </a:r>
            <a:endParaRPr lang="en-US" sz="1500" b="0" i="0" dirty="0">
              <a:solidFill>
                <a:schemeClr val="tx1"/>
              </a:solidFill>
              <a:effectLst/>
              <a:latin typeface="Calibri" panose="020F0502020204030204" pitchFamily="34" charset="0"/>
              <a:cs typeface="Calibri" panose="020F0502020204030204" pitchFamily="34" charset="0"/>
            </a:endParaRPr>
          </a:p>
          <a:p>
            <a:r>
              <a:rPr lang="en-US" sz="1500" dirty="0">
                <a:solidFill>
                  <a:schemeClr val="tx1"/>
                </a:solidFill>
                <a:latin typeface="Calibri" panose="020F0502020204030204" pitchFamily="34" charset="0"/>
                <a:cs typeface="Calibri" panose="020F0502020204030204" pitchFamily="34" charset="0"/>
              </a:rPr>
              <a:t>Objectives</a:t>
            </a:r>
          </a:p>
          <a:p>
            <a:pPr lvl="1"/>
            <a:r>
              <a:rPr lang="en-US" sz="1500" dirty="0">
                <a:solidFill>
                  <a:schemeClr val="tx1"/>
                </a:solidFill>
                <a:latin typeface="Calibri" panose="020F0502020204030204" pitchFamily="34" charset="0"/>
                <a:cs typeface="Calibri" panose="020F0502020204030204" pitchFamily="34" charset="0"/>
              </a:rPr>
              <a:t> You will learn the various data platform technologies available, and how to take advantage of this technology to an organizations benefit.</a:t>
            </a:r>
          </a:p>
          <a:p>
            <a:pPr lvl="1"/>
            <a:r>
              <a:rPr lang="en-US" sz="1500" dirty="0">
                <a:solidFill>
                  <a:schemeClr val="tx1"/>
                </a:solidFill>
                <a:latin typeface="Calibri" panose="020F0502020204030204" pitchFamily="34" charset="0"/>
                <a:cs typeface="Calibri" panose="020F0502020204030204" pitchFamily="34" charset="0"/>
              </a:rPr>
              <a:t>You will learn the basics of storage management in Azure, how to create a Storage Account, and how to choose the right model for your data.</a:t>
            </a:r>
          </a:p>
          <a:p>
            <a:pPr lvl="1"/>
            <a:r>
              <a:rPr lang="en-US" sz="1500" dirty="0">
                <a:solidFill>
                  <a:schemeClr val="tx1"/>
                </a:solidFill>
                <a:latin typeface="Calibri" panose="020F0502020204030204" pitchFamily="34" charset="0"/>
                <a:cs typeface="Calibri" panose="020F0502020204030204" pitchFamily="34" charset="0"/>
              </a:rPr>
              <a:t>You will learn how to create and manage data pipelines in the cloud using Azure Data Factory and Azure Synapse Pipeline.</a:t>
            </a:r>
          </a:p>
          <a:p>
            <a:pPr lvl="1"/>
            <a:r>
              <a:rPr lang="en-US" sz="1500" dirty="0">
                <a:solidFill>
                  <a:schemeClr val="tx1"/>
                </a:solidFill>
                <a:latin typeface="Calibri" panose="020F0502020204030204" pitchFamily="34" charset="0"/>
                <a:cs typeface="Calibri" panose="020F0502020204030204" pitchFamily="34" charset="0"/>
              </a:rPr>
              <a:t>How to use Azure Synapse Analytics to build Data Warehouses using modern architecture patterns.</a:t>
            </a:r>
          </a:p>
        </p:txBody>
      </p:sp>
    </p:spTree>
    <p:extLst>
      <p:ext uri="{BB962C8B-B14F-4D97-AF65-F5344CB8AC3E}">
        <p14:creationId xmlns:p14="http://schemas.microsoft.com/office/powerpoint/2010/main" val="24353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C15F34F-6A18-2180-5FA3-07262FF15E72}"/>
              </a:ext>
            </a:extLst>
          </p:cNvPr>
          <p:cNvSpPr>
            <a:spLocks noGrp="1"/>
          </p:cNvSpPr>
          <p:nvPr>
            <p:ph type="title"/>
          </p:nvPr>
        </p:nvSpPr>
        <p:spPr>
          <a:xfrm>
            <a:off x="1600754" y="1087374"/>
            <a:ext cx="8983489" cy="1000978"/>
          </a:xfrm>
        </p:spPr>
        <p:txBody>
          <a:bodyPr>
            <a:normAutofit/>
          </a:bodyPr>
          <a:lstStyle/>
          <a:p>
            <a:r>
              <a:rPr lang="en-US" dirty="0"/>
              <a:t>Design - Marketing Template for Training</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FEF711E-3753-05ED-B78F-CF1CAE46BAC0}"/>
              </a:ext>
            </a:extLst>
          </p:cNvPr>
          <p:cNvSpPr>
            <a:spLocks noGrp="1"/>
          </p:cNvSpPr>
          <p:nvPr>
            <p:ph idx="1"/>
          </p:nvPr>
        </p:nvSpPr>
        <p:spPr>
          <a:xfrm>
            <a:off x="779424" y="2793571"/>
            <a:ext cx="11466854" cy="3680942"/>
          </a:xfrm>
        </p:spPr>
        <p:txBody>
          <a:bodyPr>
            <a:noAutofit/>
          </a:bodyPr>
          <a:lstStyle/>
          <a:p>
            <a:pPr marL="502920" lvl="1" indent="0">
              <a:buNone/>
            </a:pPr>
            <a:endParaRPr lang="en-US" sz="1700" dirty="0">
              <a:solidFill>
                <a:schemeClr val="tx1"/>
              </a:solidFill>
              <a:latin typeface="Calibri" panose="020F0502020204030204" pitchFamily="34" charset="0"/>
              <a:cs typeface="Calibri" panose="020F0502020204030204" pitchFamily="34" charset="0"/>
            </a:endParaRPr>
          </a:p>
          <a:p>
            <a:pPr marL="502920" lvl="1" indent="0">
              <a:buNone/>
            </a:pPr>
            <a:r>
              <a:rPr lang="en-US" sz="1700" dirty="0">
                <a:solidFill>
                  <a:schemeClr val="tx1"/>
                </a:solidFill>
                <a:latin typeface="Calibri" panose="020F0502020204030204" pitchFamily="34" charset="0"/>
                <a:cs typeface="Calibri" panose="020F0502020204030204" pitchFamily="34" charset="0"/>
              </a:rPr>
              <a:t>We have to design a Marketing Template which contain the below information to do the marketing of the upcoming training.</a:t>
            </a:r>
          </a:p>
          <a:p>
            <a:pPr lvl="2"/>
            <a:r>
              <a:rPr lang="en-US" sz="1700" dirty="0">
                <a:solidFill>
                  <a:schemeClr val="tx1"/>
                </a:solidFill>
                <a:latin typeface="Calibri" panose="020F0502020204030204" pitchFamily="34" charset="0"/>
                <a:cs typeface="Calibri" panose="020F0502020204030204" pitchFamily="34" charset="0"/>
              </a:rPr>
              <a:t>About the Training i.e.  Azure DP 203 Certification</a:t>
            </a:r>
          </a:p>
          <a:p>
            <a:pPr lvl="2"/>
            <a:r>
              <a:rPr lang="en-US" sz="1700" dirty="0">
                <a:solidFill>
                  <a:schemeClr val="tx1"/>
                </a:solidFill>
                <a:latin typeface="Calibri" panose="020F0502020204030204" pitchFamily="34" charset="0"/>
                <a:cs typeface="Calibri" panose="020F0502020204030204" pitchFamily="34" charset="0"/>
              </a:rPr>
              <a:t>Module information per week which we will be covering</a:t>
            </a:r>
          </a:p>
          <a:p>
            <a:pPr lvl="2"/>
            <a:r>
              <a:rPr lang="en-US" sz="1700" dirty="0">
                <a:solidFill>
                  <a:schemeClr val="tx1"/>
                </a:solidFill>
                <a:latin typeface="Calibri" panose="020F0502020204030204" pitchFamily="34" charset="0"/>
                <a:cs typeface="Calibri" panose="020F0502020204030204" pitchFamily="34" charset="0"/>
              </a:rPr>
              <a:t>What is the Batch Strength i.e. is lying between 30-50 per batch.</a:t>
            </a:r>
          </a:p>
          <a:p>
            <a:pPr lvl="2"/>
            <a:r>
              <a:rPr lang="en-US" sz="1700" dirty="0">
                <a:solidFill>
                  <a:schemeClr val="tx1"/>
                </a:solidFill>
                <a:latin typeface="Calibri" panose="020F0502020204030204" pitchFamily="34" charset="0"/>
                <a:cs typeface="Calibri" panose="020F0502020204030204" pitchFamily="34" charset="0"/>
              </a:rPr>
              <a:t>Total number of Batch for the training i.e. 5</a:t>
            </a:r>
          </a:p>
          <a:p>
            <a:pPr lvl="2"/>
            <a:r>
              <a:rPr lang="en-US" sz="1700" dirty="0">
                <a:solidFill>
                  <a:schemeClr val="tx1"/>
                </a:solidFill>
                <a:latin typeface="Calibri" panose="020F0502020204030204" pitchFamily="34" charset="0"/>
                <a:cs typeface="Calibri" panose="020F0502020204030204" pitchFamily="34" charset="0"/>
              </a:rPr>
              <a:t>Time duration i.e. 15 Days </a:t>
            </a:r>
          </a:p>
          <a:p>
            <a:pPr lvl="2"/>
            <a:r>
              <a:rPr lang="en-US" sz="1700" dirty="0">
                <a:solidFill>
                  <a:schemeClr val="tx1"/>
                </a:solidFill>
                <a:latin typeface="Calibri" panose="020F0502020204030204" pitchFamily="34" charset="0"/>
                <a:cs typeface="Calibri" panose="020F0502020204030204" pitchFamily="34" charset="0"/>
              </a:rPr>
              <a:t>Fees of the training i.e. Rs. 16000</a:t>
            </a:r>
          </a:p>
          <a:p>
            <a:pPr lvl="2"/>
            <a:r>
              <a:rPr lang="en-US" sz="1700" dirty="0">
                <a:solidFill>
                  <a:schemeClr val="tx1"/>
                </a:solidFill>
                <a:latin typeface="Calibri" panose="020F0502020204030204" pitchFamily="34" charset="0"/>
                <a:cs typeface="Calibri" panose="020F0502020204030204" pitchFamily="34" charset="0"/>
              </a:rPr>
              <a:t>Mode of training i.e. Online or Offline</a:t>
            </a:r>
          </a:p>
          <a:p>
            <a:pPr lvl="2"/>
            <a:r>
              <a:rPr lang="en-US" sz="1700" dirty="0">
                <a:solidFill>
                  <a:schemeClr val="tx1"/>
                </a:solidFill>
                <a:latin typeface="Calibri" panose="020F0502020204030204" pitchFamily="34" charset="0"/>
                <a:cs typeface="Calibri" panose="020F0502020204030204" pitchFamily="34" charset="0"/>
              </a:rPr>
              <a:t>Minimum Requirement for enrolling the training i.e. Basic Knowledge of Azure Cloud.</a:t>
            </a:r>
          </a:p>
          <a:p>
            <a:pPr lvl="1"/>
            <a:r>
              <a:rPr lang="en-US" sz="1700" dirty="0">
                <a:solidFill>
                  <a:schemeClr val="tx1"/>
                </a:solidFill>
                <a:latin typeface="Calibri" panose="020F0502020204030204" pitchFamily="34" charset="0"/>
                <a:cs typeface="Calibri" panose="020F0502020204030204" pitchFamily="34" charset="0"/>
              </a:rPr>
              <a:t>Once template designed then we have to publish over the internet using different platform such as Facebook Ads, Twitter ads, Google Ads or will publish to the website</a:t>
            </a:r>
          </a:p>
          <a:p>
            <a:pPr marL="960120" lvl="2" indent="0">
              <a:buNone/>
            </a:pPr>
            <a:endParaRPr lang="en-US" sz="1700" dirty="0">
              <a:solidFill>
                <a:schemeClr val="tx1"/>
              </a:solidFill>
              <a:latin typeface="Calibri" panose="020F0502020204030204" pitchFamily="34" charset="0"/>
              <a:cs typeface="Calibri" panose="020F0502020204030204" pitchFamily="34" charset="0"/>
            </a:endParaRPr>
          </a:p>
          <a:p>
            <a:pPr lvl="2"/>
            <a:endParaRPr lang="en-US" sz="1700" dirty="0">
              <a:solidFill>
                <a:schemeClr val="tx1"/>
              </a:solidFill>
              <a:latin typeface="Calibri" panose="020F0502020204030204" pitchFamily="34" charset="0"/>
              <a:cs typeface="Calibri" panose="020F0502020204030204" pitchFamily="34" charset="0"/>
            </a:endParaRPr>
          </a:p>
          <a:p>
            <a:pPr marL="502920" lvl="1" indent="0">
              <a:buNone/>
            </a:pPr>
            <a:endParaRPr lang="en-US" sz="17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027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6B6B02E-1D76-A8F0-098E-79DFF490CB67}"/>
              </a:ext>
            </a:extLst>
          </p:cNvPr>
          <p:cNvSpPr>
            <a:spLocks noGrp="1"/>
          </p:cNvSpPr>
          <p:nvPr>
            <p:ph type="title"/>
          </p:nvPr>
        </p:nvSpPr>
        <p:spPr>
          <a:xfrm>
            <a:off x="1600754" y="1087374"/>
            <a:ext cx="8983489" cy="1000978"/>
          </a:xfrm>
        </p:spPr>
        <p:txBody>
          <a:bodyPr>
            <a:normAutofit/>
          </a:bodyPr>
          <a:lstStyle/>
          <a:p>
            <a:r>
              <a:rPr lang="en-US" dirty="0"/>
              <a:t>Training &amp; Module Information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6FFCEF5-867B-67BD-0D6E-17BAE78AB0F0}"/>
              </a:ext>
            </a:extLst>
          </p:cNvPr>
          <p:cNvSpPr>
            <a:spLocks noGrp="1"/>
          </p:cNvSpPr>
          <p:nvPr>
            <p:ph idx="1"/>
          </p:nvPr>
        </p:nvSpPr>
        <p:spPr>
          <a:xfrm>
            <a:off x="585613" y="2416774"/>
            <a:ext cx="9804753" cy="3554457"/>
          </a:xfrm>
        </p:spPr>
        <p:txBody>
          <a:bodyPr>
            <a:normAutofit/>
          </a:bodyPr>
          <a:lstStyle/>
          <a:p>
            <a:pPr lvl="1"/>
            <a:r>
              <a:rPr lang="en-US" sz="1700" dirty="0">
                <a:solidFill>
                  <a:schemeClr val="tx1"/>
                </a:solidFill>
                <a:latin typeface="Calibri" panose="020F0502020204030204" pitchFamily="34" charset="0"/>
                <a:cs typeface="Calibri" panose="020F0502020204030204" pitchFamily="34" charset="0"/>
              </a:rPr>
              <a:t>Training scheduled for 15 days i.e. 5 working days excluding Sat- Sun.</a:t>
            </a:r>
          </a:p>
          <a:p>
            <a:pPr lvl="1"/>
            <a:endParaRPr lang="en-US" sz="1700" dirty="0">
              <a:solidFill>
                <a:schemeClr val="tx1"/>
              </a:solidFill>
              <a:latin typeface="Calibri" panose="020F0502020204030204" pitchFamily="34" charset="0"/>
              <a:cs typeface="Calibri" panose="020F0502020204030204" pitchFamily="34" charset="0"/>
            </a:endParaRPr>
          </a:p>
          <a:p>
            <a:pPr lvl="1"/>
            <a:r>
              <a:rPr lang="en-US" sz="1700" dirty="0">
                <a:solidFill>
                  <a:schemeClr val="tx1"/>
                </a:solidFill>
                <a:latin typeface="Calibri" panose="020F0502020204030204" pitchFamily="34" charset="0"/>
                <a:cs typeface="Calibri" panose="020F0502020204030204" pitchFamily="34" charset="0"/>
              </a:rPr>
              <a:t>We are conducting training for 3 Hours per day from 10 AM to 1 PM</a:t>
            </a:r>
          </a:p>
          <a:p>
            <a:pPr lvl="1"/>
            <a:endParaRPr lang="en-US" sz="1700" dirty="0">
              <a:solidFill>
                <a:schemeClr val="tx1"/>
              </a:solidFill>
              <a:latin typeface="Calibri" panose="020F0502020204030204" pitchFamily="34" charset="0"/>
              <a:cs typeface="Calibri" panose="020F0502020204030204" pitchFamily="34" charset="0"/>
            </a:endParaRPr>
          </a:p>
          <a:p>
            <a:pPr lvl="1"/>
            <a:r>
              <a:rPr lang="en-US" sz="1700" dirty="0">
                <a:solidFill>
                  <a:schemeClr val="tx1"/>
                </a:solidFill>
                <a:latin typeface="Calibri" panose="020F0502020204030204" pitchFamily="34" charset="0"/>
                <a:cs typeface="Calibri" panose="020F0502020204030204" pitchFamily="34" charset="0"/>
              </a:rPr>
              <a:t>There will be a 15 min break in the middle of training for Tea/Coffee etc.</a:t>
            </a:r>
          </a:p>
          <a:p>
            <a:pPr lvl="1"/>
            <a:endParaRPr lang="en-US" sz="1700" dirty="0">
              <a:solidFill>
                <a:schemeClr val="tx1"/>
              </a:solidFill>
              <a:latin typeface="Calibri" panose="020F0502020204030204" pitchFamily="34" charset="0"/>
              <a:cs typeface="Calibri" panose="020F0502020204030204" pitchFamily="34" charset="0"/>
            </a:endParaRPr>
          </a:p>
          <a:p>
            <a:pPr lvl="1"/>
            <a:r>
              <a:rPr lang="en-US" sz="1700" dirty="0">
                <a:solidFill>
                  <a:schemeClr val="tx1"/>
                </a:solidFill>
                <a:latin typeface="Calibri" panose="020F0502020204030204" pitchFamily="34" charset="0"/>
                <a:cs typeface="Calibri" panose="020F0502020204030204" pitchFamily="34" charset="0"/>
              </a:rPr>
              <a:t>Each Module cover different topics and Hands-on experience with trainer</a:t>
            </a:r>
          </a:p>
          <a:p>
            <a:pPr lvl="1"/>
            <a:endParaRPr lang="en-US" sz="1700" dirty="0">
              <a:solidFill>
                <a:schemeClr val="tx1"/>
              </a:solidFill>
              <a:latin typeface="Calibri" panose="020F0502020204030204" pitchFamily="34" charset="0"/>
              <a:cs typeface="Calibri" panose="020F0502020204030204" pitchFamily="34" charset="0"/>
            </a:endParaRPr>
          </a:p>
          <a:p>
            <a:pPr marL="502920" lvl="1" indent="0">
              <a:buNone/>
            </a:pPr>
            <a:endParaRPr lang="en-US" sz="1700" dirty="0">
              <a:solidFill>
                <a:schemeClr val="tx1"/>
              </a:solidFill>
              <a:latin typeface="Calibri" panose="020F0502020204030204" pitchFamily="34" charset="0"/>
              <a:cs typeface="Calibri" panose="020F0502020204030204" pitchFamily="34" charset="0"/>
            </a:endParaRPr>
          </a:p>
          <a:p>
            <a:pPr marL="502920" lvl="1" indent="0">
              <a:buNone/>
            </a:pPr>
            <a:endParaRPr lang="en-US" sz="17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700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6B6B02E-1D76-A8F0-098E-79DFF490CB67}"/>
              </a:ext>
            </a:extLst>
          </p:cNvPr>
          <p:cNvSpPr>
            <a:spLocks noGrp="1"/>
          </p:cNvSpPr>
          <p:nvPr>
            <p:ph type="title"/>
          </p:nvPr>
        </p:nvSpPr>
        <p:spPr>
          <a:xfrm>
            <a:off x="1600754" y="1087374"/>
            <a:ext cx="8983489" cy="1000978"/>
          </a:xfrm>
        </p:spPr>
        <p:txBody>
          <a:bodyPr>
            <a:normAutofit/>
          </a:bodyPr>
          <a:lstStyle/>
          <a:p>
            <a:r>
              <a:rPr lang="en-US" dirty="0"/>
              <a:t>Contd..</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E0F452C9-0326-2453-A0C0-B2CE15D944DF}"/>
              </a:ext>
            </a:extLst>
          </p:cNvPr>
          <p:cNvSpPr txBox="1"/>
          <p:nvPr/>
        </p:nvSpPr>
        <p:spPr>
          <a:xfrm>
            <a:off x="6273998" y="3154052"/>
            <a:ext cx="4204653" cy="2554545"/>
          </a:xfrm>
          <a:prstGeom prst="rect">
            <a:avLst/>
          </a:prstGeom>
          <a:noFill/>
        </p:spPr>
        <p:txBody>
          <a:bodyPr wrap="square" rtlCol="0">
            <a:spAutoFit/>
          </a:bodyPr>
          <a:lstStyle/>
          <a:p>
            <a:pPr lvl="1"/>
            <a:r>
              <a:rPr lang="en-US" sz="2000" b="1" dirty="0">
                <a:latin typeface="Calibri" panose="020F0502020204030204" pitchFamily="34" charset="0"/>
                <a:cs typeface="Calibri" panose="020F0502020204030204" pitchFamily="34" charset="0"/>
              </a:rPr>
              <a:t>Module – 2 -</a:t>
            </a:r>
            <a:r>
              <a:rPr lang="en-US" sz="2000" dirty="0">
                <a:latin typeface="Calibri" panose="020F0502020204030204" pitchFamily="34" charset="0"/>
                <a:cs typeface="Calibri" panose="020F0502020204030204" pitchFamily="34" charset="0"/>
              </a:rPr>
              <a:t>Design and Develop Data Processing </a:t>
            </a:r>
            <a:endParaRPr lang="en-US" sz="2000" b="1" dirty="0">
              <a:latin typeface="Calibri" panose="020F0502020204030204" pitchFamily="34" charset="0"/>
              <a:cs typeface="Calibri" panose="020F0502020204030204" pitchFamily="34" charset="0"/>
            </a:endParaRPr>
          </a:p>
          <a:p>
            <a:pPr marL="800100" lvl="1" indent="-342900">
              <a:buFont typeface="+mj-lt"/>
              <a:buAutoNum type="arabicPeriod"/>
            </a:pPr>
            <a:r>
              <a:rPr lang="en-US" sz="2000" dirty="0">
                <a:latin typeface="Calibri" panose="020F0502020204030204" pitchFamily="34" charset="0"/>
                <a:cs typeface="Calibri" panose="020F0502020204030204" pitchFamily="34" charset="0"/>
              </a:rPr>
              <a:t>Ingest and transform data</a:t>
            </a:r>
          </a:p>
          <a:p>
            <a:pPr marL="800100" lvl="1" indent="-342900">
              <a:buFont typeface="+mj-lt"/>
              <a:buAutoNum type="arabicPeriod"/>
            </a:pPr>
            <a:r>
              <a:rPr lang="en-US" sz="2000" dirty="0">
                <a:latin typeface="Calibri" panose="020F0502020204030204" pitchFamily="34" charset="0"/>
                <a:cs typeface="Calibri" panose="020F0502020204030204" pitchFamily="34" charset="0"/>
              </a:rPr>
              <a:t>Design and develop a batch processing solution</a:t>
            </a:r>
          </a:p>
          <a:p>
            <a:pPr marL="800100" lvl="1" indent="-342900">
              <a:buFont typeface="+mj-lt"/>
              <a:buAutoNum type="arabicPeriod"/>
            </a:pPr>
            <a:r>
              <a:rPr lang="en-US" sz="2000" dirty="0">
                <a:latin typeface="Calibri" panose="020F0502020204030204" pitchFamily="34" charset="0"/>
                <a:cs typeface="Calibri" panose="020F0502020204030204" pitchFamily="34" charset="0"/>
              </a:rPr>
              <a:t>Design and develop a stream processing solution </a:t>
            </a:r>
          </a:p>
          <a:p>
            <a:pPr marL="800100" lvl="1" indent="-342900">
              <a:buFont typeface="+mj-lt"/>
              <a:buAutoNum type="arabicPeriod"/>
            </a:pPr>
            <a:r>
              <a:rPr lang="en-US" sz="2000" dirty="0">
                <a:latin typeface="Calibri" panose="020F0502020204030204" pitchFamily="34" charset="0"/>
                <a:cs typeface="Calibri" panose="020F0502020204030204" pitchFamily="34" charset="0"/>
              </a:rPr>
              <a:t>Manage batches and pipelines </a:t>
            </a:r>
            <a:endParaRPr lang="en-US" sz="2000" b="1"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95EA46F-D279-3445-1B86-AB67E55C091C}"/>
              </a:ext>
            </a:extLst>
          </p:cNvPr>
          <p:cNvSpPr txBox="1"/>
          <p:nvPr/>
        </p:nvSpPr>
        <p:spPr>
          <a:xfrm>
            <a:off x="1392588" y="2510384"/>
            <a:ext cx="4204653" cy="4093428"/>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Week 1</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Module - 1 - </a:t>
            </a:r>
            <a:r>
              <a:rPr lang="en-US" sz="2000" dirty="0">
                <a:latin typeface="Calibri" panose="020F0502020204030204" pitchFamily="34" charset="0"/>
                <a:cs typeface="Calibri" panose="020F0502020204030204" pitchFamily="34" charset="0"/>
              </a:rPr>
              <a:t>Design and Implement Data Storage</a:t>
            </a:r>
            <a:endParaRPr lang="en-US" sz="2000" b="1" dirty="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rPr>
              <a:t>Design a data storage structure</a:t>
            </a:r>
          </a:p>
          <a:p>
            <a:pPr marL="342900" indent="-342900">
              <a:buFont typeface="+mj-lt"/>
              <a:buAutoNum type="arabicPeriod"/>
            </a:pPr>
            <a:r>
              <a:rPr lang="en-US" sz="2000" dirty="0">
                <a:latin typeface="Calibri" panose="020F0502020204030204" pitchFamily="34" charset="0"/>
                <a:cs typeface="Calibri" panose="020F0502020204030204" pitchFamily="34" charset="0"/>
              </a:rPr>
              <a:t>Design a partition strategy</a:t>
            </a:r>
          </a:p>
          <a:p>
            <a:pPr marL="342900" indent="-342900">
              <a:buFont typeface="+mj-lt"/>
              <a:buAutoNum type="arabicPeriod"/>
            </a:pPr>
            <a:r>
              <a:rPr lang="en-US" sz="2000" dirty="0">
                <a:latin typeface="Calibri" panose="020F0502020204030204" pitchFamily="34" charset="0"/>
                <a:cs typeface="Calibri" panose="020F0502020204030204" pitchFamily="34" charset="0"/>
              </a:rPr>
              <a:t>Implement the serving layer</a:t>
            </a:r>
            <a:endParaRPr lang="en-US" sz="2000" b="1" dirty="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rPr>
              <a:t>Implement physical data storage structures  </a:t>
            </a:r>
          </a:p>
          <a:p>
            <a:pPr marL="342900" indent="-342900">
              <a:buFont typeface="+mj-lt"/>
              <a:buAutoNum type="arabicPeriod"/>
            </a:pPr>
            <a:r>
              <a:rPr lang="en-US" sz="2000" dirty="0">
                <a:latin typeface="Calibri" panose="020F0502020204030204" pitchFamily="34" charset="0"/>
                <a:cs typeface="Calibri" panose="020F0502020204030204" pitchFamily="34" charset="0"/>
              </a:rPr>
              <a:t>Implement logical data structures </a:t>
            </a:r>
          </a:p>
          <a:p>
            <a:pPr marL="342900" indent="-342900">
              <a:buFont typeface="+mj-lt"/>
              <a:buAutoNum type="arabicPeriod"/>
            </a:pPr>
            <a:r>
              <a:rPr lang="en-US" sz="2000" dirty="0">
                <a:latin typeface="Calibri" panose="020F0502020204030204" pitchFamily="34" charset="0"/>
                <a:cs typeface="Calibri" panose="020F0502020204030204" pitchFamily="34" charset="0"/>
              </a:rPr>
              <a:t>Implement the serving layer</a:t>
            </a:r>
          </a:p>
          <a:p>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673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6B6B02E-1D76-A8F0-098E-79DFF490CB67}"/>
              </a:ext>
            </a:extLst>
          </p:cNvPr>
          <p:cNvSpPr>
            <a:spLocks noGrp="1"/>
          </p:cNvSpPr>
          <p:nvPr>
            <p:ph type="title"/>
          </p:nvPr>
        </p:nvSpPr>
        <p:spPr>
          <a:xfrm>
            <a:off x="1600754" y="1087374"/>
            <a:ext cx="8983489" cy="1000978"/>
          </a:xfrm>
        </p:spPr>
        <p:txBody>
          <a:bodyPr>
            <a:normAutofit/>
          </a:bodyPr>
          <a:lstStyle/>
          <a:p>
            <a:r>
              <a:rPr lang="en-US" dirty="0"/>
              <a:t>Contd..</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E0F452C9-0326-2453-A0C0-B2CE15D944DF}"/>
              </a:ext>
            </a:extLst>
          </p:cNvPr>
          <p:cNvSpPr txBox="1"/>
          <p:nvPr/>
        </p:nvSpPr>
        <p:spPr>
          <a:xfrm>
            <a:off x="7003278" y="2510384"/>
            <a:ext cx="4011255" cy="2554545"/>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Week 3</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Module – 4 - </a:t>
            </a:r>
            <a:r>
              <a:rPr lang="en-US" sz="2000" dirty="0"/>
              <a:t>Monitor and Optimize Data Storage and Data Processing</a:t>
            </a:r>
          </a:p>
          <a:p>
            <a:pPr marL="342900" indent="-342900">
              <a:buFont typeface="+mj-lt"/>
              <a:buAutoNum type="arabicPeriod"/>
            </a:pPr>
            <a:r>
              <a:rPr lang="it-IT" sz="2000" dirty="0"/>
              <a:t>Monitor data storage and data processing</a:t>
            </a:r>
            <a:endParaRPr lang="en-US" sz="2000" dirty="0"/>
          </a:p>
          <a:p>
            <a:pPr marL="342900" indent="-342900">
              <a:buFont typeface="+mj-lt"/>
              <a:buAutoNum type="arabicPeriod"/>
            </a:pPr>
            <a:r>
              <a:rPr lang="en-US" sz="2000" dirty="0"/>
              <a:t>Optimize and troubleshoot data storage and data processing</a:t>
            </a:r>
            <a:endParaRPr lang="en-US" sz="2000" b="1"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95EA46F-D279-3445-1B86-AB67E55C091C}"/>
              </a:ext>
            </a:extLst>
          </p:cNvPr>
          <p:cNvSpPr txBox="1"/>
          <p:nvPr/>
        </p:nvSpPr>
        <p:spPr>
          <a:xfrm>
            <a:off x="1392588" y="2510385"/>
            <a:ext cx="3314323" cy="3170099"/>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Week 2</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Module – 3 - </a:t>
            </a:r>
            <a:r>
              <a:rPr lang="en-US" sz="2000" dirty="0">
                <a:latin typeface="Calibri" panose="020F0502020204030204" pitchFamily="34" charset="0"/>
                <a:cs typeface="Calibri" panose="020F0502020204030204" pitchFamily="34" charset="0"/>
              </a:rPr>
              <a:t>Design and Implement Data Security</a:t>
            </a:r>
            <a:endParaRPr lang="en-US" sz="2000" b="1" dirty="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rPr>
              <a:t>Design security for data policies and standards</a:t>
            </a:r>
          </a:p>
          <a:p>
            <a:pPr marL="342900" indent="-342900">
              <a:buFont typeface="+mj-lt"/>
              <a:buAutoNum type="arabicPeriod"/>
            </a:pPr>
            <a:r>
              <a:rPr lang="en-US" sz="2000" dirty="0">
                <a:latin typeface="Calibri" panose="020F0502020204030204" pitchFamily="34" charset="0"/>
                <a:cs typeface="Calibri" panose="020F0502020204030204" pitchFamily="34" charset="0"/>
              </a:rPr>
              <a:t>Implement data security</a:t>
            </a:r>
          </a:p>
          <a:p>
            <a:pPr marL="342900" indent="-342900">
              <a:buFont typeface="+mj-lt"/>
              <a:buAutoNum type="arabicPeriod"/>
            </a:pPr>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BD28275-6F32-6BC3-F17F-5FC7168F4FA5}"/>
              </a:ext>
            </a:extLst>
          </p:cNvPr>
          <p:cNvSpPr txBox="1"/>
          <p:nvPr/>
        </p:nvSpPr>
        <p:spPr>
          <a:xfrm>
            <a:off x="1392588" y="5680484"/>
            <a:ext cx="7765203" cy="646331"/>
          </a:xfrm>
          <a:prstGeom prst="rect">
            <a:avLst/>
          </a:prstGeom>
          <a:noFill/>
        </p:spPr>
        <p:txBody>
          <a:bodyPr wrap="none" rtlCol="0">
            <a:spAutoFit/>
          </a:bodyPr>
          <a:lstStyle/>
          <a:p>
            <a:r>
              <a:rPr lang="en-US" dirty="0"/>
              <a:t>Source  - </a:t>
            </a:r>
            <a:r>
              <a:rPr lang="en-US" dirty="0">
                <a:hlinkClick r:id="rId2"/>
              </a:rPr>
              <a:t>https://query.prod.cms.rt.microsoft.com/cms/api/am/binary/RE4MbYT</a:t>
            </a:r>
            <a:endParaRPr lang="en-US" dirty="0"/>
          </a:p>
          <a:p>
            <a:endParaRPr lang="en-US" dirty="0"/>
          </a:p>
        </p:txBody>
      </p:sp>
    </p:spTree>
    <p:extLst>
      <p:ext uri="{BB962C8B-B14F-4D97-AF65-F5344CB8AC3E}">
        <p14:creationId xmlns:p14="http://schemas.microsoft.com/office/powerpoint/2010/main" val="188130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1AB0-97E9-C733-3BC3-C96D1C858968}"/>
              </a:ext>
            </a:extLst>
          </p:cNvPr>
          <p:cNvSpPr>
            <a:spLocks noGrp="1"/>
          </p:cNvSpPr>
          <p:nvPr>
            <p:ph type="title"/>
          </p:nvPr>
        </p:nvSpPr>
        <p:spPr/>
        <p:txBody>
          <a:bodyPr/>
          <a:lstStyle/>
          <a:p>
            <a:r>
              <a:rPr lang="en-US" dirty="0"/>
              <a:t>Enrollment Template</a:t>
            </a:r>
          </a:p>
        </p:txBody>
      </p:sp>
      <p:sp>
        <p:nvSpPr>
          <p:cNvPr id="3" name="Content Placeholder 2">
            <a:extLst>
              <a:ext uri="{FF2B5EF4-FFF2-40B4-BE49-F238E27FC236}">
                <a16:creationId xmlns:a16="http://schemas.microsoft.com/office/drawing/2014/main" id="{565C125B-AD69-D20D-FCF5-D168DA9BBDB6}"/>
              </a:ext>
            </a:extLst>
          </p:cNvPr>
          <p:cNvSpPr>
            <a:spLocks noGrp="1"/>
          </p:cNvSpPr>
          <p:nvPr>
            <p:ph idx="1"/>
          </p:nvPr>
        </p:nvSpPr>
        <p:spPr/>
        <p:txBody>
          <a:bodyPr>
            <a:normAutofit fontScale="85000" lnSpcReduction="10000"/>
          </a:bodyPr>
          <a:lstStyle/>
          <a:p>
            <a:r>
              <a:rPr lang="en-US" dirty="0"/>
              <a:t>We have to design the enrollment template for the professionals or students</a:t>
            </a:r>
          </a:p>
          <a:p>
            <a:r>
              <a:rPr lang="en-US" dirty="0"/>
              <a:t>This include the form which we have to design and publish over the website or another platform such as Google Forms or Microsoft Forms </a:t>
            </a:r>
          </a:p>
          <a:p>
            <a:r>
              <a:rPr lang="en-US" dirty="0"/>
              <a:t>This template consist of different fields which is mentioned below</a:t>
            </a:r>
          </a:p>
          <a:p>
            <a:pPr lvl="1"/>
            <a:r>
              <a:rPr lang="en-US" dirty="0"/>
              <a:t>First Name</a:t>
            </a:r>
          </a:p>
          <a:p>
            <a:pPr lvl="1"/>
            <a:r>
              <a:rPr lang="en-US" dirty="0"/>
              <a:t>Middle Name</a:t>
            </a:r>
          </a:p>
          <a:p>
            <a:pPr lvl="1"/>
            <a:r>
              <a:rPr lang="en-US" dirty="0"/>
              <a:t>Last Name</a:t>
            </a:r>
          </a:p>
          <a:p>
            <a:pPr lvl="1"/>
            <a:r>
              <a:rPr lang="en-US" dirty="0"/>
              <a:t>Email ID</a:t>
            </a:r>
          </a:p>
          <a:p>
            <a:pPr lvl="1"/>
            <a:r>
              <a:rPr lang="en-US" dirty="0"/>
              <a:t>Experience Level i.e. Entry level, Student or Experienced Professional</a:t>
            </a:r>
          </a:p>
          <a:p>
            <a:pPr lvl="1"/>
            <a:r>
              <a:rPr lang="en-US" dirty="0"/>
              <a:t>Contact number</a:t>
            </a:r>
          </a:p>
          <a:p>
            <a:pPr lvl="1"/>
            <a:r>
              <a:rPr lang="en-US" dirty="0"/>
              <a:t>Company name ( if working professional)</a:t>
            </a:r>
          </a:p>
          <a:p>
            <a:pPr lvl="1"/>
            <a:r>
              <a:rPr lang="en-US" dirty="0"/>
              <a:t>Location</a:t>
            </a:r>
          </a:p>
          <a:p>
            <a:pPr lvl="1"/>
            <a:r>
              <a:rPr lang="en-US" dirty="0"/>
              <a:t>Model of Training i.e. Online or Offline</a:t>
            </a:r>
          </a:p>
          <a:p>
            <a:pPr lvl="1"/>
            <a:r>
              <a:rPr lang="en-US" dirty="0"/>
              <a:t>Payment Mode i.e. Credit Card, Debit Card, Net banking or any other wallet such as Paytm or Phone Pe. Etc.</a:t>
            </a:r>
          </a:p>
          <a:p>
            <a:r>
              <a:rPr lang="en-US" dirty="0"/>
              <a:t>Once candidate will enrolled the training then he/she will be get the notification over email.</a:t>
            </a:r>
          </a:p>
          <a:p>
            <a:r>
              <a:rPr lang="en-US" dirty="0"/>
              <a:t>Coordinator will send the confirmation after reviewing the application.</a:t>
            </a:r>
          </a:p>
          <a:p>
            <a:pPr lvl="1"/>
            <a:endParaRPr lang="en-US" dirty="0"/>
          </a:p>
        </p:txBody>
      </p:sp>
    </p:spTree>
    <p:extLst>
      <p:ext uri="{BB962C8B-B14F-4D97-AF65-F5344CB8AC3E}">
        <p14:creationId xmlns:p14="http://schemas.microsoft.com/office/powerpoint/2010/main" val="306763947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921</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 2</vt:lpstr>
      <vt:lpstr>Frame</vt:lpstr>
      <vt:lpstr>Azure DP 203 Training Plan   VARNIKA TYAGI Social Media Marketing Intern Epitome TRC </vt:lpstr>
      <vt:lpstr>Table of content</vt:lpstr>
      <vt:lpstr>About Us</vt:lpstr>
      <vt:lpstr>Training – Azure DP 203 Program</vt:lpstr>
      <vt:lpstr>Design - Marketing Template for Training</vt:lpstr>
      <vt:lpstr>Training &amp; Module Information</vt:lpstr>
      <vt:lpstr>Contd..</vt:lpstr>
      <vt:lpstr>Contd..</vt:lpstr>
      <vt:lpstr>Enrollment Template</vt:lpstr>
      <vt:lpstr>Process After Enrollment</vt:lpstr>
      <vt:lpstr>Contact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Varnikatyagi366@outlook.com</cp:lastModifiedBy>
  <cp:revision>293</cp:revision>
  <dcterms:created xsi:type="dcterms:W3CDTF">2022-05-16T16:44:20Z</dcterms:created>
  <dcterms:modified xsi:type="dcterms:W3CDTF">2022-05-16T21:42:13Z</dcterms:modified>
</cp:coreProperties>
</file>