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7" r:id="rId3"/>
    <p:sldId id="275" r:id="rId4"/>
    <p:sldId id="258" r:id="rId5"/>
    <p:sldId id="271" r:id="rId6"/>
    <p:sldId id="259" r:id="rId7"/>
    <p:sldId id="261" r:id="rId8"/>
    <p:sldId id="262" r:id="rId9"/>
    <p:sldId id="270" r:id="rId10"/>
    <p:sldId id="272" r:id="rId11"/>
    <p:sldId id="273" r:id="rId12"/>
    <p:sldId id="274"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EE76F6-C45B-4E87-8B5D-805B6D148D71}">
          <p14:sldIdLst>
            <p14:sldId id="256"/>
            <p14:sldId id="257"/>
            <p14:sldId id="275"/>
            <p14:sldId id="258"/>
            <p14:sldId id="271"/>
            <p14:sldId id="259"/>
            <p14:sldId id="261"/>
            <p14:sldId id="262"/>
            <p14:sldId id="270"/>
            <p14:sldId id="272"/>
            <p14:sldId id="273"/>
            <p14:sldId id="274"/>
          </p14:sldIdLst>
        </p14:section>
        <p14:section name="Untitled Section" id="{705C45EB-7BF4-4915-9222-E86257ECAC59}">
          <p14:sldIdLst>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748744626060493E-2"/>
          <c:y val="4.7179684597706405E-2"/>
          <c:w val="0.94509374999999995"/>
          <c:h val="0.79002954047554497"/>
        </c:manualLayout>
      </c:layout>
      <c:barChart>
        <c:barDir val="col"/>
        <c:grouping val="clustered"/>
        <c:varyColors val="0"/>
        <c:ser>
          <c:idx val="0"/>
          <c:order val="0"/>
          <c:tx>
            <c:strRef>
              <c:f>Sheet1!$B$1</c:f>
              <c:strCache>
                <c:ptCount val="1"/>
                <c:pt idx="0">
                  <c:v>AZ-900</c:v>
                </c:pt>
              </c:strCache>
            </c:strRef>
          </c:tx>
          <c:spPr>
            <a:solidFill>
              <a:schemeClr val="accent1"/>
            </a:solidFill>
            <a:ln>
              <a:noFill/>
            </a:ln>
            <a:effectLst/>
          </c:spPr>
          <c:invertIfNegative val="0"/>
          <c:cat>
            <c:strRef>
              <c:f>Sheet1!$A$2:$A$4</c:f>
              <c:strCache>
                <c:ptCount val="3"/>
                <c:pt idx="0">
                  <c:v>Epitome</c:v>
                </c:pt>
                <c:pt idx="1">
                  <c:v>Mercury Solution</c:v>
                </c:pt>
                <c:pt idx="2">
                  <c:v>Croma Solution</c:v>
                </c:pt>
              </c:strCache>
            </c:strRef>
          </c:cat>
          <c:val>
            <c:numRef>
              <c:f>Sheet1!$B$2:$B$4</c:f>
              <c:numCache>
                <c:formatCode>General</c:formatCode>
                <c:ptCount val="3"/>
                <c:pt idx="0">
                  <c:v>645</c:v>
                </c:pt>
                <c:pt idx="1">
                  <c:v>700</c:v>
                </c:pt>
                <c:pt idx="2">
                  <c:v>600</c:v>
                </c:pt>
              </c:numCache>
            </c:numRef>
          </c:val>
          <c:extLst>
            <c:ext xmlns:c16="http://schemas.microsoft.com/office/drawing/2014/chart" uri="{C3380CC4-5D6E-409C-BE32-E72D297353CC}">
              <c16:uniqueId val="{00000000-8C27-4CC1-9397-9C89A0A9D647}"/>
            </c:ext>
          </c:extLst>
        </c:ser>
        <c:ser>
          <c:idx val="1"/>
          <c:order val="1"/>
          <c:tx>
            <c:strRef>
              <c:f>Sheet1!$C$1</c:f>
              <c:strCache>
                <c:ptCount val="1"/>
                <c:pt idx="0">
                  <c:v>AZ-204</c:v>
                </c:pt>
              </c:strCache>
            </c:strRef>
          </c:tx>
          <c:spPr>
            <a:solidFill>
              <a:schemeClr val="accent2"/>
            </a:solidFill>
            <a:ln>
              <a:noFill/>
            </a:ln>
            <a:effectLst/>
          </c:spPr>
          <c:invertIfNegative val="0"/>
          <c:cat>
            <c:strRef>
              <c:f>Sheet1!$A$2:$A$4</c:f>
              <c:strCache>
                <c:ptCount val="3"/>
                <c:pt idx="0">
                  <c:v>Epitome</c:v>
                </c:pt>
                <c:pt idx="1">
                  <c:v>Mercury Solution</c:v>
                </c:pt>
                <c:pt idx="2">
                  <c:v>Croma Solution</c:v>
                </c:pt>
              </c:strCache>
            </c:strRef>
          </c:cat>
          <c:val>
            <c:numRef>
              <c:f>Sheet1!$C$2:$C$4</c:f>
              <c:numCache>
                <c:formatCode>General</c:formatCode>
                <c:ptCount val="3"/>
                <c:pt idx="0">
                  <c:v>1950</c:v>
                </c:pt>
                <c:pt idx="1">
                  <c:v>2000</c:v>
                </c:pt>
                <c:pt idx="2">
                  <c:v>2100</c:v>
                </c:pt>
              </c:numCache>
            </c:numRef>
          </c:val>
          <c:extLst>
            <c:ext xmlns:c16="http://schemas.microsoft.com/office/drawing/2014/chart" uri="{C3380CC4-5D6E-409C-BE32-E72D297353CC}">
              <c16:uniqueId val="{00000001-8C27-4CC1-9397-9C89A0A9D647}"/>
            </c:ext>
          </c:extLst>
        </c:ser>
        <c:ser>
          <c:idx val="2"/>
          <c:order val="2"/>
          <c:tx>
            <c:strRef>
              <c:f>Sheet1!$D$1</c:f>
              <c:strCache>
                <c:ptCount val="1"/>
                <c:pt idx="0">
                  <c:v>AZ-203</c:v>
                </c:pt>
              </c:strCache>
            </c:strRef>
          </c:tx>
          <c:spPr>
            <a:solidFill>
              <a:schemeClr val="accent3"/>
            </a:solidFill>
            <a:ln>
              <a:noFill/>
            </a:ln>
            <a:effectLst/>
          </c:spPr>
          <c:invertIfNegative val="0"/>
          <c:cat>
            <c:strRef>
              <c:f>Sheet1!$A$2:$A$4</c:f>
              <c:strCache>
                <c:ptCount val="3"/>
                <c:pt idx="0">
                  <c:v>Epitome</c:v>
                </c:pt>
                <c:pt idx="1">
                  <c:v>Mercury Solution</c:v>
                </c:pt>
                <c:pt idx="2">
                  <c:v>Croma Solution</c:v>
                </c:pt>
              </c:strCache>
            </c:strRef>
          </c:cat>
          <c:val>
            <c:numRef>
              <c:f>Sheet1!$D$2:$D$4</c:f>
              <c:numCache>
                <c:formatCode>General</c:formatCode>
                <c:ptCount val="3"/>
                <c:pt idx="0">
                  <c:v>2990</c:v>
                </c:pt>
                <c:pt idx="1">
                  <c:v>2950</c:v>
                </c:pt>
                <c:pt idx="2">
                  <c:v>3000</c:v>
                </c:pt>
              </c:numCache>
            </c:numRef>
          </c:val>
          <c:extLst>
            <c:ext xmlns:c16="http://schemas.microsoft.com/office/drawing/2014/chart" uri="{C3380CC4-5D6E-409C-BE32-E72D297353CC}">
              <c16:uniqueId val="{00000002-8C27-4CC1-9397-9C89A0A9D647}"/>
            </c:ext>
          </c:extLst>
        </c:ser>
        <c:dLbls>
          <c:showLegendKey val="0"/>
          <c:showVal val="0"/>
          <c:showCatName val="0"/>
          <c:showSerName val="0"/>
          <c:showPercent val="0"/>
          <c:showBubbleSize val="0"/>
        </c:dLbls>
        <c:gapWidth val="219"/>
        <c:overlap val="-27"/>
        <c:axId val="193312671"/>
        <c:axId val="193317663"/>
      </c:barChart>
      <c:catAx>
        <c:axId val="193312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317663"/>
        <c:crosses val="autoZero"/>
        <c:auto val="1"/>
        <c:lblAlgn val="ctr"/>
        <c:lblOffset val="100"/>
        <c:noMultiLvlLbl val="0"/>
      </c:catAx>
      <c:valAx>
        <c:axId val="193317663"/>
        <c:scaling>
          <c:orientation val="minMax"/>
          <c:max val="30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312671"/>
        <c:crosses val="autoZero"/>
        <c:crossBetween val="between"/>
        <c:majorUnit val="500"/>
      </c:valAx>
      <c:spPr>
        <a:noFill/>
        <a:ln w="25400">
          <a:noFill/>
        </a:ln>
        <a:effectLst/>
      </c:spPr>
    </c:plotArea>
    <c:legend>
      <c:legendPos val="b"/>
      <c:layout>
        <c:manualLayout>
          <c:xMode val="edge"/>
          <c:yMode val="edge"/>
          <c:x val="8.4063803856274481E-3"/>
          <c:y val="0.9387873438245975"/>
          <c:w val="0.95643040795991152"/>
          <c:h val="4.715015704046770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2734BF-FD97-4D68-946C-496F91B50554}"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F5CA259-1182-4BAA-B3F8-CC20FB21E97E}" type="slidenum">
              <a:rPr lang="en-US" smtClean="0"/>
              <a:t>‹#›</a:t>
            </a:fld>
            <a:endParaRPr lang="en-US"/>
          </a:p>
        </p:txBody>
      </p:sp>
    </p:spTree>
    <p:extLst>
      <p:ext uri="{BB962C8B-B14F-4D97-AF65-F5344CB8AC3E}">
        <p14:creationId xmlns:p14="http://schemas.microsoft.com/office/powerpoint/2010/main" val="3772215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2734BF-FD97-4D68-946C-496F91B50554}"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F5CA259-1182-4BAA-B3F8-CC20FB21E97E}" type="slidenum">
              <a:rPr lang="en-US" smtClean="0"/>
              <a:t>‹#›</a:t>
            </a:fld>
            <a:endParaRPr lang="en-US"/>
          </a:p>
        </p:txBody>
      </p:sp>
    </p:spTree>
    <p:extLst>
      <p:ext uri="{BB962C8B-B14F-4D97-AF65-F5344CB8AC3E}">
        <p14:creationId xmlns:p14="http://schemas.microsoft.com/office/powerpoint/2010/main" val="2611967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2734BF-FD97-4D68-946C-496F91B50554}"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F5CA259-1182-4BAA-B3F8-CC20FB21E97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57923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2734BF-FD97-4D68-946C-496F91B50554}"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F5CA259-1182-4BAA-B3F8-CC20FB21E97E}" type="slidenum">
              <a:rPr lang="en-US" smtClean="0"/>
              <a:t>‹#›</a:t>
            </a:fld>
            <a:endParaRPr lang="en-US"/>
          </a:p>
        </p:txBody>
      </p:sp>
    </p:spTree>
    <p:extLst>
      <p:ext uri="{BB962C8B-B14F-4D97-AF65-F5344CB8AC3E}">
        <p14:creationId xmlns:p14="http://schemas.microsoft.com/office/powerpoint/2010/main" val="2397932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2734BF-FD97-4D68-946C-496F91B50554}"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F5CA259-1182-4BAA-B3F8-CC20FB21E97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80153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2734BF-FD97-4D68-946C-496F91B50554}"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F5CA259-1182-4BAA-B3F8-CC20FB21E97E}" type="slidenum">
              <a:rPr lang="en-US" smtClean="0"/>
              <a:t>‹#›</a:t>
            </a:fld>
            <a:endParaRPr lang="en-US"/>
          </a:p>
        </p:txBody>
      </p:sp>
    </p:spTree>
    <p:extLst>
      <p:ext uri="{BB962C8B-B14F-4D97-AF65-F5344CB8AC3E}">
        <p14:creationId xmlns:p14="http://schemas.microsoft.com/office/powerpoint/2010/main" val="2751019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2734BF-FD97-4D68-946C-496F91B50554}"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F5CA259-1182-4BAA-B3F8-CC20FB21E97E}" type="slidenum">
              <a:rPr lang="en-US" smtClean="0"/>
              <a:t>‹#›</a:t>
            </a:fld>
            <a:endParaRPr lang="en-US"/>
          </a:p>
        </p:txBody>
      </p:sp>
    </p:spTree>
    <p:extLst>
      <p:ext uri="{BB962C8B-B14F-4D97-AF65-F5344CB8AC3E}">
        <p14:creationId xmlns:p14="http://schemas.microsoft.com/office/powerpoint/2010/main" val="1057466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2734BF-FD97-4D68-946C-496F91B50554}"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F5CA259-1182-4BAA-B3F8-CC20FB21E97E}" type="slidenum">
              <a:rPr lang="en-US" smtClean="0"/>
              <a:t>‹#›</a:t>
            </a:fld>
            <a:endParaRPr lang="en-US"/>
          </a:p>
        </p:txBody>
      </p:sp>
    </p:spTree>
    <p:extLst>
      <p:ext uri="{BB962C8B-B14F-4D97-AF65-F5344CB8AC3E}">
        <p14:creationId xmlns:p14="http://schemas.microsoft.com/office/powerpoint/2010/main" val="3286214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2734BF-FD97-4D68-946C-496F91B50554}"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F5CA259-1182-4BAA-B3F8-CC20FB21E97E}" type="slidenum">
              <a:rPr lang="en-US" smtClean="0"/>
              <a:t>‹#›</a:t>
            </a:fld>
            <a:endParaRPr lang="en-US"/>
          </a:p>
        </p:txBody>
      </p:sp>
    </p:spTree>
    <p:extLst>
      <p:ext uri="{BB962C8B-B14F-4D97-AF65-F5344CB8AC3E}">
        <p14:creationId xmlns:p14="http://schemas.microsoft.com/office/powerpoint/2010/main" val="117385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2734BF-FD97-4D68-946C-496F91B50554}"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F5CA259-1182-4BAA-B3F8-CC20FB21E97E}" type="slidenum">
              <a:rPr lang="en-US" smtClean="0"/>
              <a:t>‹#›</a:t>
            </a:fld>
            <a:endParaRPr lang="en-US"/>
          </a:p>
        </p:txBody>
      </p:sp>
    </p:spTree>
    <p:extLst>
      <p:ext uri="{BB962C8B-B14F-4D97-AF65-F5344CB8AC3E}">
        <p14:creationId xmlns:p14="http://schemas.microsoft.com/office/powerpoint/2010/main" val="1019868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2734BF-FD97-4D68-946C-496F91B50554}"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F5CA259-1182-4BAA-B3F8-CC20FB21E97E}" type="slidenum">
              <a:rPr lang="en-US" smtClean="0"/>
              <a:t>‹#›</a:t>
            </a:fld>
            <a:endParaRPr lang="en-US"/>
          </a:p>
        </p:txBody>
      </p:sp>
    </p:spTree>
    <p:extLst>
      <p:ext uri="{BB962C8B-B14F-4D97-AF65-F5344CB8AC3E}">
        <p14:creationId xmlns:p14="http://schemas.microsoft.com/office/powerpoint/2010/main" val="3228270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2734BF-FD97-4D68-946C-496F91B50554}" type="datetimeFigureOut">
              <a:rPr lang="en-US" smtClean="0"/>
              <a:t>5/18/2022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F5CA259-1182-4BAA-B3F8-CC20FB21E97E}" type="slidenum">
              <a:rPr lang="en-US" smtClean="0"/>
              <a:t>‹#›</a:t>
            </a:fld>
            <a:endParaRPr lang="en-US"/>
          </a:p>
        </p:txBody>
      </p:sp>
    </p:spTree>
    <p:extLst>
      <p:ext uri="{BB962C8B-B14F-4D97-AF65-F5344CB8AC3E}">
        <p14:creationId xmlns:p14="http://schemas.microsoft.com/office/powerpoint/2010/main" val="3073916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2734BF-FD97-4D68-946C-496F91B50554}" type="datetimeFigureOut">
              <a:rPr lang="en-US" smtClean="0"/>
              <a:t>5/18/2022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F5CA259-1182-4BAA-B3F8-CC20FB21E97E}" type="slidenum">
              <a:rPr lang="en-US" smtClean="0"/>
              <a:t>‹#›</a:t>
            </a:fld>
            <a:endParaRPr lang="en-US"/>
          </a:p>
        </p:txBody>
      </p:sp>
    </p:spTree>
    <p:extLst>
      <p:ext uri="{BB962C8B-B14F-4D97-AF65-F5344CB8AC3E}">
        <p14:creationId xmlns:p14="http://schemas.microsoft.com/office/powerpoint/2010/main" val="3810133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2734BF-FD97-4D68-946C-496F91B50554}" type="datetimeFigureOut">
              <a:rPr lang="en-US" smtClean="0"/>
              <a:t>5/18/2022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F5CA259-1182-4BAA-B3F8-CC20FB21E97E}" type="slidenum">
              <a:rPr lang="en-US" smtClean="0"/>
              <a:t>‹#›</a:t>
            </a:fld>
            <a:endParaRPr lang="en-US"/>
          </a:p>
        </p:txBody>
      </p:sp>
    </p:spTree>
    <p:extLst>
      <p:ext uri="{BB962C8B-B14F-4D97-AF65-F5344CB8AC3E}">
        <p14:creationId xmlns:p14="http://schemas.microsoft.com/office/powerpoint/2010/main" val="635591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2734BF-FD97-4D68-946C-496F91B50554}"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F5CA259-1182-4BAA-B3F8-CC20FB21E97E}" type="slidenum">
              <a:rPr lang="en-US" smtClean="0"/>
              <a:t>‹#›</a:t>
            </a:fld>
            <a:endParaRPr lang="en-US"/>
          </a:p>
        </p:txBody>
      </p:sp>
    </p:spTree>
    <p:extLst>
      <p:ext uri="{BB962C8B-B14F-4D97-AF65-F5344CB8AC3E}">
        <p14:creationId xmlns:p14="http://schemas.microsoft.com/office/powerpoint/2010/main" val="376472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2734BF-FD97-4D68-946C-496F91B50554}"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F5CA259-1182-4BAA-B3F8-CC20FB21E97E}" type="slidenum">
              <a:rPr lang="en-US" smtClean="0"/>
              <a:t>‹#›</a:t>
            </a:fld>
            <a:endParaRPr lang="en-US"/>
          </a:p>
        </p:txBody>
      </p:sp>
    </p:spTree>
    <p:extLst>
      <p:ext uri="{BB962C8B-B14F-4D97-AF65-F5344CB8AC3E}">
        <p14:creationId xmlns:p14="http://schemas.microsoft.com/office/powerpoint/2010/main" val="423287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22734BF-FD97-4D68-946C-496F91B50554}" type="datetimeFigureOut">
              <a:rPr lang="en-US" smtClean="0"/>
              <a:t>5/18/2022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F5CA259-1182-4BAA-B3F8-CC20FB21E97E}" type="slidenum">
              <a:rPr lang="en-US" smtClean="0"/>
              <a:t>‹#›</a:t>
            </a:fld>
            <a:endParaRPr lang="en-US"/>
          </a:p>
        </p:txBody>
      </p:sp>
    </p:spTree>
    <p:extLst>
      <p:ext uri="{BB962C8B-B14F-4D97-AF65-F5344CB8AC3E}">
        <p14:creationId xmlns:p14="http://schemas.microsoft.com/office/powerpoint/2010/main" val="2352689988"/>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learn/certifications/courses/az-900t00" TargetMode="External"/><Relationship Id="rId2" Type="http://schemas.openxmlformats.org/officeDocument/2006/relationships/hyperlink" Target="https://docs.microsoft.com/en-us/learn/certifications/courses/az-900t01" TargetMode="External"/><Relationship Id="rId1" Type="http://schemas.openxmlformats.org/officeDocument/2006/relationships/slideLayout" Target="../slideLayouts/slideLayout2.xml"/><Relationship Id="rId4" Type="http://schemas.openxmlformats.org/officeDocument/2006/relationships/hyperlink" Target="https://docs.microsoft.com/en-us/learn/certifications/courses/dp-203t00" TargetMode="Externa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8E8B0-3C8B-BB82-DF50-66587E0B05D6}"/>
              </a:ext>
            </a:extLst>
          </p:cNvPr>
          <p:cNvSpPr>
            <a:spLocks noGrp="1"/>
          </p:cNvSpPr>
          <p:nvPr>
            <p:ph type="ctrTitle"/>
          </p:nvPr>
        </p:nvSpPr>
        <p:spPr>
          <a:xfrm>
            <a:off x="2589213" y="1404730"/>
            <a:ext cx="8915399" cy="3372651"/>
          </a:xfrm>
        </p:spPr>
        <p:txBody>
          <a:bodyPr>
            <a:normAutofit/>
          </a:bodyPr>
          <a:lstStyle/>
          <a:p>
            <a:r>
              <a:rPr lang="en-US" sz="3200" dirty="0">
                <a:latin typeface="Arial" panose="020B0604020202020204" pitchFamily="34" charset="0"/>
                <a:cs typeface="Arial" panose="020B0604020202020204" pitchFamily="34" charset="0"/>
              </a:rPr>
              <a:t>Marketing Research on Training &amp; Development Programs using STP Strategy </a:t>
            </a:r>
            <a:br>
              <a:rPr lang="en-US" sz="3200" dirty="0">
                <a:latin typeface="Arial" panose="020B0604020202020204" pitchFamily="34" charset="0"/>
                <a:cs typeface="Arial" panose="020B0604020202020204" pitchFamily="34" charset="0"/>
              </a:rPr>
            </a:br>
            <a:br>
              <a:rPr lang="en-US" sz="3200" dirty="0">
                <a:latin typeface="Arial" panose="020B0604020202020204" pitchFamily="34" charset="0"/>
                <a:cs typeface="Arial" panose="020B0604020202020204" pitchFamily="34" charset="0"/>
              </a:rPr>
            </a:b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VARNIKA TYAGI</a:t>
            </a:r>
            <a:br>
              <a:rPr lang="en-US" sz="32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Social Media Marketing Intern</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Epitome TRC</a:t>
            </a:r>
          </a:p>
        </p:txBody>
      </p:sp>
    </p:spTree>
    <p:extLst>
      <p:ext uri="{BB962C8B-B14F-4D97-AF65-F5344CB8AC3E}">
        <p14:creationId xmlns:p14="http://schemas.microsoft.com/office/powerpoint/2010/main" val="1054395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9520-AC73-C850-34B4-BF37C5680B0B}"/>
              </a:ext>
            </a:extLst>
          </p:cNvPr>
          <p:cNvSpPr>
            <a:spLocks noGrp="1"/>
          </p:cNvSpPr>
          <p:nvPr>
            <p:ph type="title"/>
          </p:nvPr>
        </p:nvSpPr>
        <p:spPr>
          <a:xfrm>
            <a:off x="2019301" y="624110"/>
            <a:ext cx="9485312" cy="683990"/>
          </a:xfrm>
        </p:spPr>
        <p:txBody>
          <a:bodyPr>
            <a:noAutofit/>
          </a:bodyPr>
          <a:lstStyle/>
          <a:p>
            <a:r>
              <a:rPr lang="en-US" sz="4000" dirty="0">
                <a:latin typeface="Calibri" panose="020F0502020204030204" pitchFamily="34" charset="0"/>
                <a:cs typeface="Calibri" panose="020F0502020204030204" pitchFamily="34" charset="0"/>
              </a:rPr>
              <a:t>Segmentation</a:t>
            </a:r>
          </a:p>
        </p:txBody>
      </p:sp>
      <p:sp>
        <p:nvSpPr>
          <p:cNvPr id="3" name="Content Placeholder 2">
            <a:extLst>
              <a:ext uri="{FF2B5EF4-FFF2-40B4-BE49-F238E27FC236}">
                <a16:creationId xmlns:a16="http://schemas.microsoft.com/office/drawing/2014/main" id="{D1E5E946-65C9-4B63-4883-7F6B5C78E26D}"/>
              </a:ext>
            </a:extLst>
          </p:cNvPr>
          <p:cNvSpPr>
            <a:spLocks noGrp="1"/>
          </p:cNvSpPr>
          <p:nvPr>
            <p:ph idx="1"/>
          </p:nvPr>
        </p:nvSpPr>
        <p:spPr>
          <a:xfrm>
            <a:off x="1255712" y="1447800"/>
            <a:ext cx="10936288" cy="5272314"/>
          </a:xfrm>
        </p:spPr>
        <p:txBody>
          <a:bodyPr>
            <a:normAutofit fontScale="85000" lnSpcReduction="20000"/>
          </a:bodyPr>
          <a:lstStyle/>
          <a:p>
            <a:r>
              <a:rPr lang="en-US" dirty="0">
                <a:latin typeface="Calibri" panose="020F0502020204030204" pitchFamily="34" charset="0"/>
                <a:cs typeface="Calibri" panose="020F0502020204030204" pitchFamily="34" charset="0"/>
              </a:rPr>
              <a:t>We are targeting the IT Industry &amp; Students with Computer Science background in India or any part of the world.</a:t>
            </a:r>
          </a:p>
          <a:p>
            <a:r>
              <a:rPr lang="en-US" dirty="0">
                <a:latin typeface="Calibri" panose="020F0502020204030204" pitchFamily="34" charset="0"/>
                <a:cs typeface="Calibri" panose="020F0502020204030204" pitchFamily="34" charset="0"/>
              </a:rPr>
              <a:t>We are currently targeting the below customers</a:t>
            </a:r>
          </a:p>
          <a:p>
            <a:pPr lvl="1"/>
            <a:r>
              <a:rPr lang="en-US" dirty="0">
                <a:latin typeface="Calibri" panose="020F0502020204030204" pitchFamily="34" charset="0"/>
                <a:cs typeface="Calibri" panose="020F0502020204030204" pitchFamily="34" charset="0"/>
              </a:rPr>
              <a:t>Wipro</a:t>
            </a:r>
          </a:p>
          <a:p>
            <a:pPr lvl="1"/>
            <a:r>
              <a:rPr lang="en-US" dirty="0">
                <a:latin typeface="Calibri" panose="020F0502020204030204" pitchFamily="34" charset="0"/>
                <a:cs typeface="Calibri" panose="020F0502020204030204" pitchFamily="34" charset="0"/>
              </a:rPr>
              <a:t>Infosys</a:t>
            </a:r>
          </a:p>
          <a:p>
            <a:pPr lvl="1"/>
            <a:r>
              <a:rPr lang="en-US" dirty="0">
                <a:latin typeface="Calibri" panose="020F0502020204030204" pitchFamily="34" charset="0"/>
                <a:cs typeface="Calibri" panose="020F0502020204030204" pitchFamily="34" charset="0"/>
              </a:rPr>
              <a:t>Accenture</a:t>
            </a:r>
          </a:p>
          <a:p>
            <a:pPr lvl="1"/>
            <a:r>
              <a:rPr lang="en-US" dirty="0">
                <a:latin typeface="Calibri" panose="020F0502020204030204" pitchFamily="34" charset="0"/>
                <a:cs typeface="Calibri" panose="020F0502020204030204" pitchFamily="34" charset="0"/>
              </a:rPr>
              <a:t>HCL</a:t>
            </a:r>
          </a:p>
          <a:p>
            <a:pPr lvl="1"/>
            <a:r>
              <a:rPr lang="en-US" dirty="0">
                <a:latin typeface="Calibri" panose="020F0502020204030204" pitchFamily="34" charset="0"/>
                <a:cs typeface="Calibri" panose="020F0502020204030204" pitchFamily="34" charset="0"/>
              </a:rPr>
              <a:t>Happiest Mind</a:t>
            </a:r>
          </a:p>
          <a:p>
            <a:r>
              <a:rPr lang="en-US" dirty="0">
                <a:latin typeface="Calibri" panose="020F0502020204030204" pitchFamily="34" charset="0"/>
                <a:cs typeface="Calibri" panose="020F0502020204030204" pitchFamily="34" charset="0"/>
              </a:rPr>
              <a:t>For student we have one Student Segment where we included the audience which are from computer science background</a:t>
            </a:r>
          </a:p>
          <a:p>
            <a:pPr lvl="1"/>
            <a:r>
              <a:rPr lang="en-US" dirty="0">
                <a:latin typeface="Calibri" panose="020F0502020204030204" pitchFamily="34" charset="0"/>
                <a:cs typeface="Calibri" panose="020F0502020204030204" pitchFamily="34" charset="0"/>
              </a:rPr>
              <a:t>BCA</a:t>
            </a:r>
          </a:p>
          <a:p>
            <a:pPr lvl="1"/>
            <a:r>
              <a:rPr lang="en-US" dirty="0" err="1">
                <a:latin typeface="Calibri" panose="020F0502020204030204" pitchFamily="34" charset="0"/>
                <a:cs typeface="Calibri" panose="020F0502020204030204" pitchFamily="34" charset="0"/>
              </a:rPr>
              <a:t>B..Tech</a:t>
            </a:r>
            <a:r>
              <a:rPr lang="en-US" dirty="0">
                <a:latin typeface="Calibri" panose="020F0502020204030204" pitchFamily="34" charset="0"/>
                <a:cs typeface="Calibri" panose="020F0502020204030204" pitchFamily="34" charset="0"/>
              </a:rPr>
              <a:t> in IT or Computer Science</a:t>
            </a:r>
          </a:p>
          <a:p>
            <a:pPr lvl="1"/>
            <a:r>
              <a:rPr lang="en-US" dirty="0">
                <a:latin typeface="Calibri" panose="020F0502020204030204" pitchFamily="34" charset="0"/>
                <a:cs typeface="Calibri" panose="020F0502020204030204" pitchFamily="34" charset="0"/>
              </a:rPr>
              <a:t>BSC in Computer Science</a:t>
            </a:r>
          </a:p>
          <a:p>
            <a:pPr lvl="1"/>
            <a:r>
              <a:rPr lang="en-US" dirty="0">
                <a:latin typeface="Calibri" panose="020F0502020204030204" pitchFamily="34" charset="0"/>
                <a:cs typeface="Calibri" panose="020F0502020204030204" pitchFamily="34" charset="0"/>
              </a:rPr>
              <a:t>MS in Computer Science</a:t>
            </a:r>
          </a:p>
          <a:p>
            <a:pPr lvl="1"/>
            <a:r>
              <a:rPr lang="en-US" dirty="0" err="1">
                <a:latin typeface="Calibri" panose="020F0502020204030204" pitchFamily="34" charset="0"/>
                <a:cs typeface="Calibri" panose="020F0502020204030204" pitchFamily="34" charset="0"/>
              </a:rPr>
              <a:t>M.Tech</a:t>
            </a:r>
            <a:r>
              <a:rPr lang="en-US" dirty="0">
                <a:latin typeface="Calibri" panose="020F0502020204030204" pitchFamily="34" charset="0"/>
                <a:cs typeface="Calibri" panose="020F0502020204030204" pitchFamily="34" charset="0"/>
              </a:rPr>
              <a:t> in Computer Science</a:t>
            </a:r>
          </a:p>
          <a:p>
            <a:r>
              <a:rPr lang="en-US" dirty="0">
                <a:latin typeface="Calibri" panose="020F0502020204030204" pitchFamily="34" charset="0"/>
                <a:cs typeface="Calibri" panose="020F0502020204030204" pitchFamily="34" charset="0"/>
              </a:rPr>
              <a:t>We will be offering the certification from Microsoft</a:t>
            </a:r>
          </a:p>
          <a:p>
            <a:r>
              <a:rPr lang="en-US" dirty="0">
                <a:latin typeface="Calibri" panose="020F0502020204030204" pitchFamily="34" charset="0"/>
                <a:cs typeface="Calibri" panose="020F0502020204030204" pitchFamily="34" charset="0"/>
              </a:rPr>
              <a:t>This training program is for the below sub group</a:t>
            </a:r>
          </a:p>
          <a:p>
            <a:pPr lvl="1"/>
            <a:r>
              <a:rPr lang="en-US" dirty="0">
                <a:latin typeface="Calibri" panose="020F0502020204030204" pitchFamily="34" charset="0"/>
                <a:cs typeface="Calibri" panose="020F0502020204030204" pitchFamily="34" charset="0"/>
              </a:rPr>
              <a:t>Professionals &amp; Student ( either Male or Female) will be in a Age group of 18+</a:t>
            </a:r>
          </a:p>
          <a:p>
            <a:r>
              <a:rPr lang="en-US" dirty="0">
                <a:latin typeface="Calibri" panose="020F0502020204030204" pitchFamily="34" charset="0"/>
                <a:cs typeface="Calibri" panose="020F0502020204030204" pitchFamily="34" charset="0"/>
              </a:rPr>
              <a:t>We are targeting more than 10 Lakh profession/students to be certified on the technology.</a:t>
            </a:r>
          </a:p>
          <a:p>
            <a:pPr lvl="1"/>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196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FEEDC-8F3F-02B6-B306-EEAA5C909A46}"/>
              </a:ext>
            </a:extLst>
          </p:cNvPr>
          <p:cNvSpPr>
            <a:spLocks noGrp="1"/>
          </p:cNvSpPr>
          <p:nvPr>
            <p:ph type="title"/>
          </p:nvPr>
        </p:nvSpPr>
        <p:spPr>
          <a:xfrm>
            <a:off x="1765301" y="624110"/>
            <a:ext cx="9739312" cy="595090"/>
          </a:xfrm>
        </p:spPr>
        <p:txBody>
          <a:bodyPr>
            <a:noAutofit/>
          </a:bodyPr>
          <a:lstStyle/>
          <a:p>
            <a:r>
              <a:rPr lang="en-US" sz="4000" dirty="0">
                <a:latin typeface="Calibri" panose="020F0502020204030204" pitchFamily="34" charset="0"/>
                <a:cs typeface="Calibri" panose="020F0502020204030204" pitchFamily="34" charset="0"/>
              </a:rPr>
              <a:t>Targeting</a:t>
            </a:r>
          </a:p>
        </p:txBody>
      </p:sp>
      <p:sp>
        <p:nvSpPr>
          <p:cNvPr id="3" name="Content Placeholder 2">
            <a:extLst>
              <a:ext uri="{FF2B5EF4-FFF2-40B4-BE49-F238E27FC236}">
                <a16:creationId xmlns:a16="http://schemas.microsoft.com/office/drawing/2014/main" id="{F1E1BCA9-CD82-197B-56DB-9582ED7009A0}"/>
              </a:ext>
            </a:extLst>
          </p:cNvPr>
          <p:cNvSpPr>
            <a:spLocks noGrp="1"/>
          </p:cNvSpPr>
          <p:nvPr>
            <p:ph idx="1"/>
          </p:nvPr>
        </p:nvSpPr>
        <p:spPr>
          <a:xfrm>
            <a:off x="1331913" y="4575644"/>
            <a:ext cx="10606088" cy="2921000"/>
          </a:xfrm>
        </p:spPr>
        <p:txBody>
          <a:bodyPr>
            <a:normAutofit/>
          </a:bodyPr>
          <a:lstStyle/>
          <a:p>
            <a:r>
              <a:rPr lang="en-US" sz="1700" dirty="0">
                <a:latin typeface="Calibri" panose="020F0502020204030204" pitchFamily="34" charset="0"/>
                <a:cs typeface="Calibri" panose="020F0502020204030204" pitchFamily="34" charset="0"/>
              </a:rPr>
              <a:t>We will be offering different plans for the training like Basic, Standard or Premium based on the customer choice</a:t>
            </a:r>
          </a:p>
          <a:p>
            <a:r>
              <a:rPr lang="en-US" sz="1700" dirty="0">
                <a:latin typeface="Calibri" panose="020F0502020204030204" pitchFamily="34" charset="0"/>
                <a:cs typeface="Calibri" panose="020F0502020204030204" pitchFamily="34" charset="0"/>
              </a:rPr>
              <a:t>We will develop a marketing strategy which will compare with other vendors and the same we will show to the customer with all benefits.</a:t>
            </a:r>
          </a:p>
          <a:p>
            <a:r>
              <a:rPr lang="en-US" sz="1700" dirty="0">
                <a:latin typeface="Calibri" panose="020F0502020204030204" pitchFamily="34" charset="0"/>
                <a:cs typeface="Calibri" panose="020F0502020204030204" pitchFamily="34" charset="0"/>
              </a:rPr>
              <a:t>If company have more certified professionals then when company went for any project bidding that time they will show this as achievement for a company</a:t>
            </a:r>
          </a:p>
          <a:p>
            <a:endParaRPr lang="en-US" sz="1700" dirty="0">
              <a:latin typeface="Calibri" panose="020F0502020204030204" pitchFamily="34" charset="0"/>
              <a:cs typeface="Calibri" panose="020F0502020204030204" pitchFamily="34" charset="0"/>
            </a:endParaRPr>
          </a:p>
          <a:p>
            <a:endParaRPr lang="en-US" sz="1700"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77AFA9E4-21F1-0675-B795-1FEC59F9DC18}"/>
              </a:ext>
            </a:extLst>
          </p:cNvPr>
          <p:cNvSpPr txBox="1">
            <a:spLocks/>
          </p:cNvSpPr>
          <p:nvPr/>
        </p:nvSpPr>
        <p:spPr>
          <a:xfrm>
            <a:off x="1765301" y="3980554"/>
            <a:ext cx="9739312" cy="5950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latin typeface="Calibri" panose="020F0502020204030204" pitchFamily="34" charset="0"/>
                <a:cs typeface="Calibri" panose="020F0502020204030204" pitchFamily="34" charset="0"/>
              </a:rPr>
              <a:t>Positioning</a:t>
            </a:r>
          </a:p>
        </p:txBody>
      </p:sp>
      <p:sp>
        <p:nvSpPr>
          <p:cNvPr id="5" name="Content Placeholder 2">
            <a:extLst>
              <a:ext uri="{FF2B5EF4-FFF2-40B4-BE49-F238E27FC236}">
                <a16:creationId xmlns:a16="http://schemas.microsoft.com/office/drawing/2014/main" id="{87AE882F-6A3C-BBAC-8D02-9CEAB9FF361F}"/>
              </a:ext>
            </a:extLst>
          </p:cNvPr>
          <p:cNvSpPr txBox="1">
            <a:spLocks/>
          </p:cNvSpPr>
          <p:nvPr/>
        </p:nvSpPr>
        <p:spPr>
          <a:xfrm>
            <a:off x="1293812" y="1511299"/>
            <a:ext cx="10606088" cy="24692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latin typeface="Calibri" panose="020F0502020204030204" pitchFamily="34" charset="0"/>
                <a:cs typeface="Calibri" panose="020F0502020204030204" pitchFamily="34" charset="0"/>
              </a:rPr>
              <a:t>We are targeting the technology specialist or student with computer science background who are interested to learn cloud services like below with relevant experience in technology</a:t>
            </a:r>
          </a:p>
          <a:p>
            <a:r>
              <a:rPr lang="en-US" dirty="0">
                <a:latin typeface="Calibri" panose="020F0502020204030204" pitchFamily="34" charset="0"/>
                <a:cs typeface="Calibri" panose="020F0502020204030204" pitchFamily="34" charset="0"/>
              </a:rPr>
              <a:t>The target audience will be both Male and Female</a:t>
            </a:r>
          </a:p>
          <a:p>
            <a:r>
              <a:rPr lang="en-US" dirty="0">
                <a:latin typeface="Calibri" panose="020F0502020204030204" pitchFamily="34" charset="0"/>
                <a:cs typeface="Calibri" panose="020F0502020204030204" pitchFamily="34" charset="0"/>
              </a:rPr>
              <a:t>Age of the target audience will be more than 18+</a:t>
            </a:r>
          </a:p>
          <a:p>
            <a:r>
              <a:rPr lang="en-US" dirty="0">
                <a:latin typeface="Calibri" panose="020F0502020204030204" pitchFamily="34" charset="0"/>
                <a:cs typeface="Calibri" panose="020F0502020204030204" pitchFamily="34" charset="0"/>
              </a:rPr>
              <a:t>Any professional with 1+ years of experience in any Technology like Microsoft or Oracle etc.</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503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FBBB-AA8F-82F3-229A-DE6F5D6C57C4}"/>
              </a:ext>
            </a:extLst>
          </p:cNvPr>
          <p:cNvSpPr>
            <a:spLocks noGrp="1"/>
          </p:cNvSpPr>
          <p:nvPr>
            <p:ph type="title"/>
          </p:nvPr>
        </p:nvSpPr>
        <p:spPr>
          <a:xfrm>
            <a:off x="1792825" y="624110"/>
            <a:ext cx="8911687" cy="1280890"/>
          </a:xfrm>
        </p:spPr>
        <p:txBody>
          <a:bodyPr>
            <a:normAutofit/>
          </a:bodyPr>
          <a:lstStyle/>
          <a:p>
            <a:r>
              <a:rPr lang="en-US" sz="4000" dirty="0">
                <a:latin typeface="Calibri" panose="020F0502020204030204" pitchFamily="34" charset="0"/>
                <a:cs typeface="Calibri" panose="020F0502020204030204" pitchFamily="34" charset="0"/>
              </a:rPr>
              <a:t>Target Audience</a:t>
            </a:r>
          </a:p>
        </p:txBody>
      </p:sp>
      <p:sp>
        <p:nvSpPr>
          <p:cNvPr id="8" name="TextBox 7">
            <a:extLst>
              <a:ext uri="{FF2B5EF4-FFF2-40B4-BE49-F238E27FC236}">
                <a16:creationId xmlns:a16="http://schemas.microsoft.com/office/drawing/2014/main" id="{7E57F527-8FE7-C328-431D-71C7FFE50ABB}"/>
              </a:ext>
            </a:extLst>
          </p:cNvPr>
          <p:cNvSpPr txBox="1"/>
          <p:nvPr/>
        </p:nvSpPr>
        <p:spPr>
          <a:xfrm>
            <a:off x="736599" y="1485900"/>
            <a:ext cx="3696905" cy="7448193"/>
          </a:xfrm>
          <a:prstGeom prst="rect">
            <a:avLst/>
          </a:prstGeom>
          <a:noFill/>
        </p:spPr>
        <p:txBody>
          <a:bodyPr wrap="square" rtlCol="0">
            <a:spAutoFit/>
          </a:bodyPr>
          <a:lstStyle/>
          <a:p>
            <a:pPr lvl="1"/>
            <a:r>
              <a:rPr lang="en-US" sz="2800" b="1" dirty="0">
                <a:latin typeface="Calibri" panose="020F0502020204030204" pitchFamily="34" charset="0"/>
                <a:cs typeface="Calibri" panose="020F0502020204030204" pitchFamily="34" charset="0"/>
              </a:rPr>
              <a:t>AZ-900</a:t>
            </a:r>
          </a:p>
          <a:p>
            <a:pPr lvl="1"/>
            <a:endParaRPr lang="en-US"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Candidates with non-technical backgrounds looking to demonstrate their foundational knowledge of cloud services.</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Candidates includes those involved in selling or purchasing cloud based solutions and services or have some involvement in cloud based services and solutions. </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Candidates with a technical background looking to validate their foundational level knowledge of the cloud.</a:t>
            </a:r>
          </a:p>
          <a:p>
            <a:pPr marL="742950" lvl="1"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a:p>
            <a:endParaRPr lang="en-US" b="0" i="0" dirty="0">
              <a:solidFill>
                <a:srgbClr val="073662"/>
              </a:solidFill>
              <a:effectLst/>
              <a:latin typeface="Trebuchet"/>
            </a:endParaRPr>
          </a:p>
          <a:p>
            <a:endParaRPr lang="en-US" dirty="0"/>
          </a:p>
        </p:txBody>
      </p:sp>
      <p:sp>
        <p:nvSpPr>
          <p:cNvPr id="14" name="TextBox 13">
            <a:extLst>
              <a:ext uri="{FF2B5EF4-FFF2-40B4-BE49-F238E27FC236}">
                <a16:creationId xmlns:a16="http://schemas.microsoft.com/office/drawing/2014/main" id="{C9C7CB75-919F-B6C8-E3AD-966D238D2094}"/>
              </a:ext>
            </a:extLst>
          </p:cNvPr>
          <p:cNvSpPr txBox="1"/>
          <p:nvPr/>
        </p:nvSpPr>
        <p:spPr>
          <a:xfrm>
            <a:off x="4612226" y="1485900"/>
            <a:ext cx="3696905" cy="5509200"/>
          </a:xfrm>
          <a:prstGeom prst="rect">
            <a:avLst/>
          </a:prstGeom>
          <a:noFill/>
        </p:spPr>
        <p:txBody>
          <a:bodyPr wrap="square">
            <a:spAutoFit/>
          </a:bodyPr>
          <a:lstStyle/>
          <a:p>
            <a:pPr lvl="1"/>
            <a:r>
              <a:rPr lang="en-US" sz="2800" b="1" dirty="0">
                <a:latin typeface="Calibri" panose="020F0502020204030204" pitchFamily="34" charset="0"/>
                <a:cs typeface="Calibri" panose="020F0502020204030204" pitchFamily="34" charset="0"/>
              </a:rPr>
              <a:t>AZ-204</a:t>
            </a:r>
          </a:p>
          <a:p>
            <a:pPr lvl="1"/>
            <a:endParaRPr lang="en-US" dirty="0">
              <a:latin typeface="Calibri" panose="020F0502020204030204" pitchFamily="34" charset="0"/>
              <a:cs typeface="Calibri" panose="020F0502020204030204" pitchFamily="34" charset="0"/>
            </a:endParaRPr>
          </a:p>
          <a:p>
            <a:pPr marL="742950" lvl="1" indent="-285750" fontAlgn="base">
              <a:buFont typeface="Arial" panose="020B0604020202020204" pitchFamily="34" charset="0"/>
              <a:buChar char="•"/>
            </a:pPr>
            <a:r>
              <a:rPr lang="en-US" dirty="0">
                <a:latin typeface="Calibri" panose="020F0502020204030204" pitchFamily="34" charset="0"/>
                <a:cs typeface="Calibri" panose="020F0502020204030204" pitchFamily="34" charset="0"/>
              </a:rPr>
              <a:t>Candidates are expected to have between 1 and 2 years professional development experience and experience with Microsoft Azure.</a:t>
            </a:r>
          </a:p>
          <a:p>
            <a:pPr marL="742950" lvl="1" indent="-285750" fontAlgn="base">
              <a:buFont typeface="Arial" panose="020B0604020202020204" pitchFamily="34" charset="0"/>
              <a:buChar char="•"/>
            </a:pPr>
            <a:r>
              <a:rPr lang="en-US" dirty="0">
                <a:latin typeface="Calibri" panose="020F0502020204030204" pitchFamily="34" charset="0"/>
                <a:cs typeface="Calibri" panose="020F0502020204030204" pitchFamily="34" charset="0"/>
              </a:rPr>
              <a:t>Candidates will be expected to be able to write code using an Azure supported language; such as C#, Java, or others</a:t>
            </a:r>
          </a:p>
          <a:p>
            <a:pPr lvl="1" fontAlgn="base"/>
            <a:endParaRPr lang="en-US"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a:p>
            <a:endParaRPr lang="en-US" b="0" i="0" dirty="0">
              <a:solidFill>
                <a:srgbClr val="073662"/>
              </a:solidFill>
              <a:effectLst/>
              <a:latin typeface="Trebuchet"/>
            </a:endParaRPr>
          </a:p>
          <a:p>
            <a:endParaRPr lang="en-US" dirty="0"/>
          </a:p>
        </p:txBody>
      </p:sp>
      <p:sp>
        <p:nvSpPr>
          <p:cNvPr id="15" name="TextBox 14">
            <a:extLst>
              <a:ext uri="{FF2B5EF4-FFF2-40B4-BE49-F238E27FC236}">
                <a16:creationId xmlns:a16="http://schemas.microsoft.com/office/drawing/2014/main" id="{F2BDB2F4-A640-1689-35CA-ADA649AB7BF9}"/>
              </a:ext>
            </a:extLst>
          </p:cNvPr>
          <p:cNvSpPr txBox="1"/>
          <p:nvPr/>
        </p:nvSpPr>
        <p:spPr>
          <a:xfrm>
            <a:off x="8205297" y="1485900"/>
            <a:ext cx="3696905" cy="4124206"/>
          </a:xfrm>
          <a:prstGeom prst="rect">
            <a:avLst/>
          </a:prstGeom>
          <a:noFill/>
        </p:spPr>
        <p:txBody>
          <a:bodyPr wrap="square">
            <a:spAutoFit/>
          </a:bodyPr>
          <a:lstStyle/>
          <a:p>
            <a:pPr lvl="1"/>
            <a:r>
              <a:rPr lang="en-US" sz="2800" b="1" dirty="0">
                <a:latin typeface="Calibri" panose="020F0502020204030204" pitchFamily="34" charset="0"/>
                <a:cs typeface="Calibri" panose="020F0502020204030204" pitchFamily="34" charset="0"/>
              </a:rPr>
              <a:t>DP-203</a:t>
            </a:r>
          </a:p>
          <a:p>
            <a:pPr lvl="1"/>
            <a:endParaRPr lang="en-US"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b="0" i="0" dirty="0">
                <a:solidFill>
                  <a:srgbClr val="000000"/>
                </a:solidFill>
                <a:effectLst/>
                <a:latin typeface="OpenSans"/>
              </a:rPr>
              <a:t>Cloud Architects</a:t>
            </a:r>
          </a:p>
          <a:p>
            <a:pPr marL="742950" lvl="1" indent="-285750">
              <a:buFont typeface="Arial" panose="020B0604020202020204" pitchFamily="34" charset="0"/>
              <a:buChar char="•"/>
            </a:pPr>
            <a:r>
              <a:rPr lang="en-US" dirty="0">
                <a:solidFill>
                  <a:srgbClr val="000000"/>
                </a:solidFill>
                <a:latin typeface="OpenSans"/>
              </a:rPr>
              <a:t>Azure DBAs</a:t>
            </a:r>
          </a:p>
          <a:p>
            <a:pPr marL="742950" lvl="1" indent="-285750">
              <a:buFont typeface="Arial" panose="020B0604020202020204" pitchFamily="34" charset="0"/>
              <a:buChar char="•"/>
            </a:pPr>
            <a:r>
              <a:rPr lang="en-US" b="0" i="0" dirty="0">
                <a:solidFill>
                  <a:srgbClr val="000000"/>
                </a:solidFill>
                <a:effectLst/>
                <a:latin typeface="OpenSans"/>
              </a:rPr>
              <a:t>Azure Administrators</a:t>
            </a:r>
          </a:p>
          <a:p>
            <a:pPr marL="742950" lvl="1" indent="-285750">
              <a:buFont typeface="Arial" panose="020B0604020202020204" pitchFamily="34" charset="0"/>
              <a:buChar char="•"/>
            </a:pPr>
            <a:r>
              <a:rPr lang="en-US" dirty="0">
                <a:solidFill>
                  <a:srgbClr val="000000"/>
                </a:solidFill>
                <a:latin typeface="OpenSans"/>
              </a:rPr>
              <a:t>Clients to design and build strategy </a:t>
            </a:r>
            <a:endParaRPr lang="en-US" b="0" i="0" dirty="0">
              <a:solidFill>
                <a:srgbClr val="000000"/>
              </a:solidFill>
              <a:effectLst/>
              <a:latin typeface="OpenSans"/>
            </a:endParaRPr>
          </a:p>
          <a:p>
            <a:pPr marL="742950" lvl="1"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a:p>
            <a:endParaRPr lang="en-US" b="0" i="0" dirty="0">
              <a:solidFill>
                <a:srgbClr val="073662"/>
              </a:solidFill>
              <a:effectLst/>
              <a:latin typeface="Trebuchet"/>
            </a:endParaRPr>
          </a:p>
          <a:p>
            <a:endParaRPr lang="en-US" dirty="0"/>
          </a:p>
        </p:txBody>
      </p:sp>
    </p:spTree>
    <p:extLst>
      <p:ext uri="{BB962C8B-B14F-4D97-AF65-F5344CB8AC3E}">
        <p14:creationId xmlns:p14="http://schemas.microsoft.com/office/powerpoint/2010/main" val="351273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BD6B-8AB2-2185-1201-575733C4A811}"/>
              </a:ext>
            </a:extLst>
          </p:cNvPr>
          <p:cNvSpPr>
            <a:spLocks noGrp="1"/>
          </p:cNvSpPr>
          <p:nvPr>
            <p:ph type="title"/>
          </p:nvPr>
        </p:nvSpPr>
        <p:spPr>
          <a:xfrm>
            <a:off x="1683657" y="624110"/>
            <a:ext cx="9820955" cy="1280890"/>
          </a:xfrm>
        </p:spPr>
        <p:txBody>
          <a:bodyPr>
            <a:normAutofit/>
          </a:bodyPr>
          <a:lstStyle/>
          <a:p>
            <a:r>
              <a:rPr lang="en-US" sz="4000" dirty="0">
                <a:latin typeface="Calibri" panose="020F0502020204030204" pitchFamily="34" charset="0"/>
                <a:cs typeface="Calibri" panose="020F0502020204030204" pitchFamily="34" charset="0"/>
              </a:rPr>
              <a:t>Marketing Mix</a:t>
            </a:r>
          </a:p>
        </p:txBody>
      </p:sp>
      <p:sp>
        <p:nvSpPr>
          <p:cNvPr id="7" name="Content Placeholder 6">
            <a:extLst>
              <a:ext uri="{FF2B5EF4-FFF2-40B4-BE49-F238E27FC236}">
                <a16:creationId xmlns:a16="http://schemas.microsoft.com/office/drawing/2014/main" id="{2D4C8649-98AB-04AC-BB88-A998A0BDB4BC}"/>
              </a:ext>
            </a:extLst>
          </p:cNvPr>
          <p:cNvSpPr>
            <a:spLocks noGrp="1"/>
          </p:cNvSpPr>
          <p:nvPr>
            <p:ph idx="1"/>
          </p:nvPr>
        </p:nvSpPr>
        <p:spPr>
          <a:xfrm>
            <a:off x="1855304" y="1934817"/>
            <a:ext cx="5128592" cy="4518991"/>
          </a:xfrm>
        </p:spPr>
        <p:txBody>
          <a:bodyPr>
            <a:normAutofit/>
          </a:bodyPr>
          <a:lstStyle/>
          <a:p>
            <a:pPr marL="0" indent="0" algn="l" fontAlgn="base">
              <a:buNone/>
            </a:pPr>
            <a:r>
              <a:rPr lang="en-US" sz="1500" b="0" i="0" dirty="0">
                <a:solidFill>
                  <a:srgbClr val="333333"/>
                </a:solidFill>
                <a:effectLst/>
                <a:latin typeface="Arial" panose="020B0604020202020204" pitchFamily="34" charset="0"/>
                <a:cs typeface="Arial" panose="020B0604020202020204" pitchFamily="34" charset="0"/>
              </a:rPr>
              <a:t>The term “marketing mix” is often associated with another acronym: the 4Ps. The two have become almost interchangeable since Philip Kotler popularized the concept. “4Ps” is the English acronym for the </a:t>
            </a:r>
            <a:r>
              <a:rPr lang="en-US" sz="1500" b="1" i="0" dirty="0">
                <a:solidFill>
                  <a:srgbClr val="333333"/>
                </a:solidFill>
                <a:effectLst/>
                <a:latin typeface="Arial" panose="020B0604020202020204" pitchFamily="34" charset="0"/>
                <a:cs typeface="Arial" panose="020B0604020202020204" pitchFamily="34" charset="0"/>
              </a:rPr>
              <a:t>4 operational facets of marketing</a:t>
            </a:r>
            <a:r>
              <a:rPr lang="en-US" sz="1500" b="0" i="0" dirty="0">
                <a:solidFill>
                  <a:srgbClr val="333333"/>
                </a:solidFill>
                <a:effectLst/>
                <a:latin typeface="Arial" panose="020B0604020202020204" pitchFamily="34" charset="0"/>
                <a:cs typeface="Arial" panose="020B0604020202020204" pitchFamily="34" charset="0"/>
              </a:rPr>
              <a:t> that make your company’s positioning a reality. They all begin with the letter “p” in English:</a:t>
            </a:r>
          </a:p>
          <a:p>
            <a:pPr algn="l" fontAlgn="base">
              <a:buFont typeface="Arial" panose="020B0604020202020204" pitchFamily="34" charset="0"/>
              <a:buChar char="•"/>
            </a:pPr>
            <a:r>
              <a:rPr lang="en-US" sz="1500" b="1" i="0" dirty="0">
                <a:solidFill>
                  <a:srgbClr val="333333"/>
                </a:solidFill>
                <a:effectLst/>
                <a:latin typeface="Arial" panose="020B0604020202020204" pitchFamily="34" charset="0"/>
                <a:cs typeface="Arial" panose="020B0604020202020204" pitchFamily="34" charset="0"/>
              </a:rPr>
              <a:t>“Product”</a:t>
            </a:r>
            <a:r>
              <a:rPr lang="en-US" sz="1500" b="0" i="0" dirty="0">
                <a:solidFill>
                  <a:srgbClr val="333333"/>
                </a:solidFill>
                <a:effectLst/>
                <a:latin typeface="Arial" panose="020B0604020202020204" pitchFamily="34" charset="0"/>
                <a:cs typeface="Arial" panose="020B0604020202020204" pitchFamily="34" charset="0"/>
              </a:rPr>
              <a:t>: all aspects related to the product (the Product Policy)</a:t>
            </a:r>
          </a:p>
          <a:p>
            <a:pPr algn="l" fontAlgn="base">
              <a:buFont typeface="Arial" panose="020B0604020202020204" pitchFamily="34" charset="0"/>
              <a:buChar char="•"/>
            </a:pPr>
            <a:r>
              <a:rPr lang="en-US" sz="1500" b="1" i="0" dirty="0">
                <a:solidFill>
                  <a:srgbClr val="333333"/>
                </a:solidFill>
                <a:effectLst/>
                <a:latin typeface="Arial" panose="020B0604020202020204" pitchFamily="34" charset="0"/>
                <a:cs typeface="Arial" panose="020B0604020202020204" pitchFamily="34" charset="0"/>
              </a:rPr>
              <a:t>“Price”</a:t>
            </a:r>
            <a:r>
              <a:rPr lang="en-US" sz="1500" b="0" i="0" dirty="0">
                <a:solidFill>
                  <a:srgbClr val="333333"/>
                </a:solidFill>
                <a:effectLst/>
                <a:latin typeface="Arial" panose="020B0604020202020204" pitchFamily="34" charset="0"/>
                <a:cs typeface="Arial" panose="020B0604020202020204" pitchFamily="34" charset="0"/>
              </a:rPr>
              <a:t>: the price positioning of your product concerning its competitors (the Price Policy)</a:t>
            </a:r>
          </a:p>
          <a:p>
            <a:pPr algn="l" fontAlgn="base">
              <a:buFont typeface="Arial" panose="020B0604020202020204" pitchFamily="34" charset="0"/>
              <a:buChar char="•"/>
            </a:pPr>
            <a:r>
              <a:rPr lang="en-US" sz="1500" b="1" i="0" dirty="0">
                <a:solidFill>
                  <a:srgbClr val="333333"/>
                </a:solidFill>
                <a:effectLst/>
                <a:latin typeface="Arial" panose="020B0604020202020204" pitchFamily="34" charset="0"/>
                <a:cs typeface="Arial" panose="020B0604020202020204" pitchFamily="34" charset="0"/>
              </a:rPr>
              <a:t>“Promotion”</a:t>
            </a:r>
            <a:r>
              <a:rPr lang="en-US" sz="1500" b="0" i="0" dirty="0">
                <a:solidFill>
                  <a:srgbClr val="333333"/>
                </a:solidFill>
                <a:effectLst/>
                <a:latin typeface="Arial" panose="020B0604020202020204" pitchFamily="34" charset="0"/>
                <a:cs typeface="Arial" panose="020B0604020202020204" pitchFamily="34" charset="0"/>
              </a:rPr>
              <a:t>: the aspects related to promotion such as advertising or the ways to make people aware of the existence of the product (the Communication Policy)</a:t>
            </a:r>
          </a:p>
          <a:p>
            <a:pPr algn="l" fontAlgn="base">
              <a:buFont typeface="Arial" panose="020B0604020202020204" pitchFamily="34" charset="0"/>
              <a:buChar char="•"/>
            </a:pPr>
            <a:r>
              <a:rPr lang="en-US" sz="1500" b="1" i="0" dirty="0">
                <a:solidFill>
                  <a:srgbClr val="333333"/>
                </a:solidFill>
                <a:effectLst/>
                <a:latin typeface="Arial" panose="020B0604020202020204" pitchFamily="34" charset="0"/>
                <a:cs typeface="Arial" panose="020B0604020202020204" pitchFamily="34" charset="0"/>
              </a:rPr>
              <a:t>“Placement”</a:t>
            </a:r>
            <a:r>
              <a:rPr lang="en-US" sz="1500" b="0" i="0" dirty="0">
                <a:solidFill>
                  <a:srgbClr val="333333"/>
                </a:solidFill>
                <a:effectLst/>
                <a:latin typeface="Arial" panose="020B0604020202020204" pitchFamily="34" charset="0"/>
                <a:cs typeface="Arial" panose="020B0604020202020204" pitchFamily="34" charset="0"/>
              </a:rPr>
              <a:t>: aspects related to the distribution of your product (the Distribution Policy)</a:t>
            </a:r>
          </a:p>
          <a:p>
            <a:endParaRPr lang="en-US" dirty="0"/>
          </a:p>
        </p:txBody>
      </p:sp>
      <p:pic>
        <p:nvPicPr>
          <p:cNvPr id="9" name="Picture 8">
            <a:extLst>
              <a:ext uri="{FF2B5EF4-FFF2-40B4-BE49-F238E27FC236}">
                <a16:creationId xmlns:a16="http://schemas.microsoft.com/office/drawing/2014/main" id="{EBCA988F-2A2E-2F17-FF41-852142BE5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768" y="1577008"/>
            <a:ext cx="4810538" cy="4876800"/>
          </a:xfrm>
          <a:prstGeom prst="rect">
            <a:avLst/>
          </a:prstGeom>
        </p:spPr>
      </p:pic>
    </p:spTree>
    <p:extLst>
      <p:ext uri="{BB962C8B-B14F-4D97-AF65-F5344CB8AC3E}">
        <p14:creationId xmlns:p14="http://schemas.microsoft.com/office/powerpoint/2010/main" val="1753324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126C2-64AC-AF0E-F9EC-C2BBA2756E3A}"/>
              </a:ext>
            </a:extLst>
          </p:cNvPr>
          <p:cNvSpPr>
            <a:spLocks noGrp="1"/>
          </p:cNvSpPr>
          <p:nvPr>
            <p:ph type="title"/>
          </p:nvPr>
        </p:nvSpPr>
        <p:spPr>
          <a:xfrm>
            <a:off x="677039" y="2916109"/>
            <a:ext cx="8911687" cy="2319130"/>
          </a:xfrm>
        </p:spPr>
        <p:txBody>
          <a:bodyPr>
            <a:normAutofit/>
          </a:bodyPr>
          <a:lstStyle/>
          <a:p>
            <a:r>
              <a:rPr lang="en-US" sz="48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52444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ABBD-CAC5-C9AE-8F46-D30B2837EA95}"/>
              </a:ext>
            </a:extLst>
          </p:cNvPr>
          <p:cNvSpPr>
            <a:spLocks noGrp="1"/>
          </p:cNvSpPr>
          <p:nvPr>
            <p:ph type="title"/>
          </p:nvPr>
        </p:nvSpPr>
        <p:spPr>
          <a:xfrm>
            <a:off x="1669143" y="624110"/>
            <a:ext cx="9835469" cy="609604"/>
          </a:xfrm>
        </p:spPr>
        <p:txBody>
          <a:bodyPr>
            <a:noAutofit/>
          </a:bodyPr>
          <a:lstStyle/>
          <a:p>
            <a:r>
              <a:rPr lang="en-US" sz="4000" dirty="0">
                <a:latin typeface="Calibri" panose="020F0502020204030204" pitchFamily="34" charset="0"/>
                <a:cs typeface="Calibri" panose="020F0502020204030204" pitchFamily="34" charset="0"/>
              </a:rPr>
              <a:t>Table of content</a:t>
            </a:r>
          </a:p>
        </p:txBody>
      </p:sp>
      <p:sp>
        <p:nvSpPr>
          <p:cNvPr id="3" name="Content Placeholder 2">
            <a:extLst>
              <a:ext uri="{FF2B5EF4-FFF2-40B4-BE49-F238E27FC236}">
                <a16:creationId xmlns:a16="http://schemas.microsoft.com/office/drawing/2014/main" id="{6C63D013-88E4-D9CA-79B9-05182E856D0D}"/>
              </a:ext>
            </a:extLst>
          </p:cNvPr>
          <p:cNvSpPr>
            <a:spLocks noGrp="1"/>
          </p:cNvSpPr>
          <p:nvPr>
            <p:ph idx="1"/>
          </p:nvPr>
        </p:nvSpPr>
        <p:spPr>
          <a:xfrm>
            <a:off x="2129177" y="1838177"/>
            <a:ext cx="8915400" cy="4253133"/>
          </a:xfrm>
        </p:spPr>
        <p:txBody>
          <a:bodyPr>
            <a:normAutofit lnSpcReduction="10000"/>
          </a:bodyPr>
          <a:lstStyle/>
          <a:p>
            <a:endParaRPr lang="en-US" dirty="0"/>
          </a:p>
          <a:p>
            <a:r>
              <a:rPr lang="en-US" dirty="0">
                <a:latin typeface="Calibri" panose="020F0502020204030204" pitchFamily="34" charset="0"/>
                <a:cs typeface="Calibri" panose="020F0502020204030204" pitchFamily="34" charset="0"/>
              </a:rPr>
              <a:t>About us</a:t>
            </a:r>
          </a:p>
          <a:p>
            <a:r>
              <a:rPr lang="en-US" dirty="0">
                <a:latin typeface="Calibri" panose="020F0502020204030204" pitchFamily="34" charset="0"/>
                <a:cs typeface="Calibri" panose="020F0502020204030204" pitchFamily="34" charset="0"/>
              </a:rPr>
              <a:t>Program Offered</a:t>
            </a:r>
          </a:p>
          <a:p>
            <a:r>
              <a:rPr lang="en-US" dirty="0">
                <a:solidFill>
                  <a:schemeClr val="tx1"/>
                </a:solidFill>
                <a:latin typeface="Calibri" panose="020F0502020204030204" pitchFamily="34" charset="0"/>
                <a:cs typeface="Calibri" panose="020F0502020204030204" pitchFamily="34" charset="0"/>
              </a:rPr>
              <a:t>Cost Comparison with other Vendors</a:t>
            </a:r>
          </a:p>
          <a:p>
            <a:r>
              <a:rPr lang="en-US" dirty="0">
                <a:latin typeface="Calibri" panose="020F0502020204030204" pitchFamily="34" charset="0"/>
                <a:cs typeface="Calibri" panose="020F0502020204030204" pitchFamily="34" charset="0"/>
              </a:rPr>
              <a:t>Benefits</a:t>
            </a:r>
          </a:p>
          <a:p>
            <a:r>
              <a:rPr lang="en-US" dirty="0">
                <a:latin typeface="Calibri" panose="020F0502020204030204" pitchFamily="34" charset="0"/>
                <a:cs typeface="Calibri" panose="020F0502020204030204" pitchFamily="34" charset="0"/>
              </a:rPr>
              <a:t>Extra Offerings with Epitome</a:t>
            </a:r>
          </a:p>
          <a:p>
            <a:r>
              <a:rPr lang="en-US" dirty="0">
                <a:latin typeface="Calibri" panose="020F0502020204030204" pitchFamily="34" charset="0"/>
                <a:cs typeface="Calibri" panose="020F0502020204030204" pitchFamily="34" charset="0"/>
              </a:rPr>
              <a:t>STP Marketing Strategy</a:t>
            </a:r>
          </a:p>
          <a:p>
            <a:r>
              <a:rPr lang="en-US" dirty="0">
                <a:latin typeface="Calibri" panose="020F0502020204030204" pitchFamily="34" charset="0"/>
                <a:cs typeface="Calibri" panose="020F0502020204030204" pitchFamily="34" charset="0"/>
              </a:rPr>
              <a:t>Segmentation</a:t>
            </a:r>
          </a:p>
          <a:p>
            <a:r>
              <a:rPr lang="en-US" dirty="0">
                <a:latin typeface="Calibri" panose="020F0502020204030204" pitchFamily="34" charset="0"/>
                <a:cs typeface="Calibri" panose="020F0502020204030204" pitchFamily="34" charset="0"/>
              </a:rPr>
              <a:t>Targeting/ Positioning</a:t>
            </a:r>
          </a:p>
          <a:p>
            <a:r>
              <a:rPr lang="en-US" dirty="0">
                <a:latin typeface="Calibri" panose="020F0502020204030204" pitchFamily="34" charset="0"/>
                <a:cs typeface="Calibri" panose="020F0502020204030204" pitchFamily="34" charset="0"/>
              </a:rPr>
              <a:t>Target Audience</a:t>
            </a:r>
          </a:p>
          <a:p>
            <a:r>
              <a:rPr lang="en-US" dirty="0">
                <a:latin typeface="Calibri" panose="020F0502020204030204" pitchFamily="34" charset="0"/>
                <a:cs typeface="Calibri" panose="020F0502020204030204" pitchFamily="34" charset="0"/>
              </a:rPr>
              <a:t>Marketing Mix</a:t>
            </a:r>
          </a:p>
          <a:p>
            <a:endParaRPr lang="en-US" sz="180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a:p>
            <a:endParaRPr lang="en-US" dirty="0"/>
          </a:p>
          <a:p>
            <a:endParaRPr lang="en-US" dirty="0"/>
          </a:p>
        </p:txBody>
      </p:sp>
    </p:spTree>
    <p:extLst>
      <p:ext uri="{BB962C8B-B14F-4D97-AF65-F5344CB8AC3E}">
        <p14:creationId xmlns:p14="http://schemas.microsoft.com/office/powerpoint/2010/main" val="469015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ABBD-CAC5-C9AE-8F46-D30B2837EA95}"/>
              </a:ext>
            </a:extLst>
          </p:cNvPr>
          <p:cNvSpPr>
            <a:spLocks noGrp="1"/>
          </p:cNvSpPr>
          <p:nvPr>
            <p:ph type="title"/>
          </p:nvPr>
        </p:nvSpPr>
        <p:spPr>
          <a:xfrm>
            <a:off x="1683657" y="624110"/>
            <a:ext cx="9820955" cy="653147"/>
          </a:xfrm>
        </p:spPr>
        <p:txBody>
          <a:bodyPr>
            <a:noAutofit/>
          </a:bodyPr>
          <a:lstStyle/>
          <a:p>
            <a:r>
              <a:rPr lang="en-US" sz="4000" dirty="0">
                <a:latin typeface="Calibri" panose="020F0502020204030204" pitchFamily="34" charset="0"/>
                <a:cs typeface="Calibri" panose="020F0502020204030204" pitchFamily="34" charset="0"/>
              </a:rPr>
              <a:t>About Us</a:t>
            </a:r>
          </a:p>
        </p:txBody>
      </p:sp>
      <p:sp>
        <p:nvSpPr>
          <p:cNvPr id="3" name="Content Placeholder 2">
            <a:extLst>
              <a:ext uri="{FF2B5EF4-FFF2-40B4-BE49-F238E27FC236}">
                <a16:creationId xmlns:a16="http://schemas.microsoft.com/office/drawing/2014/main" id="{6C63D013-88E4-D9CA-79B9-05182E856D0D}"/>
              </a:ext>
            </a:extLst>
          </p:cNvPr>
          <p:cNvSpPr>
            <a:spLocks noGrp="1"/>
          </p:cNvSpPr>
          <p:nvPr>
            <p:ph idx="1"/>
          </p:nvPr>
        </p:nvSpPr>
        <p:spPr>
          <a:xfrm>
            <a:off x="1955409" y="1716259"/>
            <a:ext cx="9549203" cy="4642338"/>
          </a:xfrm>
        </p:spPr>
        <p:txBody>
          <a:bodyPr>
            <a:normAutofit/>
          </a:bodyPr>
          <a:lstStyle/>
          <a:p>
            <a:endParaRPr lang="en-US" dirty="0"/>
          </a:p>
          <a:p>
            <a:pPr marL="0" indent="0">
              <a:buNone/>
            </a:pPr>
            <a:r>
              <a:rPr lang="en-US" sz="1700" dirty="0">
                <a:solidFill>
                  <a:schemeClr val="tx1"/>
                </a:solidFill>
                <a:latin typeface="Calibri" panose="020F0502020204030204" pitchFamily="34" charset="0"/>
                <a:cs typeface="Calibri" panose="020F0502020204030204" pitchFamily="34" charset="0"/>
              </a:rPr>
              <a:t>Epitome TRC is always a helping hand to enrich your existing skills and broaden your thoughts, scope to have an excellent career growth and development. We believe in our pupil to enhance the skills with our explicit modules with technical-non technical expertise.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700" dirty="0">
                <a:solidFill>
                  <a:schemeClr val="tx1"/>
                </a:solidFill>
                <a:latin typeface="Calibri" panose="020F0502020204030204" pitchFamily="34" charset="0"/>
                <a:cs typeface="Calibri" panose="020F0502020204030204" pitchFamily="34" charset="0"/>
              </a:rPr>
              <a:t>We are running lot of programs to enhance the knowledge of individuals. Please see the below data for your reference</a:t>
            </a:r>
          </a:p>
          <a:p>
            <a:pPr lvl="1" eaLnBrk="0" fontAlgn="base" hangingPunct="0">
              <a:lnSpc>
                <a:spcPct val="100000"/>
              </a:lnSpc>
              <a:spcBef>
                <a:spcPct val="0"/>
              </a:spcBef>
              <a:spcAft>
                <a:spcPct val="0"/>
              </a:spcAft>
              <a:buClrTx/>
            </a:pPr>
            <a:r>
              <a:rPr kumimoji="0" lang="en-US" altLang="en-US" sz="1700" i="0" u="none" strike="noStrike" cap="none" normalizeH="0" baseline="0" dirty="0">
                <a:ln>
                  <a:noFill/>
                </a:ln>
                <a:solidFill>
                  <a:srgbClr val="444444"/>
                </a:solidFill>
                <a:effectLst/>
                <a:latin typeface="Calibri" panose="020F0502020204030204" pitchFamily="34" charset="0"/>
                <a:cs typeface="Calibri" panose="020F0502020204030204" pitchFamily="34" charset="0"/>
              </a:rPr>
              <a:t>80 Corporate Programs</a:t>
            </a:r>
          </a:p>
          <a:p>
            <a:pPr lvl="1" eaLnBrk="0" fontAlgn="base" hangingPunct="0">
              <a:lnSpc>
                <a:spcPct val="100000"/>
              </a:lnSpc>
              <a:spcBef>
                <a:spcPct val="0"/>
              </a:spcBef>
              <a:spcAft>
                <a:spcPct val="0"/>
              </a:spcAft>
              <a:buClrTx/>
            </a:pPr>
            <a:r>
              <a:rPr kumimoji="0" lang="en-US" altLang="en-US" sz="1700" i="0" u="none" strike="noStrike" cap="none" normalizeH="0" baseline="0" dirty="0">
                <a:ln>
                  <a:noFill/>
                </a:ln>
                <a:solidFill>
                  <a:srgbClr val="444444"/>
                </a:solidFill>
                <a:effectLst/>
                <a:latin typeface="Calibri" panose="020F0502020204030204" pitchFamily="34" charset="0"/>
                <a:cs typeface="Calibri" panose="020F0502020204030204" pitchFamily="34" charset="0"/>
              </a:rPr>
              <a:t>49 Training Courses</a:t>
            </a:r>
          </a:p>
          <a:p>
            <a:pPr lvl="1" eaLnBrk="0" fontAlgn="base" hangingPunct="0">
              <a:lnSpc>
                <a:spcPct val="100000"/>
              </a:lnSpc>
              <a:spcBef>
                <a:spcPct val="0"/>
              </a:spcBef>
              <a:spcAft>
                <a:spcPct val="0"/>
              </a:spcAft>
              <a:buClrTx/>
            </a:pPr>
            <a:r>
              <a:rPr kumimoji="0" lang="en-US" altLang="en-US" sz="1700" i="0" u="none" strike="noStrike" cap="none" normalizeH="0" baseline="0" dirty="0">
                <a:ln>
                  <a:noFill/>
                </a:ln>
                <a:solidFill>
                  <a:srgbClr val="444444"/>
                </a:solidFill>
                <a:effectLst/>
                <a:latin typeface="Calibri" panose="020F0502020204030204" pitchFamily="34" charset="0"/>
                <a:cs typeface="Calibri" panose="020F0502020204030204" pitchFamily="34" charset="0"/>
              </a:rPr>
              <a:t>88 Strategic Partners</a:t>
            </a:r>
          </a:p>
          <a:p>
            <a:pPr lvl="1" eaLnBrk="0" fontAlgn="base" hangingPunct="0">
              <a:lnSpc>
                <a:spcPct val="100000"/>
              </a:lnSpc>
              <a:spcBef>
                <a:spcPct val="0"/>
              </a:spcBef>
              <a:spcAft>
                <a:spcPct val="0"/>
              </a:spcAft>
              <a:buClrTx/>
            </a:pPr>
            <a:r>
              <a:rPr kumimoji="0" lang="en-US" altLang="en-US" sz="1700" i="0" u="none" strike="noStrike" cap="none" normalizeH="0" baseline="0" dirty="0">
                <a:ln>
                  <a:noFill/>
                </a:ln>
                <a:solidFill>
                  <a:srgbClr val="444444"/>
                </a:solidFill>
                <a:effectLst/>
                <a:latin typeface="Calibri" panose="020F0502020204030204" pitchFamily="34" charset="0"/>
                <a:cs typeface="Calibri" panose="020F0502020204030204" pitchFamily="34" charset="0"/>
              </a:rPr>
              <a:t>436 Companies We Helped</a:t>
            </a:r>
          </a:p>
          <a:p>
            <a:pPr marL="0" indent="0" eaLnBrk="0" fontAlgn="base" hangingPunct="0">
              <a:lnSpc>
                <a:spcPct val="100000"/>
              </a:lnSpc>
              <a:spcBef>
                <a:spcPct val="0"/>
              </a:spcBef>
              <a:spcAft>
                <a:spcPct val="0"/>
              </a:spcAft>
              <a:buClrTx/>
              <a:buNone/>
            </a:pPr>
            <a:r>
              <a:rPr lang="en-US" altLang="en-US" sz="1700" dirty="0">
                <a:solidFill>
                  <a:srgbClr val="444444"/>
                </a:solidFill>
                <a:latin typeface="Calibri" panose="020F0502020204030204" pitchFamily="34" charset="0"/>
                <a:cs typeface="Calibri" panose="020F0502020204030204" pitchFamily="34" charset="0"/>
              </a:rPr>
              <a:t>We are also providing different services</a:t>
            </a:r>
          </a:p>
          <a:p>
            <a:pPr lvl="1" eaLnBrk="0" fontAlgn="base" hangingPunct="0">
              <a:lnSpc>
                <a:spcPct val="100000"/>
              </a:lnSpc>
              <a:spcBef>
                <a:spcPct val="0"/>
              </a:spcBef>
              <a:spcAft>
                <a:spcPct val="0"/>
              </a:spcAft>
              <a:buClrTx/>
            </a:pPr>
            <a:r>
              <a:rPr kumimoji="0" lang="en-US" altLang="en-US" sz="1700" i="0" u="none" strike="noStrike" cap="none" normalizeH="0" baseline="0" dirty="0">
                <a:ln>
                  <a:noFill/>
                </a:ln>
                <a:solidFill>
                  <a:srgbClr val="444444"/>
                </a:solidFill>
                <a:effectLst/>
                <a:latin typeface="Calibri" panose="020F0502020204030204" pitchFamily="34" charset="0"/>
                <a:cs typeface="Calibri" panose="020F0502020204030204" pitchFamily="34" charset="0"/>
              </a:rPr>
              <a:t>Business Consulting</a:t>
            </a:r>
          </a:p>
          <a:p>
            <a:pPr lvl="1" eaLnBrk="0" fontAlgn="base" hangingPunct="0">
              <a:lnSpc>
                <a:spcPct val="100000"/>
              </a:lnSpc>
              <a:spcBef>
                <a:spcPct val="0"/>
              </a:spcBef>
              <a:spcAft>
                <a:spcPct val="0"/>
              </a:spcAft>
              <a:buClrTx/>
            </a:pPr>
            <a:r>
              <a:rPr lang="en-US" altLang="en-US" sz="1700" dirty="0">
                <a:solidFill>
                  <a:srgbClr val="444444"/>
                </a:solidFill>
                <a:latin typeface="Calibri" panose="020F0502020204030204" pitchFamily="34" charset="0"/>
                <a:cs typeface="Calibri" panose="020F0502020204030204" pitchFamily="34" charset="0"/>
              </a:rPr>
              <a:t>Information Technologies</a:t>
            </a:r>
          </a:p>
          <a:p>
            <a:pPr lvl="1" eaLnBrk="0" fontAlgn="base" hangingPunct="0">
              <a:lnSpc>
                <a:spcPct val="100000"/>
              </a:lnSpc>
              <a:spcBef>
                <a:spcPct val="0"/>
              </a:spcBef>
              <a:spcAft>
                <a:spcPct val="0"/>
              </a:spcAft>
              <a:buClrTx/>
            </a:pPr>
            <a:r>
              <a:rPr kumimoji="0" lang="en-US" altLang="en-US" sz="1700" i="0" u="none" strike="noStrike" cap="none" normalizeH="0" baseline="0" dirty="0">
                <a:ln>
                  <a:noFill/>
                </a:ln>
                <a:solidFill>
                  <a:srgbClr val="444444"/>
                </a:solidFill>
                <a:effectLst/>
                <a:latin typeface="Calibri" panose="020F0502020204030204" pitchFamily="34" charset="0"/>
                <a:cs typeface="Calibri" panose="020F0502020204030204" pitchFamily="34" charset="0"/>
              </a:rPr>
              <a:t>Recruitment &amp; Staffing</a:t>
            </a:r>
          </a:p>
          <a:p>
            <a:pPr lvl="1" eaLnBrk="0" fontAlgn="base" hangingPunct="0">
              <a:lnSpc>
                <a:spcPct val="100000"/>
              </a:lnSpc>
              <a:spcBef>
                <a:spcPct val="0"/>
              </a:spcBef>
              <a:spcAft>
                <a:spcPct val="0"/>
              </a:spcAft>
              <a:buClrTx/>
            </a:pPr>
            <a:r>
              <a:rPr lang="en-US" altLang="en-US" sz="1700" dirty="0">
                <a:solidFill>
                  <a:srgbClr val="444444"/>
                </a:solidFill>
                <a:latin typeface="Calibri" panose="020F0502020204030204" pitchFamily="34" charset="0"/>
                <a:cs typeface="Calibri" panose="020F0502020204030204" pitchFamily="34" charset="0"/>
              </a:rPr>
              <a:t>Training &amp; Development</a:t>
            </a:r>
            <a:endParaRPr kumimoji="0" lang="en-US" altLang="en-US" sz="1700" i="0" u="none" strike="noStrike" cap="none" normalizeH="0" baseline="0" dirty="0">
              <a:ln>
                <a:noFill/>
              </a:ln>
              <a:solidFill>
                <a:srgbClr val="444444"/>
              </a:solidFill>
              <a:effectLst/>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47331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65A4AD-4E3E-2945-A9E1-8BECE09D00AF}"/>
              </a:ext>
            </a:extLst>
          </p:cNvPr>
          <p:cNvSpPr>
            <a:spLocks noGrp="1"/>
          </p:cNvSpPr>
          <p:nvPr>
            <p:ph idx="1"/>
          </p:nvPr>
        </p:nvSpPr>
        <p:spPr>
          <a:xfrm>
            <a:off x="2045873" y="1540189"/>
            <a:ext cx="8915400" cy="3777622"/>
          </a:xfrm>
        </p:spPr>
        <p:txBody>
          <a:bodyPr/>
          <a:lstStyle/>
          <a:p>
            <a:endParaRPr lang="en-US" b="1" i="0" dirty="0">
              <a:solidFill>
                <a:srgbClr val="171717"/>
              </a:solidFill>
              <a:effectLst/>
              <a:latin typeface="Segoe UI" panose="020B0502040204020203" pitchFamily="34" charset="0"/>
            </a:endParaRPr>
          </a:p>
          <a:p>
            <a:pPr marL="0" indent="0" algn="l">
              <a:buNone/>
            </a:pPr>
            <a:endParaRPr lang="en-US" i="0" dirty="0">
              <a:solidFill>
                <a:srgbClr val="262C38"/>
              </a:solidFill>
              <a:effectLst/>
              <a:latin typeface="Work Sans" pitchFamily="2" charset="0"/>
            </a:endParaRPr>
          </a:p>
        </p:txBody>
      </p:sp>
      <p:graphicFrame>
        <p:nvGraphicFramePr>
          <p:cNvPr id="7" name="Table 7">
            <a:extLst>
              <a:ext uri="{FF2B5EF4-FFF2-40B4-BE49-F238E27FC236}">
                <a16:creationId xmlns:a16="http://schemas.microsoft.com/office/drawing/2014/main" id="{668D6527-3785-FF15-A89C-6FF3B0556EB1}"/>
              </a:ext>
            </a:extLst>
          </p:cNvPr>
          <p:cNvGraphicFramePr>
            <a:graphicFrameLocks noGrp="1"/>
          </p:cNvGraphicFramePr>
          <p:nvPr>
            <p:extLst>
              <p:ext uri="{D42A27DB-BD31-4B8C-83A1-F6EECF244321}">
                <p14:modId xmlns:p14="http://schemas.microsoft.com/office/powerpoint/2010/main" val="2325112451"/>
              </p:ext>
            </p:extLst>
          </p:nvPr>
        </p:nvGraphicFramePr>
        <p:xfrm>
          <a:off x="947380" y="1277149"/>
          <a:ext cx="11244620" cy="5185341"/>
        </p:xfrm>
        <a:graphic>
          <a:graphicData uri="http://schemas.openxmlformats.org/drawingml/2006/table">
            <a:tbl>
              <a:tblPr firstRow="1" bandRow="1">
                <a:tableStyleId>{7DF18680-E054-41AD-8BC1-D1AEF772440D}</a:tableStyleId>
              </a:tblPr>
              <a:tblGrid>
                <a:gridCol w="3444577">
                  <a:extLst>
                    <a:ext uri="{9D8B030D-6E8A-4147-A177-3AD203B41FA5}">
                      <a16:colId xmlns:a16="http://schemas.microsoft.com/office/drawing/2014/main" val="429334669"/>
                    </a:ext>
                  </a:extLst>
                </a:gridCol>
                <a:gridCol w="1640543">
                  <a:extLst>
                    <a:ext uri="{9D8B030D-6E8A-4147-A177-3AD203B41FA5}">
                      <a16:colId xmlns:a16="http://schemas.microsoft.com/office/drawing/2014/main" val="1228561927"/>
                    </a:ext>
                  </a:extLst>
                </a:gridCol>
                <a:gridCol w="1692450">
                  <a:extLst>
                    <a:ext uri="{9D8B030D-6E8A-4147-A177-3AD203B41FA5}">
                      <a16:colId xmlns:a16="http://schemas.microsoft.com/office/drawing/2014/main" val="1546312234"/>
                    </a:ext>
                  </a:extLst>
                </a:gridCol>
                <a:gridCol w="1152026">
                  <a:extLst>
                    <a:ext uri="{9D8B030D-6E8A-4147-A177-3AD203B41FA5}">
                      <a16:colId xmlns:a16="http://schemas.microsoft.com/office/drawing/2014/main" val="571463731"/>
                    </a:ext>
                  </a:extLst>
                </a:gridCol>
                <a:gridCol w="1676830">
                  <a:extLst>
                    <a:ext uri="{9D8B030D-6E8A-4147-A177-3AD203B41FA5}">
                      <a16:colId xmlns:a16="http://schemas.microsoft.com/office/drawing/2014/main" val="4219946470"/>
                    </a:ext>
                  </a:extLst>
                </a:gridCol>
                <a:gridCol w="1638194">
                  <a:extLst>
                    <a:ext uri="{9D8B030D-6E8A-4147-A177-3AD203B41FA5}">
                      <a16:colId xmlns:a16="http://schemas.microsoft.com/office/drawing/2014/main" val="2784484208"/>
                    </a:ext>
                  </a:extLst>
                </a:gridCol>
              </a:tblGrid>
              <a:tr h="757536">
                <a:tc>
                  <a:txBody>
                    <a:bodyPr/>
                    <a:lstStyle/>
                    <a:p>
                      <a:r>
                        <a:rPr lang="en-US" dirty="0"/>
                        <a:t>Program Name</a:t>
                      </a:r>
                    </a:p>
                  </a:txBody>
                  <a:tcPr/>
                </a:tc>
                <a:tc>
                  <a:txBody>
                    <a:bodyPr/>
                    <a:lstStyle/>
                    <a:p>
                      <a:r>
                        <a:rPr lang="en-US" dirty="0"/>
                        <a:t>Mode</a:t>
                      </a:r>
                    </a:p>
                  </a:txBody>
                  <a:tcPr/>
                </a:tc>
                <a:tc>
                  <a:txBody>
                    <a:bodyPr/>
                    <a:lstStyle/>
                    <a:p>
                      <a:r>
                        <a:rPr lang="en-US" dirty="0"/>
                        <a:t>Location</a:t>
                      </a:r>
                    </a:p>
                  </a:txBody>
                  <a:tcPr/>
                </a:tc>
                <a:tc>
                  <a:txBody>
                    <a:bodyPr/>
                    <a:lstStyle/>
                    <a:p>
                      <a:r>
                        <a:rPr lang="en-US" dirty="0"/>
                        <a:t>Job Function</a:t>
                      </a:r>
                    </a:p>
                  </a:txBody>
                  <a:tcPr/>
                </a:tc>
                <a:tc>
                  <a:txBody>
                    <a:bodyPr/>
                    <a:lstStyle/>
                    <a:p>
                      <a:r>
                        <a:rPr lang="en-US" dirty="0"/>
                        <a:t>Fees</a:t>
                      </a:r>
                    </a:p>
                  </a:txBody>
                  <a:tcPr/>
                </a:tc>
                <a:tc>
                  <a:txBody>
                    <a:bodyPr/>
                    <a:lstStyle/>
                    <a:p>
                      <a:r>
                        <a:rPr lang="en-US" dirty="0"/>
                        <a:t>More Information</a:t>
                      </a:r>
                    </a:p>
                  </a:txBody>
                  <a:tcPr/>
                </a:tc>
                <a:extLst>
                  <a:ext uri="{0D108BD9-81ED-4DB2-BD59-A6C34878D82A}">
                    <a16:rowId xmlns:a16="http://schemas.microsoft.com/office/drawing/2014/main" val="1627711083"/>
                  </a:ext>
                </a:extLst>
              </a:tr>
              <a:tr h="147593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rPr>
                        <a:t>Course AZ-900 - Microsoft Azure Fundamentals</a:t>
                      </a:r>
                    </a:p>
                    <a:p>
                      <a:endParaRPr lang="en-US" dirty="0"/>
                    </a:p>
                  </a:txBody>
                  <a:tcPr/>
                </a:tc>
                <a:tc>
                  <a:txBody>
                    <a:bodyPr/>
                    <a:lstStyle/>
                    <a:p>
                      <a:r>
                        <a:rPr lang="en-US" dirty="0"/>
                        <a:t>Online/Offline</a:t>
                      </a:r>
                    </a:p>
                  </a:txBody>
                  <a:tcPr/>
                </a:tc>
                <a:tc>
                  <a:txBody>
                    <a:bodyPr/>
                    <a:lstStyle/>
                    <a:p>
                      <a:r>
                        <a:rPr lang="en-US" dirty="0"/>
                        <a:t>PAN India</a:t>
                      </a:r>
                    </a:p>
                  </a:txBody>
                  <a:tcPr/>
                </a:tc>
                <a:tc>
                  <a:txBody>
                    <a:bodyPr/>
                    <a:lstStyle/>
                    <a:p>
                      <a:r>
                        <a:rPr lang="en-US" sz="1800" b="0" kern="1200" dirty="0">
                          <a:solidFill>
                            <a:schemeClr val="dk1"/>
                          </a:solidFill>
                          <a:effectLst/>
                        </a:rPr>
                        <a:t>Administrator</a:t>
                      </a:r>
                      <a:endParaRPr lang="en-US" dirty="0"/>
                    </a:p>
                  </a:txBody>
                  <a:tcPr/>
                </a:tc>
                <a:tc>
                  <a:txBody>
                    <a:bodyPr/>
                    <a:lstStyle/>
                    <a:p>
                      <a:r>
                        <a:rPr lang="en-US" sz="1800" b="0" i="0" kern="1200" dirty="0">
                          <a:solidFill>
                            <a:schemeClr val="dk1"/>
                          </a:solidFill>
                          <a:effectLst/>
                          <a:latin typeface="+mn-lt"/>
                          <a:ea typeface="+mn-ea"/>
                          <a:cs typeface="+mn-cs"/>
                        </a:rPr>
                        <a:t>$645 EUR</a:t>
                      </a:r>
                      <a:endParaRPr lang="en-US" dirty="0"/>
                    </a:p>
                  </a:txBody>
                  <a:tcPr/>
                </a:tc>
                <a:tc>
                  <a:txBody>
                    <a:bodyPr/>
                    <a:lstStyle/>
                    <a:p>
                      <a:r>
                        <a:rPr lang="en-US" sz="1400" dirty="0">
                          <a:hlinkClick r:id="rId2"/>
                        </a:rPr>
                        <a:t>https://docs.microsoft.com/en-us/learn/certifications/courses/az-900t01</a:t>
                      </a:r>
                      <a:endParaRPr lang="en-US" sz="1400" dirty="0"/>
                    </a:p>
                    <a:p>
                      <a:endParaRPr lang="en-US" sz="1400" dirty="0"/>
                    </a:p>
                  </a:txBody>
                  <a:tcPr/>
                </a:tc>
                <a:extLst>
                  <a:ext uri="{0D108BD9-81ED-4DB2-BD59-A6C34878D82A}">
                    <a16:rowId xmlns:a16="http://schemas.microsoft.com/office/drawing/2014/main" val="4220150514"/>
                  </a:ext>
                </a:extLst>
              </a:tr>
              <a:tr h="147593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rPr>
                        <a:t>Course AZ-204: Developing Solutions for Microsoft Azure</a:t>
                      </a:r>
                    </a:p>
                    <a:p>
                      <a:endParaRPr lang="en-US" dirty="0"/>
                    </a:p>
                  </a:txBody>
                  <a:tcPr/>
                </a:tc>
                <a:tc>
                  <a:txBody>
                    <a:bodyPr/>
                    <a:lstStyle/>
                    <a:p>
                      <a:r>
                        <a:rPr lang="en-US" sz="1800" b="0" kern="1200" dirty="0">
                          <a:solidFill>
                            <a:schemeClr val="dk1"/>
                          </a:solidFill>
                          <a:effectLst/>
                        </a:rPr>
                        <a:t>Online</a:t>
                      </a:r>
                      <a:endParaRPr lang="en-US" dirty="0"/>
                    </a:p>
                  </a:txBody>
                  <a:tcPr/>
                </a:tc>
                <a:tc>
                  <a:txBody>
                    <a:bodyPr/>
                    <a:lstStyle/>
                    <a:p>
                      <a:r>
                        <a:rPr lang="en-US" dirty="0"/>
                        <a:t>PAN India</a:t>
                      </a:r>
                    </a:p>
                  </a:txBody>
                  <a:tcPr/>
                </a:tc>
                <a:tc>
                  <a:txBody>
                    <a:bodyPr/>
                    <a:lstStyle/>
                    <a:p>
                      <a:r>
                        <a:rPr lang="en-US" dirty="0"/>
                        <a:t>Developer</a:t>
                      </a:r>
                    </a:p>
                  </a:txBody>
                  <a:tcPr/>
                </a:tc>
                <a:tc>
                  <a:txBody>
                    <a:bodyPr/>
                    <a:lstStyle/>
                    <a:p>
                      <a:r>
                        <a:rPr lang="en-US" sz="1800" b="0" i="0" kern="1200" dirty="0">
                          <a:solidFill>
                            <a:schemeClr val="dk1"/>
                          </a:solidFill>
                          <a:effectLst/>
                          <a:latin typeface="+mn-lt"/>
                          <a:ea typeface="+mn-ea"/>
                          <a:cs typeface="+mn-cs"/>
                        </a:rPr>
                        <a:t>$1950 USD</a:t>
                      </a:r>
                      <a:endParaRPr lang="en-US" dirty="0"/>
                    </a:p>
                  </a:txBody>
                  <a:tcPr/>
                </a:tc>
                <a:tc>
                  <a:txBody>
                    <a:bodyPr/>
                    <a:lstStyle/>
                    <a:p>
                      <a:r>
                        <a:rPr lang="en-US" sz="1400" dirty="0">
                          <a:hlinkClick r:id="rId3"/>
                        </a:rPr>
                        <a:t>https://docs.microsoft.com/en-us/learn/certifications/courses/az-900t00</a:t>
                      </a:r>
                      <a:endParaRPr lang="en-US" sz="1400" dirty="0"/>
                    </a:p>
                    <a:p>
                      <a:endParaRPr lang="en-US" sz="1400" dirty="0"/>
                    </a:p>
                  </a:txBody>
                  <a:tcPr/>
                </a:tc>
                <a:extLst>
                  <a:ext uri="{0D108BD9-81ED-4DB2-BD59-A6C34878D82A}">
                    <a16:rowId xmlns:a16="http://schemas.microsoft.com/office/drawing/2014/main" val="1532096474"/>
                  </a:ext>
                </a:extLst>
              </a:tr>
              <a:tr h="147593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rPr>
                        <a:t>Course DP-203: Data Engineering on Microsoft Azure</a:t>
                      </a:r>
                    </a:p>
                    <a:p>
                      <a:endParaRPr lang="en-US" dirty="0"/>
                    </a:p>
                  </a:txBody>
                  <a:tcPr/>
                </a:tc>
                <a:tc>
                  <a:txBody>
                    <a:bodyPr/>
                    <a:lstStyle/>
                    <a:p>
                      <a:r>
                        <a:rPr lang="en-US" sz="1800" b="0" kern="1200" dirty="0">
                          <a:solidFill>
                            <a:schemeClr val="dk1"/>
                          </a:solidFill>
                          <a:effectLst/>
                        </a:rPr>
                        <a:t>Online/ Offline</a:t>
                      </a:r>
                      <a:endParaRPr lang="en-US" dirty="0"/>
                    </a:p>
                  </a:txBody>
                  <a:tcPr/>
                </a:tc>
                <a:tc>
                  <a:txBody>
                    <a:bodyPr/>
                    <a:lstStyle/>
                    <a:p>
                      <a:r>
                        <a:rPr lang="en-US" dirty="0"/>
                        <a:t>PAN India</a:t>
                      </a:r>
                    </a:p>
                  </a:txBody>
                  <a:tcPr/>
                </a:tc>
                <a:tc>
                  <a:txBody>
                    <a:bodyPr/>
                    <a:lstStyle/>
                    <a:p>
                      <a:r>
                        <a:rPr lang="en-US" sz="1800" b="0" kern="1200" dirty="0">
                          <a:solidFill>
                            <a:schemeClr val="dk1"/>
                          </a:solidFill>
                          <a:effectLst/>
                        </a:rPr>
                        <a:t>Data Engineer</a:t>
                      </a:r>
                      <a:endParaRPr lang="en-US" dirty="0"/>
                    </a:p>
                  </a:txBody>
                  <a:tcPr/>
                </a:tc>
                <a:tc>
                  <a:txBody>
                    <a:bodyPr/>
                    <a:lstStyle/>
                    <a:p>
                      <a:r>
                        <a:rPr lang="en-US" sz="1800" b="0" i="0" kern="1200" dirty="0">
                          <a:solidFill>
                            <a:schemeClr val="dk1"/>
                          </a:solidFill>
                          <a:effectLst/>
                          <a:latin typeface="+mn-lt"/>
                          <a:ea typeface="+mn-ea"/>
                          <a:cs typeface="+mn-cs"/>
                        </a:rPr>
                        <a:t>$2990 USD</a:t>
                      </a:r>
                      <a:endParaRPr lang="en-US" dirty="0"/>
                    </a:p>
                  </a:txBody>
                  <a:tcPr/>
                </a:tc>
                <a:tc>
                  <a:txBody>
                    <a:bodyPr/>
                    <a:lstStyle/>
                    <a:p>
                      <a:r>
                        <a:rPr lang="en-US" sz="1400" dirty="0">
                          <a:hlinkClick r:id="rId4"/>
                        </a:rPr>
                        <a:t>https://docs.microsoft.com/en-us/learn/certifications/courses/dp-203t00</a:t>
                      </a:r>
                      <a:endParaRPr lang="en-US" sz="1400" dirty="0"/>
                    </a:p>
                    <a:p>
                      <a:endParaRPr lang="en-US" sz="1400" dirty="0"/>
                    </a:p>
                  </a:txBody>
                  <a:tcPr/>
                </a:tc>
                <a:extLst>
                  <a:ext uri="{0D108BD9-81ED-4DB2-BD59-A6C34878D82A}">
                    <a16:rowId xmlns:a16="http://schemas.microsoft.com/office/drawing/2014/main" val="3797663853"/>
                  </a:ext>
                </a:extLst>
              </a:tr>
            </a:tbl>
          </a:graphicData>
        </a:graphic>
      </p:graphicFrame>
      <p:sp>
        <p:nvSpPr>
          <p:cNvPr id="9" name="Title 8">
            <a:extLst>
              <a:ext uri="{FF2B5EF4-FFF2-40B4-BE49-F238E27FC236}">
                <a16:creationId xmlns:a16="http://schemas.microsoft.com/office/drawing/2014/main" id="{3032C09C-FE8F-8FE5-8F50-33CE37633ADD}"/>
              </a:ext>
            </a:extLst>
          </p:cNvPr>
          <p:cNvSpPr>
            <a:spLocks noGrp="1"/>
          </p:cNvSpPr>
          <p:nvPr>
            <p:ph type="title"/>
          </p:nvPr>
        </p:nvSpPr>
        <p:spPr>
          <a:xfrm>
            <a:off x="1596788" y="473178"/>
            <a:ext cx="9720597" cy="1280890"/>
          </a:xfrm>
        </p:spPr>
        <p:txBody>
          <a:bodyPr>
            <a:noAutofit/>
          </a:bodyPr>
          <a:lstStyle/>
          <a:p>
            <a:r>
              <a:rPr lang="en-US" sz="4000" dirty="0">
                <a:latin typeface="Calibri" panose="020F0502020204030204" pitchFamily="34" charset="0"/>
                <a:cs typeface="Calibri" panose="020F0502020204030204" pitchFamily="34" charset="0"/>
              </a:rPr>
              <a:t>Program Offered</a:t>
            </a:r>
          </a:p>
        </p:txBody>
      </p:sp>
    </p:spTree>
    <p:extLst>
      <p:ext uri="{BB962C8B-B14F-4D97-AF65-F5344CB8AC3E}">
        <p14:creationId xmlns:p14="http://schemas.microsoft.com/office/powerpoint/2010/main" val="3744069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65A4AD-4E3E-2945-A9E1-8BECE09D00AF}"/>
              </a:ext>
            </a:extLst>
          </p:cNvPr>
          <p:cNvSpPr>
            <a:spLocks noGrp="1"/>
          </p:cNvSpPr>
          <p:nvPr>
            <p:ph idx="1"/>
          </p:nvPr>
        </p:nvSpPr>
        <p:spPr>
          <a:xfrm>
            <a:off x="2045873" y="1540189"/>
            <a:ext cx="8915400" cy="3777622"/>
          </a:xfrm>
        </p:spPr>
        <p:txBody>
          <a:bodyPr/>
          <a:lstStyle/>
          <a:p>
            <a:endParaRPr lang="en-US" b="1" i="0" dirty="0">
              <a:solidFill>
                <a:srgbClr val="171717"/>
              </a:solidFill>
              <a:effectLst/>
              <a:latin typeface="Segoe UI" panose="020B0502040204020203" pitchFamily="34" charset="0"/>
            </a:endParaRPr>
          </a:p>
          <a:p>
            <a:pPr marL="0" indent="0" algn="l">
              <a:buNone/>
            </a:pPr>
            <a:endParaRPr lang="en-US" i="0" dirty="0">
              <a:solidFill>
                <a:srgbClr val="262C38"/>
              </a:solidFill>
              <a:effectLst/>
              <a:latin typeface="Work Sans" pitchFamily="2" charset="0"/>
            </a:endParaRPr>
          </a:p>
        </p:txBody>
      </p:sp>
      <p:sp>
        <p:nvSpPr>
          <p:cNvPr id="9" name="Title 8">
            <a:extLst>
              <a:ext uri="{FF2B5EF4-FFF2-40B4-BE49-F238E27FC236}">
                <a16:creationId xmlns:a16="http://schemas.microsoft.com/office/drawing/2014/main" id="{3032C09C-FE8F-8FE5-8F50-33CE37633ADD}"/>
              </a:ext>
            </a:extLst>
          </p:cNvPr>
          <p:cNvSpPr>
            <a:spLocks noGrp="1"/>
          </p:cNvSpPr>
          <p:nvPr>
            <p:ph type="title"/>
          </p:nvPr>
        </p:nvSpPr>
        <p:spPr>
          <a:xfrm>
            <a:off x="1766750" y="612878"/>
            <a:ext cx="9720597" cy="1280890"/>
          </a:xfrm>
        </p:spPr>
        <p:txBody>
          <a:bodyPr>
            <a:noAutofit/>
          </a:bodyPr>
          <a:lstStyle/>
          <a:p>
            <a:r>
              <a:rPr lang="en-US" sz="4000" dirty="0">
                <a:solidFill>
                  <a:schemeClr val="tx1"/>
                </a:solidFill>
                <a:latin typeface="Calibri" panose="020F0502020204030204" pitchFamily="34" charset="0"/>
                <a:cs typeface="Calibri" panose="020F0502020204030204" pitchFamily="34" charset="0"/>
              </a:rPr>
              <a:t>Cost Comparison with other Vendors</a:t>
            </a:r>
          </a:p>
        </p:txBody>
      </p:sp>
      <p:graphicFrame>
        <p:nvGraphicFramePr>
          <p:cNvPr id="5" name="Chart 4">
            <a:extLst>
              <a:ext uri="{FF2B5EF4-FFF2-40B4-BE49-F238E27FC236}">
                <a16:creationId xmlns:a16="http://schemas.microsoft.com/office/drawing/2014/main" id="{09A648C6-CB91-04B9-75B4-5F63149D78E2}"/>
              </a:ext>
            </a:extLst>
          </p:cNvPr>
          <p:cNvGraphicFramePr/>
          <p:nvPr>
            <p:extLst>
              <p:ext uri="{D42A27DB-BD31-4B8C-83A1-F6EECF244321}">
                <p14:modId xmlns:p14="http://schemas.microsoft.com/office/powerpoint/2010/main" val="157994653"/>
              </p:ext>
            </p:extLst>
          </p:nvPr>
        </p:nvGraphicFramePr>
        <p:xfrm>
          <a:off x="1519799" y="1439333"/>
          <a:ext cx="9967548"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281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FBBB-AA8F-82F3-229A-DE6F5D6C57C4}"/>
              </a:ext>
            </a:extLst>
          </p:cNvPr>
          <p:cNvSpPr>
            <a:spLocks noGrp="1"/>
          </p:cNvSpPr>
          <p:nvPr>
            <p:ph type="title"/>
          </p:nvPr>
        </p:nvSpPr>
        <p:spPr>
          <a:xfrm>
            <a:off x="1792825" y="624110"/>
            <a:ext cx="8911687" cy="1280890"/>
          </a:xfrm>
        </p:spPr>
        <p:txBody>
          <a:bodyPr>
            <a:normAutofit/>
          </a:bodyPr>
          <a:lstStyle/>
          <a:p>
            <a:r>
              <a:rPr lang="en-US" sz="4000" dirty="0">
                <a:latin typeface="Calibri" panose="020F0502020204030204" pitchFamily="34" charset="0"/>
                <a:cs typeface="Calibri" panose="020F0502020204030204" pitchFamily="34" charset="0"/>
              </a:rPr>
              <a:t>Benefits</a:t>
            </a:r>
            <a:r>
              <a:rPr lang="en-US" sz="4000" dirty="0">
                <a:latin typeface="Arial" panose="020B0604020202020204" pitchFamily="34" charset="0"/>
                <a:cs typeface="Arial" panose="020B0604020202020204" pitchFamily="34" charset="0"/>
              </a:rPr>
              <a:t> </a:t>
            </a:r>
          </a:p>
        </p:txBody>
      </p:sp>
      <p:sp>
        <p:nvSpPr>
          <p:cNvPr id="8" name="TextBox 7">
            <a:extLst>
              <a:ext uri="{FF2B5EF4-FFF2-40B4-BE49-F238E27FC236}">
                <a16:creationId xmlns:a16="http://schemas.microsoft.com/office/drawing/2014/main" id="{7E57F527-8FE7-C328-431D-71C7FFE50ABB}"/>
              </a:ext>
            </a:extLst>
          </p:cNvPr>
          <p:cNvSpPr txBox="1"/>
          <p:nvPr/>
        </p:nvSpPr>
        <p:spPr>
          <a:xfrm>
            <a:off x="736599" y="1485900"/>
            <a:ext cx="3696905" cy="4678204"/>
          </a:xfrm>
          <a:prstGeom prst="rect">
            <a:avLst/>
          </a:prstGeom>
          <a:noFill/>
        </p:spPr>
        <p:txBody>
          <a:bodyPr wrap="square" rtlCol="0">
            <a:spAutoFit/>
          </a:bodyPr>
          <a:lstStyle/>
          <a:p>
            <a:pPr lvl="1"/>
            <a:r>
              <a:rPr lang="en-US" sz="2800" b="1" dirty="0">
                <a:latin typeface="Calibri" panose="020F0502020204030204" pitchFamily="34" charset="0"/>
                <a:cs typeface="Calibri" panose="020F0502020204030204" pitchFamily="34" charset="0"/>
              </a:rPr>
              <a:t>AZ-900</a:t>
            </a:r>
          </a:p>
          <a:p>
            <a:pPr lvl="1"/>
            <a:endParaRPr lang="en-US"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Azure Fundamental Knowledge Proof</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Prepare Yourself for New Job Roles with AZ-900</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Your career will accelerate in no time</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You will earn a Microsoft Certification Batch</a:t>
            </a:r>
          </a:p>
          <a:p>
            <a:pPr marL="742950" lvl="1"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a:p>
            <a:endParaRPr lang="en-US" b="0" i="0" dirty="0">
              <a:solidFill>
                <a:srgbClr val="073662"/>
              </a:solidFill>
              <a:effectLst/>
              <a:latin typeface="Trebuchet"/>
            </a:endParaRPr>
          </a:p>
          <a:p>
            <a:endParaRPr lang="en-US" dirty="0"/>
          </a:p>
        </p:txBody>
      </p:sp>
      <p:pic>
        <p:nvPicPr>
          <p:cNvPr id="3074" name="Picture 2" descr="Exam AZ-900: Microsoft Azure Fundamentals Test Series - Edusera">
            <a:extLst>
              <a:ext uri="{FF2B5EF4-FFF2-40B4-BE49-F238E27FC236}">
                <a16:creationId xmlns:a16="http://schemas.microsoft.com/office/drawing/2014/main" id="{44D08F13-2582-D887-94B1-490989E32E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8309" y="4467701"/>
            <a:ext cx="1507691" cy="147859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9C7CB75-919F-B6C8-E3AD-966D238D2094}"/>
              </a:ext>
            </a:extLst>
          </p:cNvPr>
          <p:cNvSpPr txBox="1"/>
          <p:nvPr/>
        </p:nvSpPr>
        <p:spPr>
          <a:xfrm>
            <a:off x="4612226" y="1485900"/>
            <a:ext cx="3696905" cy="4124206"/>
          </a:xfrm>
          <a:prstGeom prst="rect">
            <a:avLst/>
          </a:prstGeom>
          <a:noFill/>
        </p:spPr>
        <p:txBody>
          <a:bodyPr wrap="square">
            <a:spAutoFit/>
          </a:bodyPr>
          <a:lstStyle/>
          <a:p>
            <a:pPr lvl="1"/>
            <a:r>
              <a:rPr lang="en-US" sz="2800" b="1" dirty="0">
                <a:latin typeface="Calibri" panose="020F0502020204030204" pitchFamily="34" charset="0"/>
                <a:cs typeface="Calibri" panose="020F0502020204030204" pitchFamily="34" charset="0"/>
              </a:rPr>
              <a:t>AZ-204</a:t>
            </a:r>
          </a:p>
          <a:p>
            <a:pPr lvl="1"/>
            <a:endParaRPr lang="en-US" dirty="0">
              <a:latin typeface="Calibri" panose="020F0502020204030204" pitchFamily="34" charset="0"/>
              <a:cs typeface="Calibri" panose="020F0502020204030204" pitchFamily="34" charset="0"/>
            </a:endParaRPr>
          </a:p>
          <a:p>
            <a:pPr marL="742950" lvl="1" indent="-285750" fontAlgn="base">
              <a:buFont typeface="Arial" panose="020B0604020202020204" pitchFamily="34" charset="0"/>
              <a:buChar char="•"/>
            </a:pPr>
            <a:r>
              <a:rPr lang="en-US" dirty="0">
                <a:latin typeface="Calibri" panose="020F0502020204030204" pitchFamily="34" charset="0"/>
                <a:cs typeface="Calibri" panose="020F0502020204030204" pitchFamily="34" charset="0"/>
              </a:rPr>
              <a:t>Better Understanding of Microsoft Azure</a:t>
            </a:r>
          </a:p>
          <a:p>
            <a:pPr marL="742950" lvl="1" indent="-285750" fontAlgn="base">
              <a:buFont typeface="Arial" panose="020B0604020202020204" pitchFamily="34" charset="0"/>
              <a:buChar char="•"/>
            </a:pPr>
            <a:r>
              <a:rPr lang="en-US" dirty="0">
                <a:latin typeface="Calibri" panose="020F0502020204030204" pitchFamily="34" charset="0"/>
                <a:cs typeface="Calibri" panose="020F0502020204030204" pitchFamily="34" charset="0"/>
              </a:rPr>
              <a:t>Validate Your Skills</a:t>
            </a:r>
          </a:p>
          <a:p>
            <a:pPr marL="742950" lvl="1" indent="-285750" fontAlgn="base">
              <a:buFont typeface="Arial" panose="020B0604020202020204" pitchFamily="34" charset="0"/>
              <a:buChar char="•"/>
            </a:pPr>
            <a:r>
              <a:rPr lang="en-US" dirty="0">
                <a:latin typeface="Calibri" panose="020F0502020204030204" pitchFamily="34" charset="0"/>
                <a:cs typeface="Calibri" panose="020F0502020204030204" pitchFamily="34" charset="0"/>
              </a:rPr>
              <a:t>Upgrade Your Career</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You will earn a Microsoft Certification Batch</a:t>
            </a:r>
          </a:p>
          <a:p>
            <a:pPr marL="742950" lvl="1"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a:p>
            <a:endParaRPr lang="en-US" b="0" i="0" dirty="0">
              <a:solidFill>
                <a:srgbClr val="073662"/>
              </a:solidFill>
              <a:effectLst/>
              <a:latin typeface="Trebuchet"/>
            </a:endParaRPr>
          </a:p>
          <a:p>
            <a:endParaRPr lang="en-US" dirty="0"/>
          </a:p>
        </p:txBody>
      </p:sp>
      <p:sp>
        <p:nvSpPr>
          <p:cNvPr id="15" name="TextBox 14">
            <a:extLst>
              <a:ext uri="{FF2B5EF4-FFF2-40B4-BE49-F238E27FC236}">
                <a16:creationId xmlns:a16="http://schemas.microsoft.com/office/drawing/2014/main" id="{F2BDB2F4-A640-1689-35CA-ADA649AB7BF9}"/>
              </a:ext>
            </a:extLst>
          </p:cNvPr>
          <p:cNvSpPr txBox="1"/>
          <p:nvPr/>
        </p:nvSpPr>
        <p:spPr>
          <a:xfrm>
            <a:off x="8205297" y="1485900"/>
            <a:ext cx="3696905" cy="6063198"/>
          </a:xfrm>
          <a:prstGeom prst="rect">
            <a:avLst/>
          </a:prstGeom>
          <a:noFill/>
        </p:spPr>
        <p:txBody>
          <a:bodyPr wrap="square">
            <a:spAutoFit/>
          </a:bodyPr>
          <a:lstStyle/>
          <a:p>
            <a:pPr lvl="1"/>
            <a:r>
              <a:rPr lang="en-US" sz="2800" b="1" dirty="0">
                <a:latin typeface="Calibri" panose="020F0502020204030204" pitchFamily="34" charset="0"/>
                <a:cs typeface="Calibri" panose="020F0502020204030204" pitchFamily="34" charset="0"/>
              </a:rPr>
              <a:t>DP-203</a:t>
            </a:r>
          </a:p>
          <a:p>
            <a:pPr lvl="1"/>
            <a:endParaRPr lang="en-US"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b="0" i="0" dirty="0">
                <a:solidFill>
                  <a:srgbClr val="000000"/>
                </a:solidFill>
                <a:effectLst/>
                <a:latin typeface="OpenSans"/>
              </a:rPr>
              <a:t>Increase in demand for Data Engineers</a:t>
            </a:r>
          </a:p>
          <a:p>
            <a:pPr marL="742950" lvl="1" indent="-285750">
              <a:buFont typeface="Arial" panose="020B0604020202020204" pitchFamily="34" charset="0"/>
              <a:buChar char="•"/>
            </a:pPr>
            <a:r>
              <a:rPr lang="en-US" b="0" i="0" dirty="0">
                <a:solidFill>
                  <a:srgbClr val="000000"/>
                </a:solidFill>
                <a:effectLst/>
                <a:latin typeface="OpenSans"/>
              </a:rPr>
              <a:t>In terms of job prospects and earning, a certification leads to a rampant gain in both.</a:t>
            </a:r>
          </a:p>
          <a:p>
            <a:pPr marL="742950" lvl="1" indent="-285750">
              <a:buFont typeface="Arial" panose="020B0604020202020204" pitchFamily="34" charset="0"/>
              <a:buChar char="•"/>
            </a:pPr>
            <a:r>
              <a:rPr lang="en-US" b="0" i="0" dirty="0">
                <a:solidFill>
                  <a:srgbClr val="000000"/>
                </a:solidFill>
                <a:effectLst/>
                <a:latin typeface="OpenSans"/>
              </a:rPr>
              <a:t>Upon earning a certification, 26 percent report job promotions and 35 percent of technical professionals say getting certified led to salary or wage increases.</a:t>
            </a:r>
            <a:endParaRPr lang="en-US"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You will earn a Microsoft Certification Batch</a:t>
            </a:r>
          </a:p>
          <a:p>
            <a:pPr marL="742950" lvl="1"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a:p>
            <a:endParaRPr lang="en-US" b="0" i="0" dirty="0">
              <a:solidFill>
                <a:srgbClr val="073662"/>
              </a:solidFill>
              <a:effectLst/>
              <a:latin typeface="Trebuchet"/>
            </a:endParaRPr>
          </a:p>
          <a:p>
            <a:endParaRPr lang="en-US" dirty="0"/>
          </a:p>
        </p:txBody>
      </p:sp>
      <p:pic>
        <p:nvPicPr>
          <p:cNvPr id="3080" name="Picture 8" descr="AZ-202 (AZ-203?) passed: Microsoft Azure Developer Certification Transition">
            <a:extLst>
              <a:ext uri="{FF2B5EF4-FFF2-40B4-BE49-F238E27FC236}">
                <a16:creationId xmlns:a16="http://schemas.microsoft.com/office/drawing/2014/main" id="{6787585D-BE4F-5FDA-947C-1DB74D793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9275" y="4467701"/>
            <a:ext cx="1348518" cy="128089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zure Data Engineer, Data Factory, Data Bricks : DP-203 Training in Pune |  Novatec">
            <a:extLst>
              <a:ext uri="{FF2B5EF4-FFF2-40B4-BE49-F238E27FC236}">
                <a16:creationId xmlns:a16="http://schemas.microsoft.com/office/drawing/2014/main" id="{ED479F03-DA8F-4C7A-F896-C4F9DEB3F9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25261" y="5441624"/>
            <a:ext cx="1535604" cy="1444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220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023B6-7DA6-6456-10A3-DBEC9865CBB7}"/>
              </a:ext>
            </a:extLst>
          </p:cNvPr>
          <p:cNvSpPr>
            <a:spLocks noGrp="1"/>
          </p:cNvSpPr>
          <p:nvPr>
            <p:ph type="title"/>
          </p:nvPr>
        </p:nvSpPr>
        <p:spPr>
          <a:xfrm>
            <a:off x="1869025" y="586010"/>
            <a:ext cx="8911687" cy="1280890"/>
          </a:xfrm>
        </p:spPr>
        <p:txBody>
          <a:bodyPr>
            <a:normAutofit/>
          </a:bodyPr>
          <a:lstStyle/>
          <a:p>
            <a:r>
              <a:rPr lang="en-US" sz="4000" dirty="0">
                <a:latin typeface="Calibri" panose="020F0502020204030204" pitchFamily="34" charset="0"/>
                <a:cs typeface="Calibri" panose="020F0502020204030204" pitchFamily="34" charset="0"/>
              </a:rPr>
              <a:t>Extra Offerings with Epitome</a:t>
            </a:r>
          </a:p>
        </p:txBody>
      </p:sp>
      <p:sp>
        <p:nvSpPr>
          <p:cNvPr id="3" name="Content Placeholder 2">
            <a:extLst>
              <a:ext uri="{FF2B5EF4-FFF2-40B4-BE49-F238E27FC236}">
                <a16:creationId xmlns:a16="http://schemas.microsoft.com/office/drawing/2014/main" id="{30E622B1-5C2C-AB8F-781F-833C7EB2A618}"/>
              </a:ext>
            </a:extLst>
          </p:cNvPr>
          <p:cNvSpPr>
            <a:spLocks noGrp="1"/>
          </p:cNvSpPr>
          <p:nvPr>
            <p:ph idx="1"/>
          </p:nvPr>
        </p:nvSpPr>
        <p:spPr>
          <a:xfrm>
            <a:off x="1217612" y="1540189"/>
            <a:ext cx="8915400" cy="3777622"/>
          </a:xfrm>
        </p:spPr>
        <p:txBody>
          <a:bodyPr>
            <a:noAutofit/>
          </a:bodyPr>
          <a:lstStyle/>
          <a:p>
            <a:r>
              <a:rPr lang="en-US" sz="1700" dirty="0">
                <a:latin typeface="Calibri" panose="020F0502020204030204" pitchFamily="34" charset="0"/>
                <a:cs typeface="Calibri" panose="020F0502020204030204" pitchFamily="34" charset="0"/>
              </a:rPr>
              <a:t>There extra  benefits which we are providing as compare other vendors present in market</a:t>
            </a:r>
          </a:p>
          <a:p>
            <a:pPr lvl="1"/>
            <a:endParaRPr lang="en-US" sz="1700" dirty="0">
              <a:latin typeface="Calibri" panose="020F0502020204030204" pitchFamily="34" charset="0"/>
              <a:cs typeface="Calibri" panose="020F0502020204030204" pitchFamily="34" charset="0"/>
            </a:endParaRPr>
          </a:p>
          <a:p>
            <a:pPr lvl="1"/>
            <a:r>
              <a:rPr lang="en-US" sz="1700" dirty="0">
                <a:latin typeface="Calibri" panose="020F0502020204030204" pitchFamily="34" charset="0"/>
                <a:cs typeface="Calibri" panose="020F0502020204030204" pitchFamily="34" charset="0"/>
              </a:rPr>
              <a:t>We are in top 5 certified company in India for Training &amp; Development</a:t>
            </a:r>
          </a:p>
          <a:p>
            <a:pPr lvl="1"/>
            <a:r>
              <a:rPr lang="en-US" sz="1700" dirty="0">
                <a:latin typeface="Calibri" panose="020F0502020204030204" pitchFamily="34" charset="0"/>
                <a:cs typeface="Calibri" panose="020F0502020204030204" pitchFamily="34" charset="0"/>
              </a:rPr>
              <a:t>We have top certified trainer with more than 10 + years of industry experience.</a:t>
            </a:r>
          </a:p>
          <a:p>
            <a:pPr lvl="1"/>
            <a:r>
              <a:rPr lang="en-US" sz="1700" dirty="0">
                <a:latin typeface="Calibri" panose="020F0502020204030204" pitchFamily="34" charset="0"/>
                <a:cs typeface="Calibri" panose="020F0502020204030204" pitchFamily="34" charset="0"/>
              </a:rPr>
              <a:t>24x7 support on Software application used in training.</a:t>
            </a:r>
          </a:p>
          <a:p>
            <a:pPr lvl="1"/>
            <a:r>
              <a:rPr lang="en-US" sz="1700" dirty="0">
                <a:latin typeface="Calibri" panose="020F0502020204030204" pitchFamily="34" charset="0"/>
                <a:cs typeface="Calibri" panose="020F0502020204030204" pitchFamily="34" charset="0"/>
              </a:rPr>
              <a:t>For any student query we will provide one to one support from faculty via phone or email or zoom connect.</a:t>
            </a:r>
          </a:p>
          <a:p>
            <a:pPr lvl="1"/>
            <a:r>
              <a:rPr lang="en-US" sz="1700" dirty="0">
                <a:latin typeface="Calibri" panose="020F0502020204030204" pitchFamily="34" charset="0"/>
                <a:cs typeface="Calibri" panose="020F0502020204030204" pitchFamily="34" charset="0"/>
              </a:rPr>
              <a:t>We will provide notes for each module and topics which we will cover during the course</a:t>
            </a:r>
          </a:p>
          <a:p>
            <a:pPr lvl="1"/>
            <a:r>
              <a:rPr lang="en-US" sz="1700" dirty="0">
                <a:latin typeface="Calibri" panose="020F0502020204030204" pitchFamily="34" charset="0"/>
                <a:cs typeface="Calibri" panose="020F0502020204030204" pitchFamily="34" charset="0"/>
              </a:rPr>
              <a:t>We will create group between student to complete the task and based on that we will reward the team.</a:t>
            </a:r>
          </a:p>
          <a:p>
            <a:pPr lvl="1"/>
            <a:r>
              <a:rPr lang="en-US" sz="1700" dirty="0">
                <a:latin typeface="Calibri" panose="020F0502020204030204" pitchFamily="34" charset="0"/>
                <a:cs typeface="Calibri" panose="020F0502020204030204" pitchFamily="34" charset="0"/>
              </a:rPr>
              <a:t>We will offer classes with online or offline mode as per the student convenient.</a:t>
            </a:r>
          </a:p>
          <a:p>
            <a:pPr lvl="1"/>
            <a:r>
              <a:rPr lang="en-US" sz="1700" dirty="0">
                <a:latin typeface="Calibri" panose="020F0502020204030204" pitchFamily="34" charset="0"/>
                <a:cs typeface="Calibri" panose="020F0502020204030204" pitchFamily="34" charset="0"/>
              </a:rPr>
              <a:t>Hands-on experience with technology.</a:t>
            </a:r>
          </a:p>
          <a:p>
            <a:pPr lvl="1"/>
            <a:endParaRPr lang="en-US" sz="1700" dirty="0">
              <a:latin typeface="Calibri" panose="020F0502020204030204" pitchFamily="34" charset="0"/>
              <a:cs typeface="Calibri" panose="020F0502020204030204" pitchFamily="34" charset="0"/>
            </a:endParaRPr>
          </a:p>
          <a:p>
            <a:pPr lvl="1"/>
            <a:endParaRPr lang="en-US" sz="1700" dirty="0">
              <a:latin typeface="Calibri" panose="020F0502020204030204" pitchFamily="34" charset="0"/>
              <a:cs typeface="Calibri" panose="020F0502020204030204" pitchFamily="34" charset="0"/>
            </a:endParaRPr>
          </a:p>
          <a:p>
            <a:pPr lvl="1"/>
            <a:endParaRPr lang="en-US" sz="1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8090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7B17E-98AE-0B59-5035-97683792EDAA}"/>
              </a:ext>
            </a:extLst>
          </p:cNvPr>
          <p:cNvSpPr>
            <a:spLocks noGrp="1"/>
          </p:cNvSpPr>
          <p:nvPr>
            <p:ph type="title"/>
          </p:nvPr>
        </p:nvSpPr>
        <p:spPr>
          <a:xfrm>
            <a:off x="1640156" y="624110"/>
            <a:ext cx="8911687" cy="1280890"/>
          </a:xfrm>
        </p:spPr>
        <p:txBody>
          <a:bodyPr>
            <a:normAutofit/>
          </a:bodyPr>
          <a:lstStyle/>
          <a:p>
            <a:r>
              <a:rPr lang="en-US" sz="4000" dirty="0">
                <a:latin typeface="Calibri" panose="020F0502020204030204" pitchFamily="34" charset="0"/>
                <a:cs typeface="Calibri" panose="020F0502020204030204" pitchFamily="34" charset="0"/>
              </a:rPr>
              <a:t>STP Marketing Strategy</a:t>
            </a:r>
          </a:p>
        </p:txBody>
      </p:sp>
      <p:sp>
        <p:nvSpPr>
          <p:cNvPr id="3" name="Content Placeholder 2">
            <a:extLst>
              <a:ext uri="{FF2B5EF4-FFF2-40B4-BE49-F238E27FC236}">
                <a16:creationId xmlns:a16="http://schemas.microsoft.com/office/drawing/2014/main" id="{498D63E8-5151-1C49-EF21-FD7EA0366C5F}"/>
              </a:ext>
            </a:extLst>
          </p:cNvPr>
          <p:cNvSpPr>
            <a:spLocks noGrp="1"/>
          </p:cNvSpPr>
          <p:nvPr>
            <p:ph idx="1"/>
          </p:nvPr>
        </p:nvSpPr>
        <p:spPr>
          <a:xfrm>
            <a:off x="1248073" y="1757042"/>
            <a:ext cx="6212270" cy="4953000"/>
          </a:xfrm>
        </p:spPr>
        <p:txBody>
          <a:bodyPr>
            <a:normAutofit/>
          </a:bodyPr>
          <a:lstStyle/>
          <a:p>
            <a:pPr marL="400050" lvl="1" indent="0">
              <a:buNone/>
            </a:pPr>
            <a:r>
              <a:rPr lang="en-US" sz="2000" dirty="0">
                <a:solidFill>
                  <a:srgbClr val="595959"/>
                </a:solidFill>
                <a:latin typeface="Calibri" panose="020F0502020204030204" pitchFamily="34" charset="0"/>
                <a:cs typeface="Calibri" panose="020F0502020204030204" pitchFamily="34" charset="0"/>
              </a:rPr>
              <a:t>T</a:t>
            </a:r>
            <a:r>
              <a:rPr lang="en-US" sz="2000" b="0" i="0" dirty="0">
                <a:solidFill>
                  <a:srgbClr val="595959"/>
                </a:solidFill>
                <a:effectLst/>
                <a:latin typeface="Calibri" panose="020F0502020204030204" pitchFamily="34" charset="0"/>
                <a:cs typeface="Calibri" panose="020F0502020204030204" pitchFamily="34" charset="0"/>
              </a:rPr>
              <a:t>he STP marketing model (Segmentation, Targeting, Positioning) is a familiar strategic approach in modern marketing. </a:t>
            </a:r>
          </a:p>
          <a:p>
            <a:pPr marL="400050" lvl="1" indent="0">
              <a:buNone/>
            </a:pPr>
            <a:r>
              <a:rPr lang="en-US" sz="2000" b="0" i="0" dirty="0">
                <a:solidFill>
                  <a:srgbClr val="595959"/>
                </a:solidFill>
                <a:effectLst/>
                <a:latin typeface="Calibri" panose="020F0502020204030204" pitchFamily="34" charset="0"/>
                <a:cs typeface="Calibri" panose="020F0502020204030204" pitchFamily="34" charset="0"/>
              </a:rPr>
              <a:t>It is one of the most commonly applied marketing models in practice, with marketing leaders crediting it for efficient, streamlined communications practice. </a:t>
            </a:r>
          </a:p>
          <a:p>
            <a:pPr marL="400050" lvl="1" indent="0">
              <a:buNone/>
            </a:pPr>
            <a:r>
              <a:rPr lang="en-US" sz="2000" b="0" i="0" dirty="0">
                <a:solidFill>
                  <a:srgbClr val="595959"/>
                </a:solidFill>
                <a:effectLst/>
                <a:latin typeface="Calibri" panose="020F0502020204030204" pitchFamily="34" charset="0"/>
                <a:cs typeface="Calibri" panose="020F0502020204030204" pitchFamily="34" charset="0"/>
              </a:rPr>
              <a:t>STP marketing focuses on commercial effectiveness, selecting the most valuable segments for a business and then developing a marketing mix and product positioning strategy for each segment.</a:t>
            </a:r>
          </a:p>
          <a:p>
            <a:pPr marL="400050" lvl="1" indent="0">
              <a:buNone/>
            </a:pPr>
            <a:endParaRPr lang="en-US" sz="2000" dirty="0">
              <a:latin typeface="Calibri" panose="020F0502020204030204" pitchFamily="34" charset="0"/>
              <a:cs typeface="Calibri" panose="020F0502020204030204" pitchFamily="34" charset="0"/>
            </a:endParaRPr>
          </a:p>
        </p:txBody>
      </p:sp>
      <p:pic>
        <p:nvPicPr>
          <p:cNvPr id="1028" name="Picture 4" descr="Download HD The Stp Marketing Model - Stp Model Transparent PNG Image -  NicePNG.com">
            <a:extLst>
              <a:ext uri="{FF2B5EF4-FFF2-40B4-BE49-F238E27FC236}">
                <a16:creationId xmlns:a16="http://schemas.microsoft.com/office/drawing/2014/main" id="{E147EF10-B24E-65AF-B35B-C6AE1EF6EC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8991" y="1905000"/>
            <a:ext cx="4051963" cy="3208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780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7B17E-98AE-0B59-5035-97683792EDAA}"/>
              </a:ext>
            </a:extLst>
          </p:cNvPr>
          <p:cNvSpPr>
            <a:spLocks noGrp="1"/>
          </p:cNvSpPr>
          <p:nvPr>
            <p:ph type="title"/>
          </p:nvPr>
        </p:nvSpPr>
        <p:spPr>
          <a:xfrm>
            <a:off x="1640156" y="624110"/>
            <a:ext cx="8911687" cy="1280890"/>
          </a:xfrm>
        </p:spPr>
        <p:txBody>
          <a:bodyPr>
            <a:normAutofit/>
          </a:bodyPr>
          <a:lstStyle/>
          <a:p>
            <a:r>
              <a:rPr lang="en-US" sz="4000" dirty="0">
                <a:latin typeface="Calibri" panose="020F0502020204030204" pitchFamily="34" charset="0"/>
                <a:cs typeface="Calibri" panose="020F0502020204030204" pitchFamily="34" charset="0"/>
              </a:rPr>
              <a:t>Contd..</a:t>
            </a:r>
          </a:p>
        </p:txBody>
      </p:sp>
      <p:pic>
        <p:nvPicPr>
          <p:cNvPr id="2050" name="Picture 2" descr="The STP-Model - Segmentation, Targeting, Positioning done right">
            <a:extLst>
              <a:ext uri="{FF2B5EF4-FFF2-40B4-BE49-F238E27FC236}">
                <a16:creationId xmlns:a16="http://schemas.microsoft.com/office/drawing/2014/main" id="{86B1E652-CA79-AC8E-66EF-DBA903CDD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609" y="1905000"/>
            <a:ext cx="10122089" cy="3553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8845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656</TotalTime>
  <Words>1099</Words>
  <Application>Microsoft Office PowerPoint</Application>
  <PresentationFormat>Widescreen</PresentationFormat>
  <Paragraphs>169</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Century Gothic</vt:lpstr>
      <vt:lpstr>OpenSans</vt:lpstr>
      <vt:lpstr>Segoe UI</vt:lpstr>
      <vt:lpstr>Trebuchet</vt:lpstr>
      <vt:lpstr>Wingdings 3</vt:lpstr>
      <vt:lpstr>Work Sans</vt:lpstr>
      <vt:lpstr>Wisp</vt:lpstr>
      <vt:lpstr>Marketing Research on Training &amp; Development Programs using STP Strategy    VARNIKA TYAGI Social Media Marketing Intern Epitome TRC</vt:lpstr>
      <vt:lpstr>Table of content</vt:lpstr>
      <vt:lpstr>About Us</vt:lpstr>
      <vt:lpstr>Program Offered</vt:lpstr>
      <vt:lpstr>Cost Comparison with other Vendors</vt:lpstr>
      <vt:lpstr>Benefits </vt:lpstr>
      <vt:lpstr>Extra Offerings with Epitome</vt:lpstr>
      <vt:lpstr>STP Marketing Strategy</vt:lpstr>
      <vt:lpstr>Contd..</vt:lpstr>
      <vt:lpstr>Segmentation</vt:lpstr>
      <vt:lpstr>Targeting</vt:lpstr>
      <vt:lpstr>Target Audience</vt:lpstr>
      <vt:lpstr>Marketing Mix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Research on Training &amp; Development Programs using STP Strategy    VARNIKA TYAGI Social Media Marketing Intern Epitome TRC</dc:title>
  <dc:creator>Varnikatyagi366@outlook.com</dc:creator>
  <cp:lastModifiedBy>Varnikatyagi366@outlook.com</cp:lastModifiedBy>
  <cp:revision>2</cp:revision>
  <dcterms:created xsi:type="dcterms:W3CDTF">2022-05-17T09:40:55Z</dcterms:created>
  <dcterms:modified xsi:type="dcterms:W3CDTF">2022-05-17T23:41:43Z</dcterms:modified>
</cp:coreProperties>
</file>