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4"/>
  </p:sldMasterIdLst>
  <p:notesMasterIdLst>
    <p:notesMasterId r:id="rId12"/>
  </p:notesMasterIdLst>
  <p:handoutMasterIdLst>
    <p:handoutMasterId r:id="rId13"/>
  </p:handoutMasterIdLst>
  <p:sldIdLst>
    <p:sldId id="260" r:id="rId5"/>
    <p:sldId id="261" r:id="rId6"/>
    <p:sldId id="262" r:id="rId7"/>
    <p:sldId id="266" r:id="rId8"/>
    <p:sldId id="265" r:id="rId9"/>
    <p:sldId id="267" r:id="rId10"/>
    <p:sldId id="268" r:id="rId11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8" autoAdjust="0"/>
  </p:normalViewPr>
  <p:slideViewPr>
    <p:cSldViewPr snapToGrid="0">
      <p:cViewPr varScale="1">
        <p:scale>
          <a:sx n="76" d="100"/>
          <a:sy n="76" d="100"/>
        </p:scale>
        <p:origin x="1454" y="53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26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CC32456-4FF3-435F-B03B-B8D0CE646C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9AAF674-F26D-473E-9D53-48E35C0805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9D8C09-59A4-42D2-A23F-1541AA897EF8}" type="datetime1">
              <a:rPr lang="es-ES" smtClean="0"/>
              <a:t>05/12/2022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845A715-4835-402B-BB1A-CF0CABC045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286AE5A0-5322-48C1-AAD9-D4F92B3C7E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E8DA370-3937-44ED-9988-7642B6F3E4B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78697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E7BB35-BFDC-4AA6-97E3-4115F2DE4B44}" type="datetime1">
              <a:rPr lang="es-ES" noProof="0" smtClean="0"/>
              <a:t>05/12/2022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0C5344-2AF1-4DB7-89C3-3B38D8B6B99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70945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C5344-2AF1-4DB7-89C3-3B38D8B6B998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8559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5951" y="909273"/>
            <a:ext cx="6180367" cy="2880288"/>
          </a:xfrm>
        </p:spPr>
        <p:txBody>
          <a:bodyPr bIns="0" anchor="b">
            <a:normAutofit/>
          </a:bodyPr>
          <a:lstStyle>
            <a:lvl1pPr algn="l">
              <a:defRPr sz="594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5951" y="4002033"/>
            <a:ext cx="6180367" cy="1107970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760" b="0" cap="all" baseline="0">
                <a:solidFill>
                  <a:schemeClr val="tx1"/>
                </a:solidFill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9519E7F-E244-4A2E-9CB9-C3199336983E}" type="datetime1">
              <a:rPr lang="es-ES" noProof="0" smtClean="0"/>
              <a:t>05/12/2022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5951" y="373216"/>
            <a:ext cx="3394921" cy="350428"/>
          </a:xfrm>
        </p:spPr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78174" y="905503"/>
            <a:ext cx="882206" cy="570722"/>
          </a:xfrm>
        </p:spPr>
        <p:txBody>
          <a:bodyPr/>
          <a:lstStyle/>
          <a:p>
            <a:pPr rtl="0"/>
            <a:fld id="{6DB7BE8F-0DAB-48BB-B5ED-43D873A94FC9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35951" y="3999014"/>
            <a:ext cx="618036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46825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587841" y="2093366"/>
            <a:ext cx="72284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9519E7F-E244-4A2E-9CB9-C3199336983E}" type="datetime1">
              <a:rPr lang="es-ES" noProof="0" smtClean="0"/>
              <a:t>05/12/2022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B7BE8F-0DAB-48BB-B5ED-43D873A94FC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676563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09831" y="905504"/>
            <a:ext cx="1213330" cy="5281208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7840" y="905504"/>
            <a:ext cx="5831205" cy="528120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9519E7F-E244-4A2E-9CB9-C3199336983E}" type="datetime1">
              <a:rPr lang="es-ES" noProof="0" smtClean="0"/>
              <a:t>05/12/2022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B7BE8F-0DAB-48BB-B5ED-43D873A94FC9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609831" y="905504"/>
            <a:ext cx="0" cy="5281208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9754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087FA025-9CE5-4D24-88F3-5B393073121B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50876" y="116586"/>
            <a:ext cx="9756648" cy="7539228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BBEC44-041F-4312-9B0C-3A67D7B6D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" y="116587"/>
            <a:ext cx="9756648" cy="768604"/>
          </a:xfrm>
        </p:spPr>
        <p:txBody>
          <a:bodyPr rtlCol="0" anchor="t">
            <a:normAutofit/>
          </a:bodyPr>
          <a:lstStyle>
            <a:lvl1pPr algn="ctr">
              <a:defRPr sz="198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4BB180C-9C77-4695-AFDF-D7E0EAD24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5CC469-DCE8-441F-A986-B5BC88D3CE92}" type="datetime1">
              <a:rPr lang="es-ES" noProof="0" smtClean="0"/>
              <a:t>05/12/2022</a:t>
            </a:fld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E80EC47-D9D3-466D-8977-9CE5E7E1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9742C35B-B517-42A0-BADD-6AF6A83C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B7BE8F-0DAB-48BB-B5ED-43D873A94FC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3301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9519E7F-E244-4A2E-9CB9-C3199336983E}" type="datetime1">
              <a:rPr lang="es-ES" noProof="0" smtClean="0"/>
              <a:t>05/12/2022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B7BE8F-0DAB-48BB-B5ED-43D873A94FC9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587841" y="2093366"/>
            <a:ext cx="72284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88482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840" y="1990281"/>
            <a:ext cx="6178702" cy="2139677"/>
          </a:xfrm>
        </p:spPr>
        <p:txBody>
          <a:bodyPr anchor="b">
            <a:normAutofit/>
          </a:bodyPr>
          <a:lstStyle>
            <a:lvl1pPr algn="l">
              <a:defRPr sz="35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7841" y="4313689"/>
            <a:ext cx="6178702" cy="1147986"/>
          </a:xfrm>
        </p:spPr>
        <p:txBody>
          <a:bodyPr tIns="91440">
            <a:normAutofit/>
          </a:bodyPr>
          <a:lstStyle>
            <a:lvl1pPr marL="0" indent="0" algn="l">
              <a:buNone/>
              <a:defRPr sz="1980">
                <a:solidFill>
                  <a:schemeClr val="tx1"/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9519E7F-E244-4A2E-9CB9-C3199336983E}" type="datetime1">
              <a:rPr lang="es-ES" noProof="0" smtClean="0"/>
              <a:t>05/12/2022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B7BE8F-0DAB-48BB-B5ED-43D873A94FC9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587840" y="4312316"/>
            <a:ext cx="61787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2759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841" y="912209"/>
            <a:ext cx="7228477" cy="120054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7840" y="2282461"/>
            <a:ext cx="3438458" cy="38959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8100" y="2282461"/>
            <a:ext cx="3438217" cy="38959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9519E7F-E244-4A2E-9CB9-C3199336983E}" type="datetime1">
              <a:rPr lang="es-ES" noProof="0" smtClean="0"/>
              <a:t>05/12/2022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B7BE8F-0DAB-48BB-B5ED-43D873A94FC9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587841" y="2093366"/>
            <a:ext cx="72284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45716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587841" y="2093366"/>
            <a:ext cx="72284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840" y="911386"/>
            <a:ext cx="7228478" cy="119716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7840" y="2288824"/>
            <a:ext cx="3438343" cy="908869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420" b="0" cap="all" baseline="0">
                <a:solidFill>
                  <a:schemeClr val="accent1"/>
                </a:solidFill>
              </a:defRPr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7840" y="3200840"/>
            <a:ext cx="3438343" cy="299705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8100" y="2292738"/>
            <a:ext cx="3438217" cy="90920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420" b="0" cap="all" baseline="0">
                <a:solidFill>
                  <a:schemeClr val="accent1"/>
                </a:solidFill>
              </a:defRPr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8100" y="3197691"/>
            <a:ext cx="3438217" cy="29890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9519E7F-E244-4A2E-9CB9-C3199336983E}" type="datetime1">
              <a:rPr lang="es-ES" noProof="0" smtClean="0"/>
              <a:t>05/12/2022</a:t>
            </a:fld>
            <a:endParaRPr lang="es-E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B7BE8F-0DAB-48BB-B5ED-43D873A94FC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6254229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587841" y="2093366"/>
            <a:ext cx="72284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9519E7F-E244-4A2E-9CB9-C3199336983E}" type="datetime1">
              <a:rPr lang="es-ES" noProof="0" smtClean="0"/>
              <a:t>05/12/2022</a:t>
            </a:fld>
            <a:endParaRPr lang="es-E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B7BE8F-0DAB-48BB-B5ED-43D873A94FC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311678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9519E7F-E244-4A2E-9CB9-C3199336983E}" type="datetime1">
              <a:rPr lang="es-ES" noProof="0" smtClean="0"/>
              <a:t>05/12/2022</a:t>
            </a:fld>
            <a:endParaRPr lang="es-E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B7BE8F-0DAB-48BB-B5ED-43D873A94FC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0952627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946" y="905503"/>
            <a:ext cx="2668545" cy="2546733"/>
          </a:xfrm>
        </p:spPr>
        <p:txBody>
          <a:bodyPr anchor="b">
            <a:normAutofit/>
          </a:bodyPr>
          <a:lstStyle>
            <a:lvl1pPr algn="l">
              <a:defRPr sz="264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5322" y="905504"/>
            <a:ext cx="4210996" cy="5280003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2947" y="3632892"/>
            <a:ext cx="2670106" cy="2547938"/>
          </a:xfrm>
        </p:spPr>
        <p:txBody>
          <a:bodyPr>
            <a:normAutofit/>
          </a:bodyPr>
          <a:lstStyle>
            <a:lvl1pPr marL="0" indent="0" algn="l">
              <a:buNone/>
              <a:defRPr sz="176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9519E7F-E244-4A2E-9CB9-C3199336983E}" type="datetime1">
              <a:rPr lang="es-ES" noProof="0" smtClean="0"/>
              <a:t>05/12/2022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B7BE8F-0DAB-48BB-B5ED-43D873A94FC9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585923" y="3632890"/>
            <a:ext cx="26656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42071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496152" y="546461"/>
            <a:ext cx="3862526" cy="5835648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563" y="1280115"/>
            <a:ext cx="3569429" cy="2074662"/>
          </a:xfrm>
        </p:spPr>
        <p:txBody>
          <a:bodyPr anchor="b">
            <a:normAutofit/>
          </a:bodyPr>
          <a:lstStyle>
            <a:lvl1pPr>
              <a:defRPr sz="35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04141" y="1272216"/>
            <a:ext cx="2458498" cy="438183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7841" y="3565457"/>
            <a:ext cx="3564315" cy="2270908"/>
          </a:xfrm>
        </p:spPr>
        <p:txBody>
          <a:bodyPr>
            <a:normAutofit/>
          </a:bodyPr>
          <a:lstStyle>
            <a:lvl1pPr marL="0" indent="0" algn="l">
              <a:buNone/>
              <a:defRPr sz="198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80330" y="6199172"/>
            <a:ext cx="3577662" cy="362806"/>
          </a:xfrm>
        </p:spPr>
        <p:txBody>
          <a:bodyPr/>
          <a:lstStyle>
            <a:lvl1pPr algn="l">
              <a:defRPr/>
            </a:lvl1pPr>
          </a:lstStyle>
          <a:p>
            <a:pPr rtl="0"/>
            <a:fld id="{19519E7F-E244-4A2E-9CB9-C3199336983E}" type="datetime1">
              <a:rPr lang="es-ES" noProof="0" smtClean="0"/>
              <a:t>05/12/2022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81284" y="361127"/>
            <a:ext cx="3576708" cy="363722"/>
          </a:xfrm>
        </p:spPr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B7BE8F-0DAB-48BB-B5ED-43D873A94FC9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585409" y="3562752"/>
            <a:ext cx="35662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7699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84499"/>
            <a:ext cx="10058400" cy="4623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907954"/>
            <a:ext cx="10058401" cy="878024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914611"/>
            <a:ext cx="100584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7841" y="911790"/>
            <a:ext cx="7228477" cy="118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7841" y="2284498"/>
            <a:ext cx="7228477" cy="3910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11196" y="374420"/>
            <a:ext cx="2605121" cy="350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9519E7F-E244-4A2E-9CB9-C3199336983E}" type="datetime1">
              <a:rPr lang="es-ES" noProof="0" smtClean="0"/>
              <a:t>05/12/2022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87840" y="373216"/>
            <a:ext cx="4437404" cy="350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6497" y="905503"/>
            <a:ext cx="875321" cy="57072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3080">
                <a:solidFill>
                  <a:schemeClr val="accent1"/>
                </a:solidFill>
              </a:defRPr>
            </a:lvl1pPr>
          </a:lstStyle>
          <a:p>
            <a:pPr rtl="0"/>
            <a:fld id="{6DB7BE8F-0DAB-48BB-B5ED-43D873A94FC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9347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7" r:id="rId12"/>
  </p:sldLayoutIdLst>
  <p:hf sldNum="0" hdr="0" ftr="0" dt="0"/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52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1460" indent="-251460" algn="l" defTabSz="754380" rtl="0" eaLnBrk="1" latinLnBrk="0" hangingPunct="1">
        <a:lnSpc>
          <a:spcPct val="120000"/>
        </a:lnSpc>
        <a:spcBef>
          <a:spcPts val="11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54380" indent="-251460" algn="l" defTabSz="75438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6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7300" indent="-251460" algn="l" defTabSz="75438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60220" indent="-251460" algn="l" defTabSz="75438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4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63140" indent="-251460" algn="l" defTabSz="75438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739"/>
            <a:ext cx="10058400" cy="46534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943344"/>
            <a:ext cx="10058400" cy="84201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945534"/>
            <a:ext cx="100584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94668" y="3999014"/>
            <a:ext cx="712558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058149" cy="777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739"/>
            <a:ext cx="10058400" cy="46534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E6B4BB-8948-432A-976E-88954FC04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87" y="1671631"/>
            <a:ext cx="2793269" cy="2117928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l" defTabSz="914400"/>
            <a:r>
              <a:rPr lang="en-US" sz="3000" dirty="0"/>
              <a:t>KAGGLE COMPETITION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923" y="3999015"/>
            <a:ext cx="232973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82995" y="546460"/>
            <a:ext cx="6237095" cy="5835648"/>
            <a:chOff x="3979389" y="482171"/>
            <a:chExt cx="7560115" cy="51491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5776" y="1108360"/>
            <a:ext cx="5457855" cy="4686717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Marcador de posición de imagen 6" descr="Colorear robot ">
            <a:extLst>
              <a:ext uri="{FF2B5EF4-FFF2-40B4-BE49-F238E27FC236}">
                <a16:creationId xmlns:a16="http://schemas.microsoft.com/office/drawing/2014/main" id="{0C02377C-486D-4E49-934A-30B08D4302B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28" r="28"/>
          <a:stretch>
            <a:fillRect/>
          </a:stretch>
        </p:blipFill>
        <p:spPr>
          <a:xfrm>
            <a:off x="4161983" y="2287534"/>
            <a:ext cx="4590264" cy="354796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943344"/>
            <a:ext cx="10058400" cy="84201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945534"/>
            <a:ext cx="100584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F920FA56-A5E3-41D6-B086-5DA17EF19594}"/>
              </a:ext>
            </a:extLst>
          </p:cNvPr>
          <p:cNvSpPr txBox="1"/>
          <p:nvPr/>
        </p:nvSpPr>
        <p:spPr>
          <a:xfrm>
            <a:off x="4240404" y="1537398"/>
            <a:ext cx="433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accent2">
                    <a:lumMod val="50000"/>
                  </a:schemeClr>
                </a:solidFill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27475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Rectangle 1072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739"/>
            <a:ext cx="10058400" cy="46534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75" name="Picture 1074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943344"/>
            <a:ext cx="10058400" cy="842010"/>
          </a:xfrm>
          <a:prstGeom prst="rect">
            <a:avLst/>
          </a:prstGeom>
        </p:spPr>
      </p:pic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945534"/>
            <a:ext cx="100584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Connector 1078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9464" y="2093366"/>
            <a:ext cx="792620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081" name="Rectangle 1080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058149" cy="777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3" name="Straight Connector 1082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9464" y="2093366"/>
            <a:ext cx="291298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ítulo 3">
            <a:extLst>
              <a:ext uri="{FF2B5EF4-FFF2-40B4-BE49-F238E27FC236}">
                <a16:creationId xmlns:a16="http://schemas.microsoft.com/office/drawing/2014/main" id="{B2DFA9BE-5618-4BA0-A7EA-5C7C0CCE4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553" y="911789"/>
            <a:ext cx="2912380" cy="11891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200"/>
              <a:t>PASOS A SEGUIR:</a:t>
            </a:r>
          </a:p>
        </p:txBody>
      </p:sp>
      <p:sp>
        <p:nvSpPr>
          <p:cNvPr id="1085" name="Rectangle 1084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739"/>
            <a:ext cx="10058400" cy="46534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DDF55AE-D191-47A1-B38C-018C665FA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7554" y="2284496"/>
            <a:ext cx="2909381" cy="39106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10000"/>
              </a:lnSpc>
            </a:pPr>
            <a:r>
              <a:rPr lang="en-US" sz="1400"/>
              <a:t>1. Entender el problema</a:t>
            </a:r>
          </a:p>
          <a:p>
            <a:pPr indent="-228600" defTabSz="914400">
              <a:lnSpc>
                <a:spcPct val="110000"/>
              </a:lnSpc>
            </a:pPr>
            <a:r>
              <a:rPr lang="en-US" sz="1400"/>
              <a:t>2. Conocer el objetivo</a:t>
            </a:r>
          </a:p>
          <a:p>
            <a:pPr indent="-228600" defTabSz="914400">
              <a:lnSpc>
                <a:spcPct val="110000"/>
              </a:lnSpc>
            </a:pPr>
            <a:r>
              <a:rPr lang="en-US" sz="1400"/>
              <a:t>3. Obtener datos</a:t>
            </a:r>
          </a:p>
          <a:p>
            <a:pPr indent="-228600" defTabSz="914400">
              <a:lnSpc>
                <a:spcPct val="110000"/>
              </a:lnSpc>
            </a:pPr>
            <a:r>
              <a:rPr lang="en-US" sz="1400"/>
              <a:t>4. Limpieza y análisis de los datos</a:t>
            </a:r>
          </a:p>
          <a:p>
            <a:pPr indent="-228600" defTabSz="914400">
              <a:lnSpc>
                <a:spcPct val="110000"/>
              </a:lnSpc>
            </a:pPr>
            <a:r>
              <a:rPr lang="en-US" sz="1400"/>
              <a:t>5.Transformación de los datos</a:t>
            </a:r>
          </a:p>
          <a:p>
            <a:pPr indent="-228600" defTabSz="914400">
              <a:lnSpc>
                <a:spcPct val="110000"/>
              </a:lnSpc>
            </a:pPr>
            <a:r>
              <a:rPr lang="en-US" sz="1400"/>
              <a:t>6. Separar X de y </a:t>
            </a:r>
          </a:p>
          <a:p>
            <a:pPr indent="-228600" defTabSz="914400">
              <a:lnSpc>
                <a:spcPct val="110000"/>
              </a:lnSpc>
            </a:pPr>
            <a:r>
              <a:rPr lang="en-US" sz="1400"/>
              <a:t>7. Selección de modelo</a:t>
            </a:r>
          </a:p>
          <a:p>
            <a:pPr indent="-228600" defTabSz="914400">
              <a:lnSpc>
                <a:spcPct val="110000"/>
              </a:lnSpc>
            </a:pPr>
            <a:r>
              <a:rPr lang="en-US" sz="1400"/>
              <a:t>8. Entrenar</a:t>
            </a:r>
          </a:p>
          <a:p>
            <a:pPr indent="-228600" defTabSz="914400">
              <a:lnSpc>
                <a:spcPct val="110000"/>
              </a:lnSpc>
            </a:pPr>
            <a:r>
              <a:rPr lang="en-US" sz="1400"/>
              <a:t>9. Predecir</a:t>
            </a:r>
          </a:p>
          <a:p>
            <a:pPr indent="-228600" defTabSz="914400">
              <a:lnSpc>
                <a:spcPct val="110000"/>
              </a:lnSpc>
            </a:pPr>
            <a:r>
              <a:rPr lang="en-US" sz="1400"/>
              <a:t>10. Evaluar</a:t>
            </a:r>
          </a:p>
        </p:txBody>
      </p:sp>
      <p:grpSp>
        <p:nvGrpSpPr>
          <p:cNvPr id="1087" name="Group 1086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04608" y="546460"/>
            <a:ext cx="5025727" cy="5835648"/>
            <a:chOff x="5446003" y="583365"/>
            <a:chExt cx="6091790" cy="5181928"/>
          </a:xfrm>
        </p:grpSpPr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 descr="Machine Learning - University of Reston">
            <a:extLst>
              <a:ext uri="{FF2B5EF4-FFF2-40B4-BE49-F238E27FC236}">
                <a16:creationId xmlns:a16="http://schemas.microsoft.com/office/drawing/2014/main" id="{C292FB78-94A7-4EB6-AA12-BC83EBC1E77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08" r="20030" b="1"/>
          <a:stretch/>
        </p:blipFill>
        <p:spPr bwMode="auto">
          <a:xfrm>
            <a:off x="5027488" y="1265191"/>
            <a:ext cx="3977780" cy="43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1" name="Picture 1090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943344"/>
            <a:ext cx="10058400" cy="842010"/>
          </a:xfrm>
          <a:prstGeom prst="rect">
            <a:avLst/>
          </a:prstGeom>
        </p:spPr>
      </p:pic>
      <p:cxnSp>
        <p:nvCxnSpPr>
          <p:cNvPr id="1093" name="Straight Connector 1092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945534"/>
            <a:ext cx="100584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98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739"/>
            <a:ext cx="10058400" cy="46534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943344"/>
            <a:ext cx="10058400" cy="84201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945534"/>
            <a:ext cx="100584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9464" y="2093366"/>
            <a:ext cx="792620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ápices y reglas">
            <a:extLst>
              <a:ext uri="{FF2B5EF4-FFF2-40B4-BE49-F238E27FC236}">
                <a16:creationId xmlns:a16="http://schemas.microsoft.com/office/drawing/2014/main" id="{E1FAB37A-400E-C6C2-6FC6-6447148FDB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74" r="10046"/>
          <a:stretch/>
        </p:blipFill>
        <p:spPr>
          <a:xfrm>
            <a:off x="20" y="10"/>
            <a:ext cx="10058128" cy="77723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5633E59-CFCD-4CB3-AB4B-F13B8BA4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4847" y="5561934"/>
            <a:ext cx="6843553" cy="1646653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15E70AF-DA96-4F10-BEF2-595BE35E9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922" y="5940220"/>
            <a:ext cx="5639334" cy="10818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200" dirty="0" err="1">
                <a:solidFill>
                  <a:srgbClr val="FFFFFE"/>
                </a:solidFill>
              </a:rPr>
              <a:t>Predicción</a:t>
            </a:r>
            <a:r>
              <a:rPr lang="en-US" sz="3200" dirty="0">
                <a:solidFill>
                  <a:srgbClr val="FFFFFE"/>
                </a:solidFill>
              </a:rPr>
              <a:t> de </a:t>
            </a:r>
            <a:r>
              <a:rPr lang="en-US" sz="3200" dirty="0" err="1">
                <a:solidFill>
                  <a:srgbClr val="FFFFFE"/>
                </a:solidFill>
              </a:rPr>
              <a:t>salarios</a:t>
            </a:r>
            <a:r>
              <a:rPr lang="en-US" sz="3200" dirty="0">
                <a:solidFill>
                  <a:srgbClr val="FFFFFE"/>
                </a:solidFill>
              </a:rPr>
              <a:t> 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FFB1710-F59A-4B72-91E4-53C2300B7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4044" y="5752614"/>
            <a:ext cx="5636812" cy="0"/>
          </a:xfrm>
          <a:prstGeom prst="line">
            <a:avLst/>
          </a:prstGeom>
          <a:ln w="31750">
            <a:solidFill>
              <a:srgbClr val="C95B4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202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FD6A5-0FF2-4D48-9974-085935BA9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Realizamos algunos cambios en nuestra base de datos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0E86C7-5AFC-4FB5-8D59-ADC86983D2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Limpiamos el </a:t>
            </a:r>
            <a:r>
              <a:rPr lang="es-ES" dirty="0" err="1"/>
              <a:t>Dataframe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6713094-0870-423D-8212-04F73E2D3A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Agrupamos datos que a priori no proporcionan demasiada información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6C6CCCF1-84F7-45D5-8185-86D70BD08D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Normalizamos los datos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4BB368BB-FA0C-4CB1-ABF2-8A6B7AF0551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No podemos tener datos categóricos.</a:t>
            </a:r>
          </a:p>
          <a:p>
            <a:pPr marL="0" indent="0">
              <a:buNone/>
            </a:pPr>
            <a:r>
              <a:rPr lang="es-ES" dirty="0"/>
              <a:t>Para ello, usamos:</a:t>
            </a:r>
          </a:p>
          <a:p>
            <a:pPr marL="0" indent="0">
              <a:buNone/>
            </a:pPr>
            <a:r>
              <a:rPr lang="es-ES" dirty="0"/>
              <a:t>-</a:t>
            </a:r>
            <a:r>
              <a:rPr lang="es-ES" dirty="0" err="1"/>
              <a:t>Get_dummies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-</a:t>
            </a:r>
            <a:r>
              <a:rPr lang="es-ES" dirty="0" err="1"/>
              <a:t>LabelEncoder</a:t>
            </a:r>
            <a:r>
              <a:rPr lang="es-E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28258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4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739"/>
            <a:ext cx="10058400" cy="46534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" name="Picture 26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943344"/>
            <a:ext cx="10058400" cy="842010"/>
          </a:xfrm>
          <a:prstGeom prst="rect">
            <a:avLst/>
          </a:prstGeom>
        </p:spPr>
      </p:pic>
      <p:cxnSp>
        <p:nvCxnSpPr>
          <p:cNvPr id="41" name="Straight Connector 28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945534"/>
            <a:ext cx="100584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30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58400" cy="777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2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3534" y="544068"/>
            <a:ext cx="9271331" cy="6684264"/>
          </a:xfrm>
          <a:prstGeom prst="rect">
            <a:avLst/>
          </a:prstGeom>
          <a:solidFill>
            <a:schemeClr val="bg1"/>
          </a:solidFill>
          <a:ln w="2222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AA45445-EE1B-4324-8C62-4EE44B8B7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46469" y="729262"/>
            <a:ext cx="4566639" cy="63138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B880E55-C297-47F3-9A5E-84B94B3D3C53}"/>
              </a:ext>
            </a:extLst>
          </p:cNvPr>
          <p:cNvSpPr txBox="1"/>
          <p:nvPr/>
        </p:nvSpPr>
        <p:spPr>
          <a:xfrm>
            <a:off x="1398369" y="1359611"/>
            <a:ext cx="3396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accent2">
                    <a:lumMod val="50000"/>
                  </a:schemeClr>
                </a:solidFill>
              </a:rPr>
              <a:t>PROBAMOS DIFERENTES MODELOS PREDICTIVOS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10761B9-B486-4971-9F83-C8EC7C0A7BD9}"/>
              </a:ext>
            </a:extLst>
          </p:cNvPr>
          <p:cNvSpPr txBox="1"/>
          <p:nvPr/>
        </p:nvSpPr>
        <p:spPr>
          <a:xfrm>
            <a:off x="944545" y="3084844"/>
            <a:ext cx="3608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Primero los inicializamos para luego entrenarlos con los datos que tenemos a nuestra disposición</a:t>
            </a:r>
          </a:p>
        </p:txBody>
      </p:sp>
    </p:spTree>
    <p:extLst>
      <p:ext uri="{BB962C8B-B14F-4D97-AF65-F5344CB8AC3E}">
        <p14:creationId xmlns:p14="http://schemas.microsoft.com/office/powerpoint/2010/main" val="394624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033AD-E0E9-4B47-B5BC-FDDF427D7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841" y="911791"/>
            <a:ext cx="7228477" cy="1017494"/>
          </a:xfrm>
        </p:spPr>
        <p:txBody>
          <a:bodyPr>
            <a:normAutofit fontScale="90000"/>
          </a:bodyPr>
          <a:lstStyle/>
          <a:p>
            <a:r>
              <a:rPr lang="es-ES" dirty="0"/>
              <a:t>Modelo seleccionado tras varios testeos: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EF945C-020B-4429-B4ED-176F5C6A6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Tras varios testeos, observo que el modelo que menos margen de error nos da tras realizar el </a:t>
            </a:r>
            <a:r>
              <a:rPr lang="es-ES" dirty="0" err="1"/>
              <a:t>mean_squared_error</a:t>
            </a:r>
            <a:r>
              <a:rPr lang="es-ES" dirty="0"/>
              <a:t> es:  </a:t>
            </a:r>
            <a:r>
              <a:rPr lang="es-ES" b="1" dirty="0">
                <a:solidFill>
                  <a:schemeClr val="accent2">
                    <a:lumMod val="50000"/>
                  </a:schemeClr>
                </a:solidFill>
              </a:rPr>
              <a:t>h2o</a:t>
            </a:r>
          </a:p>
          <a:p>
            <a:endParaRPr lang="es-E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1CA8EF-CA10-46EF-B911-9CAEF2886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841" y="3641105"/>
            <a:ext cx="7228477" cy="298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94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62EB8-DB07-4DFE-98BD-40B9A3023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RESULTADO: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2FCC0C9-46C2-44AF-BB30-F162682E1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8553" y="2854682"/>
            <a:ext cx="2282949" cy="2993458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0932603-F41D-40DE-84ED-4500D7F792F8}"/>
              </a:ext>
            </a:extLst>
          </p:cNvPr>
          <p:cNvSpPr txBox="1"/>
          <p:nvPr/>
        </p:nvSpPr>
        <p:spPr>
          <a:xfrm>
            <a:off x="1587841" y="2984360"/>
            <a:ext cx="3441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Finalmente este </a:t>
            </a:r>
            <a:r>
              <a:rPr lang="es-ES" dirty="0" err="1"/>
              <a:t>dataframe</a:t>
            </a:r>
            <a:r>
              <a:rPr lang="es-ES" dirty="0"/>
              <a:t> muestra nuestra predicción más ajustada a la realidad </a:t>
            </a:r>
          </a:p>
        </p:txBody>
      </p:sp>
    </p:spTree>
    <p:extLst>
      <p:ext uri="{BB962C8B-B14F-4D97-AF65-F5344CB8AC3E}">
        <p14:creationId xmlns:p14="http://schemas.microsoft.com/office/powerpoint/2010/main" val="145228454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63597ffe504ac265edad30776f92abe7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c1fbb79cae71899274aec0ef068c36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F30E19-1A48-4E04-AD84-5B74DC18D4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5A37DE1-FD07-4298-AD0E-972C0AD482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82FC4D-8496-42D1-92A1-6B3AA719D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55</TotalTime>
  <Words>164</Words>
  <Application>Microsoft Office PowerPoint</Application>
  <PresentationFormat>Personalizado</PresentationFormat>
  <Paragraphs>29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Galería</vt:lpstr>
      <vt:lpstr>KAGGLE COMPETITION</vt:lpstr>
      <vt:lpstr>PASOS A SEGUIR:</vt:lpstr>
      <vt:lpstr>Predicción de salarios  </vt:lpstr>
      <vt:lpstr>Realizamos algunos cambios en nuestra base de datos</vt:lpstr>
      <vt:lpstr>Presentación de PowerPoint</vt:lpstr>
      <vt:lpstr>Modelo seleccionado tras varios testeos:</vt:lpstr>
      <vt:lpstr>RESULTADO: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COMPETITION</dc:title>
  <dc:creator>alvaro diego</dc:creator>
  <cp:lastModifiedBy>alvaro diego</cp:lastModifiedBy>
  <cp:revision>1</cp:revision>
  <dcterms:created xsi:type="dcterms:W3CDTF">2022-12-05T15:13:18Z</dcterms:created>
  <dcterms:modified xsi:type="dcterms:W3CDTF">2022-12-05T16:08:32Z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