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86" r:id="rId4"/>
    <p:sldMasterId id="2147483705" r:id="rId5"/>
    <p:sldMasterId id="2147483707" r:id="rId6"/>
  </p:sldMasterIdLst>
  <p:sldIdLst>
    <p:sldId id="256" r:id="rId7"/>
    <p:sldId id="257" r:id="rId8"/>
    <p:sldId id="263" r:id="rId9"/>
    <p:sldId id="283" r:id="rId10"/>
    <p:sldId id="258" r:id="rId11"/>
    <p:sldId id="264" r:id="rId12"/>
    <p:sldId id="265" r:id="rId13"/>
    <p:sldId id="259" r:id="rId14"/>
    <p:sldId id="260" r:id="rId15"/>
    <p:sldId id="279" r:id="rId16"/>
    <p:sldId id="284" r:id="rId17"/>
    <p:sldId id="285" r:id="rId18"/>
    <p:sldId id="286" r:id="rId19"/>
    <p:sldId id="287" r:id="rId20"/>
    <p:sldId id="288" r:id="rId21"/>
    <p:sldId id="289" r:id="rId22"/>
    <p:sldId id="261" r:id="rId23"/>
    <p:sldId id="266" r:id="rId24"/>
    <p:sldId id="267" r:id="rId25"/>
    <p:sldId id="271" r:id="rId26"/>
    <p:sldId id="272" r:id="rId27"/>
    <p:sldId id="273" r:id="rId28"/>
    <p:sldId id="274" r:id="rId29"/>
    <p:sldId id="275" r:id="rId30"/>
    <p:sldId id="262" r:id="rId31"/>
    <p:sldId id="281" r:id="rId32"/>
    <p:sldId id="282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A22"/>
    <a:srgbClr val="4EF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4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87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51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94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3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31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9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51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3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7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743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302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39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503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3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338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83167" y="48933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4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83167" y="5574867"/>
            <a:ext cx="41728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27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8895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68895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68895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3770100" y="25350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3770100" y="3730633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800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3770100" y="4926267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857984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857984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857984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8566017" y="27343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003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314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07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48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6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383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7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4782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9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3247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7096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HREE COLUMNS 2 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5166592" y="46979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8056141" y="42561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2277059" y="5188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1200">
                <a:solidFill>
                  <a:schemeClr val="lt2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4711992" y="45629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7601541" y="41286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822459" y="50528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12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883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 + GRAPHIC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763341" y="33594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7763341" y="5257884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7763341" y="430865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467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7763341" y="26291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7763341" y="36165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7763341" y="4589600"/>
            <a:ext cx="1569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32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19731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 + IMAGE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3480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908433" y="724600"/>
            <a:ext cx="7738000" cy="54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5315433" y="1905633"/>
            <a:ext cx="477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4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315433" y="3228933"/>
            <a:ext cx="59612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333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12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90879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465833" y="2161600"/>
            <a:ext cx="9109600" cy="391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80000" y="2892000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1pPr>
            <a:lvl2pPr marL="1219170" lvl="1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2pPr>
            <a:lvl3pPr marL="1828754" lvl="2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3pPr>
            <a:lvl4pPr marL="2438339" lvl="3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4pPr>
            <a:lvl5pPr marL="3047924" lvl="4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5pPr>
            <a:lvl6pPr marL="3657509" lvl="5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6pPr>
            <a:lvl7pPr marL="4267093" lvl="6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333">
                <a:solidFill>
                  <a:srgbClr val="161234"/>
                </a:solidFill>
              </a:defRPr>
            </a:lvl7pPr>
            <a:lvl8pPr marL="4876678" lvl="7" indent="-38945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333">
                <a:solidFill>
                  <a:srgbClr val="161234"/>
                </a:solidFill>
              </a:defRPr>
            </a:lvl8pPr>
            <a:lvl9pPr marL="5486263" lvl="8" indent="-389457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61234"/>
              </a:buClr>
              <a:buSzPts val="1000"/>
              <a:buChar char="■"/>
              <a:defRPr sz="1333">
                <a:solidFill>
                  <a:srgbClr val="161234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66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93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85795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45241" y="4453500"/>
            <a:ext cx="25192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968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84551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4720841" y="43660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6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123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465833" y="1716667"/>
            <a:ext cx="9109600" cy="48096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080000" y="1970867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1pPr>
            <a:lvl2pPr marL="1219170" lvl="1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2pPr>
            <a:lvl3pPr marL="1828754" lvl="2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3pPr>
            <a:lvl4pPr marL="2438339" lvl="3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4pPr>
            <a:lvl5pPr marL="3047924" lvl="4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5pPr>
            <a:lvl6pPr marL="3657509" lvl="5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6pPr>
            <a:lvl7pPr marL="4267093" lvl="6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1067">
                <a:solidFill>
                  <a:srgbClr val="1EFFC1"/>
                </a:solidFill>
              </a:defRPr>
            </a:lvl7pPr>
            <a:lvl8pPr marL="4876678" lvl="7" indent="-37252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1067">
                <a:solidFill>
                  <a:srgbClr val="1EFFC1"/>
                </a:solidFill>
              </a:defRPr>
            </a:lvl8pPr>
            <a:lvl9pPr marL="5486263" lvl="8" indent="-372524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1EFFC1"/>
              </a:buClr>
              <a:buSzPts val="800"/>
              <a:buChar char="■"/>
              <a:defRPr sz="1067">
                <a:solidFill>
                  <a:srgbClr val="1EFFC1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189767" y="859400"/>
            <a:ext cx="10586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4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6933">
                <a:solidFill>
                  <a:srgbClr val="161234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979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586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2C26-2E84-42AD-BEA4-B52868B8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5EAE1-9B78-433D-BA13-C9FC7587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3A67F7-DE44-4912-8C28-F5083959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36B42-A708-4392-8AF2-55C4C3C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3DEB9-BBF1-4946-9DF8-15413BFD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217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98BD07-3B4F-45D2-93B6-0ECA26CD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479161-C349-49B9-8ACD-21415CF4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798339-235C-45D6-A043-06F0A2FB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8B42D1-2AFE-48A4-BABF-BF4CD02D1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586549-FAA7-4380-80B7-AB707C0E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993116-7AFA-4416-89D7-BDFB35C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5AD8-65B3-4006-AEB5-E49A2474B8DB}" type="datetimeFigureOut">
              <a:rPr lang="hu-HU" smtClean="0"/>
              <a:t>2024. 01. 14.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C16F05C-3934-4A16-B224-79ECD39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A43450-F21F-4D47-9CB2-F0D41C0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FE5-F1D5-421B-8A49-698F6360C0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538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247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9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773584" y="1722200"/>
            <a:ext cx="6547600" cy="3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3693800" y="2077733"/>
            <a:ext cx="4707200" cy="25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6933">
                <a:solidFill>
                  <a:srgbClr val="0E2A47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3742400" y="2343400"/>
            <a:ext cx="4610000" cy="1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6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6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3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077241" y="27520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2077241" y="46222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2077241" y="36871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1331100" y="859400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8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7191841" y="276251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7191841" y="46327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7191841" y="3697641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467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341600" y="850569"/>
            <a:ext cx="104452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90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HREE COLUMNS + INFOGRAPHY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5166600" y="4833433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7751333" y="4853067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2581849" y="4826300"/>
            <a:ext cx="1858800" cy="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711992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7296741" y="4697933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2127259" y="4671167"/>
            <a:ext cx="2768000" cy="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333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4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7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084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5080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4" r:id="rId3"/>
    <p:sldLayoutId id="214748368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359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709" r:id="rId2"/>
    <p:sldLayoutId id="2147483710" r:id="rId3"/>
    <p:sldLayoutId id="214748371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82842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3010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699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E2C30-0D67-495F-BDE9-E906DB01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8" y="3024600"/>
            <a:ext cx="11743764" cy="808800"/>
          </a:xfrm>
        </p:spPr>
        <p:txBody>
          <a:bodyPr/>
          <a:lstStyle/>
          <a:p>
            <a:pPr algn="ctr"/>
            <a:r>
              <a:rPr lang="hu-HU" b="1" i="0" dirty="0">
                <a:effectLst/>
                <a:latin typeface="Söhne"/>
              </a:rPr>
              <a:t>Roshambo II – </a:t>
            </a:r>
            <a:r>
              <a:rPr lang="en-US" b="1" i="0" dirty="0">
                <a:effectLst/>
                <a:latin typeface="Söhne"/>
              </a:rPr>
              <a:t>The Magical Adventure in JavaScript</a:t>
            </a:r>
            <a:endParaRPr lang="hu-HU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</a:t>
            </a:r>
            <a:r>
              <a:rPr lang="hu-HU" dirty="0" err="1">
                <a:solidFill>
                  <a:schemeClr val="accent1"/>
                </a:solidFill>
              </a:rPr>
              <a:t>prototype</a:t>
            </a:r>
            <a:r>
              <a:rPr lang="hu-HU" dirty="0">
                <a:solidFill>
                  <a:schemeClr val="accent1"/>
                </a:solidFill>
              </a:rPr>
              <a:t>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When prototyping the website page, the navigation menu in the header and the images were chosen separately.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A6B06A1-5A05-371A-E890-53535AD9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621416" cy="4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Tervezés: Prototípus </a:t>
            </a:r>
            <a:r>
              <a:rPr lang="en-US" dirty="0">
                <a:solidFill>
                  <a:schemeClr val="accent1"/>
                </a:solidFill>
              </a:rPr>
              <a:t>– </a:t>
            </a:r>
            <a:r>
              <a:rPr lang="hu-HU" dirty="0">
                <a:solidFill>
                  <a:schemeClr val="accent1"/>
                </a:solidFill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Rules set out, point by point, what you can and cannot do.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827050-7E7A-DA41-FAC7-6640AAB7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78850" cy="44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</a:t>
            </a:r>
            <a:r>
              <a:rPr lang="hu-HU" dirty="0" err="1">
                <a:solidFill>
                  <a:schemeClr val="accent1"/>
                </a:solidFill>
              </a:rPr>
              <a:t>prototype</a:t>
            </a:r>
            <a:r>
              <a:rPr lang="hu-HU" dirty="0">
                <a:solidFill>
                  <a:schemeClr val="accent1"/>
                </a:solidFill>
              </a:rPr>
              <a:t>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the Story there is a very interesting video showing the origins of the game.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824C2C-4C59-A732-3440-25BDE29B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040465"/>
            <a:ext cx="8585200" cy="44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</a:t>
            </a:r>
            <a:r>
              <a:rPr lang="hu-HU" dirty="0" err="1">
                <a:solidFill>
                  <a:schemeClr val="accent1"/>
                </a:solidFill>
              </a:rPr>
              <a:t>prototype</a:t>
            </a:r>
            <a:r>
              <a:rPr lang="hu-HU" dirty="0">
                <a:solidFill>
                  <a:schemeClr val="accent1"/>
                </a:solidFill>
              </a:rPr>
              <a:t>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Team includes what we have seen so far, who has done what.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705DC5-F2BE-81EC-4B1A-0B07542D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043829"/>
            <a:ext cx="7721600" cy="39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</a:t>
            </a:r>
            <a:r>
              <a:rPr lang="hu-HU" dirty="0" err="1">
                <a:solidFill>
                  <a:schemeClr val="accent1"/>
                </a:solidFill>
              </a:rPr>
              <a:t>prototype</a:t>
            </a:r>
            <a:r>
              <a:rPr lang="hu-HU" dirty="0">
                <a:solidFill>
                  <a:schemeClr val="accent1"/>
                </a:solidFill>
              </a:rPr>
              <a:t>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Reset button resets everything to its default position.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1993900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</a:t>
            </a:r>
            <a:r>
              <a:rPr lang="hu-HU" dirty="0" err="1">
                <a:solidFill>
                  <a:schemeClr val="accent1"/>
                </a:solidFill>
              </a:rPr>
              <a:t>prototype</a:t>
            </a:r>
            <a:r>
              <a:rPr lang="hu-HU" dirty="0">
                <a:solidFill>
                  <a:schemeClr val="accent1"/>
                </a:solidFill>
              </a:rPr>
              <a:t>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 AI selection, when pressed, will start to toggle between images for a while and then select a persistent one.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55B471-0DAA-35D9-ABD3-C986346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97" y="2043829"/>
            <a:ext cx="8445205" cy="4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Functions</a:t>
            </a:r>
            <a:r>
              <a:rPr lang="hu-HU" dirty="0">
                <a:solidFill>
                  <a:schemeClr val="accent1"/>
                </a:solidFill>
              </a:rPr>
              <a:t>: </a:t>
            </a:r>
            <a:r>
              <a:rPr lang="hu-HU" dirty="0" err="1">
                <a:solidFill>
                  <a:schemeClr val="accent1"/>
                </a:solidFill>
              </a:rPr>
              <a:t>prototype</a:t>
            </a:r>
            <a:r>
              <a:rPr lang="hu-HU" dirty="0">
                <a:solidFill>
                  <a:schemeClr val="accent1"/>
                </a:solidFill>
              </a:rPr>
              <a:t>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 algn="ctr">
              <a:buNone/>
            </a:pPr>
            <a:r>
              <a:rPr lang="hu-HU" sz="2400" dirty="0" err="1">
                <a:solidFill>
                  <a:schemeClr val="accent1"/>
                </a:solidFill>
              </a:rPr>
              <a:t>How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it</a:t>
            </a:r>
            <a:r>
              <a:rPr lang="hu-HU" sz="2400" dirty="0">
                <a:solidFill>
                  <a:schemeClr val="accent1"/>
                </a:solidFill>
              </a:rPr>
              <a:t> </a:t>
            </a:r>
            <a:r>
              <a:rPr lang="hu-HU" sz="2400" dirty="0" err="1">
                <a:solidFill>
                  <a:schemeClr val="accent1"/>
                </a:solidFill>
              </a:rPr>
              <a:t>changes</a:t>
            </a:r>
            <a:endParaRPr lang="hu-HU" sz="24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1BA66A-7954-E9D9-4979-1806CA1E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24" y="1765839"/>
            <a:ext cx="4870276" cy="469664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C736372-10F4-B9BE-3D41-B728AFB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5840"/>
            <a:ext cx="5327650" cy="469664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2D187E7E-E307-3EFD-3F05-B2FBA19511A5}"/>
              </a:ext>
            </a:extLst>
          </p:cNvPr>
          <p:cNvSpPr txBox="1"/>
          <p:nvPr/>
        </p:nvSpPr>
        <p:spPr>
          <a:xfrm>
            <a:off x="5314950" y="3689350"/>
            <a:ext cx="71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endParaRPr lang="hu-HU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0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18914-4588-4969-8C98-630F4DC6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Tools/technologies used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9D303D-955F-44EE-A933-4781BDAC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599"/>
            <a:ext cx="9396400" cy="3822959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Tools used to design the </a:t>
            </a:r>
            <a:r>
              <a:rPr lang="en-US" sz="2000" dirty="0" err="1">
                <a:solidFill>
                  <a:schemeClr val="accent1"/>
                </a:solidFill>
              </a:rPr>
              <a:t>website:TrelloFigmaFor</a:t>
            </a:r>
            <a:r>
              <a:rPr lang="en-US" sz="2000" dirty="0">
                <a:solidFill>
                  <a:schemeClr val="accent1"/>
                </a:solidFill>
              </a:rPr>
              <a:t> the implementation of the </a:t>
            </a:r>
            <a:r>
              <a:rPr lang="en-US" sz="2000" dirty="0" err="1">
                <a:solidFill>
                  <a:schemeClr val="accent1"/>
                </a:solidFill>
              </a:rPr>
              <a:t>website:HTMLCSSJavascriptVisual</a:t>
            </a:r>
            <a:r>
              <a:rPr lang="en-US" sz="2000" dirty="0">
                <a:solidFill>
                  <a:schemeClr val="accent1"/>
                </a:solidFill>
              </a:rPr>
              <a:t> Studio </a:t>
            </a:r>
            <a:r>
              <a:rPr lang="en-US" sz="2000" dirty="0" err="1">
                <a:solidFill>
                  <a:schemeClr val="accent1"/>
                </a:solidFill>
              </a:rPr>
              <a:t>CodeGitHubBootstrap</a:t>
            </a:r>
            <a:r>
              <a:rPr lang="en-US" sz="2000" dirty="0">
                <a:solidFill>
                  <a:schemeClr val="accent1"/>
                </a:solidFill>
              </a:rPr>
              <a:t> technologies</a:t>
            </a:r>
            <a:endParaRPr lang="hu-HU" sz="2000" dirty="0">
              <a:solidFill>
                <a:srgbClr val="94E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D754-1846-4872-B243-D52C649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675433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Trello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4B64AF-3343-4995-A7A2-F07E1A4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310888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Trello, we were able to keep track of where we are in the project using lists and cards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D37063B9-2CBC-A045-041C-A08044C5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1887800"/>
            <a:ext cx="6684140" cy="417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01B5D-9267-4B8F-8174-F28652CE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33" y="324587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Figma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4D12F-6173-4932-9C16-35CCE8BD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1234232"/>
            <a:ext cx="4351516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used Figma to create a prototype of the website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0E55F-5280-94F8-D95D-E78E6D79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3" y="2635973"/>
            <a:ext cx="4961595" cy="23495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AC4A535-88B8-2D36-C66C-B266FA6F8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53" y="1409632"/>
            <a:ext cx="5237582" cy="45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15459-0EA6-43D0-822A-2C05835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1244600"/>
            <a:ext cx="9396400" cy="643200"/>
          </a:xfrm>
        </p:spPr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Requierments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CB0DC-1E19-4749-8165-1F6ACC5D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800" y="2277400"/>
            <a:ext cx="9396400" cy="3336000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Creating a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game</a:t>
            </a:r>
            <a:r>
              <a:rPr lang="en-US" sz="2400" dirty="0">
                <a:solidFill>
                  <a:schemeClr val="bg1"/>
                </a:solidFill>
              </a:rPr>
              <a:t> mainly using JavaScript.</a:t>
            </a:r>
          </a:p>
        </p:txBody>
      </p:sp>
    </p:spTree>
    <p:extLst>
      <p:ext uri="{BB962C8B-B14F-4D97-AF65-F5344CB8AC3E}">
        <p14:creationId xmlns:p14="http://schemas.microsoft.com/office/powerpoint/2010/main" val="54118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HTML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building the website, we made great use of HTML5 (i.e. </a:t>
            </a:r>
            <a:r>
              <a:rPr lang="en-US" sz="2400" dirty="0" err="1">
                <a:solidFill>
                  <a:schemeClr val="bg1"/>
                </a:solidFill>
              </a:rPr>
              <a:t>HyperText</a:t>
            </a:r>
            <a:r>
              <a:rPr lang="en-US" sz="2400" dirty="0">
                <a:solidFill>
                  <a:schemeClr val="bg1"/>
                </a:solidFill>
              </a:rPr>
              <a:t> Markup Language), which allowed us to build the website using the built-in DOM (Document Object Model).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logo of a website&#10;&#10;Description automatically generated">
            <a:extLst>
              <a:ext uri="{FF2B5EF4-FFF2-40B4-BE49-F238E27FC236}">
                <a16:creationId xmlns:a16="http://schemas.microsoft.com/office/drawing/2014/main" id="{FD025EF4-E373-94D5-A38D-DEB5C95E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8" y="1887800"/>
            <a:ext cx="3348135" cy="334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CSS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CSS (Cascading </a:t>
            </a:r>
            <a:r>
              <a:rPr lang="en-US" sz="2400" dirty="0" err="1">
                <a:solidFill>
                  <a:schemeClr val="bg1"/>
                </a:solidFill>
              </a:rPr>
              <a:t>StyleSheets</a:t>
            </a:r>
            <a:r>
              <a:rPr lang="en-US" sz="2400" dirty="0">
                <a:solidFill>
                  <a:schemeClr val="bg1"/>
                </a:solidFill>
              </a:rPr>
              <a:t>) we were able to apply stylistic formatting to the </a:t>
            </a:r>
            <a:r>
              <a:rPr lang="en-US" sz="2400" dirty="0" err="1">
                <a:solidFill>
                  <a:schemeClr val="bg1"/>
                </a:solidFill>
              </a:rPr>
              <a:t>website.The</a:t>
            </a:r>
            <a:r>
              <a:rPr lang="en-US" sz="2400" dirty="0">
                <a:solidFill>
                  <a:schemeClr val="bg1"/>
                </a:solidFill>
              </a:rPr>
              <a:t> CSS3 version was used to create the style sheets.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61BEA796-3CB4-3525-200E-7DD78760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02" y="1887800"/>
            <a:ext cx="2374468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JavaScript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Using the JavaScript programming language, we were able to manipulate certain elements of the website DOM to take action on user </a:t>
            </a:r>
            <a:r>
              <a:rPr lang="en-US" sz="2400" dirty="0" err="1">
                <a:solidFill>
                  <a:schemeClr val="bg1"/>
                </a:solidFill>
              </a:rPr>
              <a:t>input.This</a:t>
            </a:r>
            <a:r>
              <a:rPr lang="en-US" sz="2400" dirty="0">
                <a:solidFill>
                  <a:schemeClr val="bg1"/>
                </a:solidFill>
              </a:rPr>
              <a:t> was primarily used to create the footer.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yellow and white logo&#10;&#10;Description automatically generated">
            <a:extLst>
              <a:ext uri="{FF2B5EF4-FFF2-40B4-BE49-F238E27FC236}">
                <a16:creationId xmlns:a16="http://schemas.microsoft.com/office/drawing/2014/main" id="{44AA5777-8FA4-85D1-52F7-F3D597A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97" y="1885463"/>
            <a:ext cx="5360755" cy="33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0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Visual Studio Code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Visual Studio Code (often abbreviated as VS Code) is a text editor that has become very useful for creating websites thanks to its built-in features.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7F164CC9-31DF-AF95-8D6D-32C300A9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31" y="1887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4BD-98C8-EB9C-7E64-D1EDEE95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Bootstrap</a:t>
            </a:r>
            <a:endParaRPr lang="hu-HU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B947-7741-809F-0DB0-6D3D8E98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133" y="2260600"/>
            <a:ext cx="4671867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Bootstrap is a front-end framework that extends the functionality built into CSS/</a:t>
            </a:r>
            <a:r>
              <a:rPr lang="en-US" sz="2400" dirty="0" err="1">
                <a:solidFill>
                  <a:schemeClr val="bg1"/>
                </a:solidFill>
              </a:rPr>
              <a:t>HTML.Bootstrap</a:t>
            </a:r>
            <a:r>
              <a:rPr lang="en-US" sz="2400" dirty="0">
                <a:solidFill>
                  <a:schemeClr val="bg1"/>
                </a:solidFill>
              </a:rPr>
              <a:t> was used to implement both the pop-up window (modal) and the formatting of the web pages.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D31EA17C-A1B2-3368-AD46-EC3434BB7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69" y="2260600"/>
            <a:ext cx="3546754" cy="28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CB0D-0BCE-4AD0-9876-723B8354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2288B0-13D8-4F0F-B847-1D8E2B3B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2094309"/>
            <a:ext cx="4012163" cy="4033203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GitHub is perhaps a programmer's closest friend. We used this version control program to share teamwork and store the files of the finished website.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92E06B3-ED7E-2C73-4C00-EBCCC64D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02" y="382303"/>
            <a:ext cx="3523861" cy="130617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712913-3597-0405-3BFB-6123EB6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56" y="1816100"/>
            <a:ext cx="4596916" cy="43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CBB1D-54B1-4097-AA93-FF53257A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2579254"/>
            <a:ext cx="9396400" cy="1699493"/>
          </a:xfrm>
        </p:spPr>
        <p:txBody>
          <a:bodyPr/>
          <a:lstStyle/>
          <a:p>
            <a:r>
              <a:rPr lang="hu-HU" sz="8000" dirty="0">
                <a:solidFill>
                  <a:srgbClr val="94EA22"/>
                </a:solidFill>
              </a:rPr>
              <a:t>Link </a:t>
            </a:r>
            <a:r>
              <a:rPr lang="hu-HU" sz="8000" dirty="0" err="1">
                <a:solidFill>
                  <a:srgbClr val="94EA22"/>
                </a:solidFill>
              </a:rPr>
              <a:t>to</a:t>
            </a:r>
            <a:r>
              <a:rPr lang="hu-HU" sz="8000" dirty="0">
                <a:solidFill>
                  <a:srgbClr val="94EA22"/>
                </a:solidFill>
              </a:rPr>
              <a:t> </a:t>
            </a:r>
            <a:r>
              <a:rPr lang="hu-HU" sz="8000" dirty="0" err="1">
                <a:solidFill>
                  <a:srgbClr val="94EA22"/>
                </a:solidFill>
              </a:rPr>
              <a:t>the</a:t>
            </a:r>
            <a:r>
              <a:rPr lang="hu-HU" sz="8000" dirty="0">
                <a:solidFill>
                  <a:srgbClr val="94EA22"/>
                </a:solidFill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55484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781DF-8732-4B23-9208-A6D89B2BC76B}"/>
              </a:ext>
            </a:extLst>
          </p:cNvPr>
          <p:cNvSpPr txBox="1"/>
          <p:nvPr/>
        </p:nvSpPr>
        <p:spPr>
          <a:xfrm>
            <a:off x="302003" y="5511567"/>
            <a:ext cx="920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err="1">
                <a:solidFill>
                  <a:schemeClr val="accent1"/>
                </a:solidFill>
              </a:rPr>
              <a:t>Thank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for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your</a:t>
            </a:r>
            <a:r>
              <a:rPr lang="hu-HU" sz="5400" dirty="0">
                <a:solidFill>
                  <a:schemeClr val="accent1"/>
                </a:solidFill>
              </a:rPr>
              <a:t> </a:t>
            </a:r>
            <a:r>
              <a:rPr lang="hu-HU" sz="5400" dirty="0" err="1">
                <a:solidFill>
                  <a:schemeClr val="accent1"/>
                </a:solidFill>
              </a:rPr>
              <a:t>attention</a:t>
            </a:r>
            <a:r>
              <a:rPr lang="hu-HU" sz="5400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548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Validating</a:t>
            </a:r>
            <a:r>
              <a:rPr lang="hu-HU" dirty="0">
                <a:solidFill>
                  <a:schemeClr val="accent1"/>
                </a:solidFill>
              </a:rPr>
              <a:t> - HTML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21" y="2260600"/>
            <a:ext cx="4339104" cy="333600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HTML validation is to check that the structure of the website meets the requirements of the W3 </a:t>
            </a:r>
            <a:r>
              <a:rPr lang="en-US" sz="1800" dirty="0" err="1">
                <a:solidFill>
                  <a:schemeClr val="bg1"/>
                </a:solidFill>
              </a:rPr>
              <a:t>Consortium.The</a:t>
            </a:r>
            <a:r>
              <a:rPr lang="en-US" sz="1800" dirty="0">
                <a:solidFill>
                  <a:schemeClr val="bg1"/>
                </a:solidFill>
              </a:rPr>
              <a:t> HTML validation was successful.</a:t>
            </a: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87B0DB-0E7D-A03B-1269-A680B9F7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7" y="2260599"/>
            <a:ext cx="5682301" cy="33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796CF-C012-47A0-9389-8A8C355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Validating</a:t>
            </a:r>
            <a:r>
              <a:rPr lang="hu-HU" dirty="0">
                <a:solidFill>
                  <a:schemeClr val="accent1"/>
                </a:solidFill>
              </a:rPr>
              <a:t> - 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F32BD4-2078-454C-958C-7240F1DE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811" y="2457393"/>
            <a:ext cx="4613946" cy="3516130"/>
          </a:xfrm>
        </p:spPr>
        <p:txBody>
          <a:bodyPr/>
          <a:lstStyle/>
          <a:p>
            <a:pPr marL="15875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purpose of CSS validation is to test the stylistic structure of a website to see if it meets the requirements of the W3 </a:t>
            </a:r>
            <a:r>
              <a:rPr lang="en-US" sz="1800" dirty="0" err="1">
                <a:solidFill>
                  <a:schemeClr val="bg1"/>
                </a:solidFill>
              </a:rPr>
              <a:t>Consortium.The</a:t>
            </a:r>
            <a:r>
              <a:rPr lang="en-US" sz="1800" dirty="0">
                <a:solidFill>
                  <a:schemeClr val="bg1"/>
                </a:solidFill>
              </a:rPr>
              <a:t> CSS validation was successful.</a:t>
            </a:r>
            <a:endParaRPr lang="hu-HU" sz="1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644709B-D53F-104A-24D4-AA91D215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2" y="2457393"/>
            <a:ext cx="5578598" cy="23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A4AD3-37CC-4BE7-89C3-E807961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Meet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the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crew</a:t>
            </a:r>
            <a:endParaRPr lang="hu-HU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CA6ED-1767-41D8-852B-2991708C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0596"/>
              </p:ext>
            </p:extLst>
          </p:nvPr>
        </p:nvGraphicFramePr>
        <p:xfrm>
          <a:off x="2058333" y="2148425"/>
          <a:ext cx="8128000" cy="2821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9466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605490"/>
                    </a:ext>
                  </a:extLst>
                </a:gridCol>
              </a:tblGrid>
              <a:tr h="564355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0767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Városi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Bendegúz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JavaScript </a:t>
                      </a:r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developer-ish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33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Ónodi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-Kiss Viktor Ákos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Project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6408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Koncz Ákos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website </a:t>
                      </a:r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developer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25614"/>
                  </a:ext>
                </a:extLst>
              </a:tr>
              <a:tr h="56435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Hézső Károly</a:t>
                      </a:r>
                      <a:endParaRPr lang="hu-HU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Graphic</a:t>
                      </a:r>
                      <a:r>
                        <a:rPr lang="hu-H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u-HU" sz="2400" dirty="0" err="1">
                          <a:solidFill>
                            <a:schemeClr val="bg1"/>
                          </a:solidFill>
                        </a:rPr>
                        <a:t>designer</a:t>
                      </a:r>
                      <a:endParaRPr lang="hu-H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4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49395-E2D9-4B74-B323-5AE41C2C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Meet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the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crew</a:t>
            </a:r>
            <a:r>
              <a:rPr lang="hu-HU" dirty="0">
                <a:solidFill>
                  <a:schemeClr val="accent1"/>
                </a:solidFill>
              </a:rPr>
              <a:t>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DB66C-462F-4011-AEA0-3819152C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Városi Bendegúz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F7EBE6B-C8B0-4BB3-A778-4067094F6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Developing an English presentation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(JavaScript)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Trello management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904A91A-DBAC-424C-AFB2-E75349D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Ónodi-Kiss Viktor</a:t>
            </a:r>
            <a:r>
              <a:rPr lang="en-US" sz="3200" dirty="0">
                <a:solidFill>
                  <a:schemeClr val="accent1"/>
                </a:solidFill>
              </a:rPr>
              <a:t> Ákos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E3D4860-3475-46F5-9F2C-7051970B0D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Git Repo management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Responsible for game functionality (JavaScript)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Blog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uiExpand="1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6F6A47-873F-4BF9-A3CD-AA4618B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accent1"/>
                </a:solidFill>
              </a:rPr>
              <a:t>Meet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the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crew</a:t>
            </a:r>
            <a:r>
              <a:rPr lang="hu-HU" dirty="0">
                <a:solidFill>
                  <a:schemeClr val="accent1"/>
                </a:solidFill>
              </a:rPr>
              <a:t>: </a:t>
            </a:r>
            <a:r>
              <a:rPr lang="hu-HU" dirty="0" err="1">
                <a:solidFill>
                  <a:schemeClr val="accent1"/>
                </a:solidFill>
              </a:rPr>
              <a:t>Tasks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FE9F3C-572B-4C20-82E6-1CB000D97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Koncz Ákos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F2F0E3B-3DF8-48FD-9C5A-DB910739F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HTML development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Developing Hungarian presentations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Checking that the requirements are met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887618-6D91-4DCF-856F-7D7A21F7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solidFill>
                  <a:schemeClr val="accent1"/>
                </a:solidFill>
              </a:rPr>
              <a:t>Hézső Károly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61852D-4207-4CD9-A3A9-0DAA8C0A93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Collecting images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Encoding the game</a:t>
            </a:r>
            <a:endParaRPr lang="hu-HU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CSS development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A7B65-658E-4848-9AC5-557A7B54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668" y="559192"/>
            <a:ext cx="9396400" cy="643200"/>
          </a:xfrm>
        </p:spPr>
        <p:txBody>
          <a:bodyPr/>
          <a:lstStyle/>
          <a:p>
            <a:r>
              <a:rPr lang="hu-HU" sz="3200" dirty="0">
                <a:solidFill>
                  <a:schemeClr val="accent1"/>
                </a:solidFill>
              </a:rPr>
              <a:t>Design: </a:t>
            </a:r>
            <a:r>
              <a:rPr lang="hu-HU" sz="3200" dirty="0" err="1">
                <a:solidFill>
                  <a:schemeClr val="accent1"/>
                </a:solidFill>
              </a:rPr>
              <a:t>wireframe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7FAA36C3-FB0B-4335-B9A8-06D9B39D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36" y="1226949"/>
            <a:ext cx="4671867" cy="3586527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wireframe shows the structure of the </a:t>
            </a:r>
            <a:r>
              <a:rPr lang="en-US" sz="2400" dirty="0" err="1">
                <a:solidFill>
                  <a:schemeClr val="bg1"/>
                </a:solidFill>
              </a:rPr>
              <a:t>website.The</a:t>
            </a:r>
            <a:r>
              <a:rPr lang="en-US" sz="2400" dirty="0">
                <a:solidFill>
                  <a:schemeClr val="bg1"/>
                </a:solidFill>
              </a:rPr>
              <a:t> wireframe is used to build the structure of the website, at this point we have already taken into account the possibilities offered by Bootstrap.</a:t>
            </a: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endParaRPr lang="en-US" sz="2400" i="1" u="sng" dirty="0">
              <a:solidFill>
                <a:schemeClr val="bg1"/>
              </a:solidFill>
            </a:endParaRPr>
          </a:p>
          <a:p>
            <a:pPr marL="158750" indent="0">
              <a:buNone/>
            </a:pPr>
            <a:r>
              <a:rPr lang="en-US" sz="2400" i="1" u="sng" dirty="0">
                <a:solidFill>
                  <a:schemeClr val="bg1"/>
                </a:solidFill>
              </a:rPr>
              <a:t>The wire frame was accepted by the customer.</a:t>
            </a:r>
            <a:endParaRPr lang="hu-HU" sz="2400" i="1" u="sng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0756F-641E-BBF7-1220-2EBA5A76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99" y="1498159"/>
            <a:ext cx="4676318" cy="401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D43CE-543C-4CA5-A836-14E13E24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00" y="395515"/>
            <a:ext cx="9396400" cy="643200"/>
          </a:xfrm>
        </p:spPr>
        <p:txBody>
          <a:bodyPr/>
          <a:lstStyle/>
          <a:p>
            <a:r>
              <a:rPr lang="hu-HU" dirty="0">
                <a:solidFill>
                  <a:schemeClr val="accent1"/>
                </a:solidFill>
              </a:rPr>
              <a:t>Design: </a:t>
            </a:r>
            <a:r>
              <a:rPr lang="hu-HU" dirty="0" err="1">
                <a:solidFill>
                  <a:schemeClr val="accent1"/>
                </a:solidFill>
              </a:rPr>
              <a:t>prototype</a:t>
            </a:r>
            <a:r>
              <a:rPr lang="hu-HU" dirty="0">
                <a:solidFill>
                  <a:schemeClr val="accent1"/>
                </a:solidFill>
              </a:rPr>
              <a:t> - Home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20924-5C9E-4431-9713-B60CA9E0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74" y="1038715"/>
            <a:ext cx="10921652" cy="1005114"/>
          </a:xfrm>
        </p:spPr>
        <p:txBody>
          <a:bodyPr/>
          <a:lstStyle/>
          <a:p>
            <a:pPr marL="15875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When prototyping the website page, the navigation menu in the header and the images were chosen separately.</a:t>
            </a:r>
            <a:endParaRPr lang="hu-HU" sz="24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DC3B129-8581-B5A4-78DF-07754F79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16" y="2263172"/>
            <a:ext cx="8867968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408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Project Proposal Green variant</Template>
  <TotalTime>61</TotalTime>
  <Words>633</Words>
  <Application>Microsoft Office PowerPoint</Application>
  <PresentationFormat>Widescreen</PresentationFormat>
  <Paragraphs>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Didact Gothic</vt:lpstr>
      <vt:lpstr>Proxima Nova</vt:lpstr>
      <vt:lpstr>Proxima Nova Semibold</vt:lpstr>
      <vt:lpstr>Roboto Black</vt:lpstr>
      <vt:lpstr>Roboto Light</vt:lpstr>
      <vt:lpstr>Roboto Mono Thin</vt:lpstr>
      <vt:lpstr>Roboto Thin</vt:lpstr>
      <vt:lpstr>Söhne</vt:lpstr>
      <vt:lpstr>Wingdings</vt:lpstr>
      <vt:lpstr>WEB PROPOSAL</vt:lpstr>
      <vt:lpstr>SlidesGo Final Pages</vt:lpstr>
      <vt:lpstr>1_Slidesgo Final Pages</vt:lpstr>
      <vt:lpstr>1_WEB PROPOSAL</vt:lpstr>
      <vt:lpstr>2_SlidesGo Final Pages</vt:lpstr>
      <vt:lpstr>3_Slidesgo Final Pages</vt:lpstr>
      <vt:lpstr>Roshambo II – The Magical Adventure in JavaScript</vt:lpstr>
      <vt:lpstr>Requierments</vt:lpstr>
      <vt:lpstr>Validating - HTML</vt:lpstr>
      <vt:lpstr>Validating - CSS</vt:lpstr>
      <vt:lpstr>Meet the crew</vt:lpstr>
      <vt:lpstr>Meet the crew: Tasks</vt:lpstr>
      <vt:lpstr>Meet the crew: Tasks</vt:lpstr>
      <vt:lpstr>Design: wireframe</vt:lpstr>
      <vt:lpstr>Design: prototype - Home</vt:lpstr>
      <vt:lpstr>Design: prototype - Home</vt:lpstr>
      <vt:lpstr>Tervezés: Prototípus – Főoldal</vt:lpstr>
      <vt:lpstr>Design: prototype - Home</vt:lpstr>
      <vt:lpstr>Design: prototype - Home</vt:lpstr>
      <vt:lpstr>Design: prototype - Home</vt:lpstr>
      <vt:lpstr>Design: prototype - Home</vt:lpstr>
      <vt:lpstr>Functions: prototype - Home</vt:lpstr>
      <vt:lpstr>Tools/technologies used</vt:lpstr>
      <vt:lpstr>Trello</vt:lpstr>
      <vt:lpstr>Figma</vt:lpstr>
      <vt:lpstr>HTML</vt:lpstr>
      <vt:lpstr>CSS</vt:lpstr>
      <vt:lpstr>JavaScript</vt:lpstr>
      <vt:lpstr>Visual Studio Code</vt:lpstr>
      <vt:lpstr>Bootstrap</vt:lpstr>
      <vt:lpstr>GitHub</vt:lpstr>
      <vt:lpstr>Link to the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 – A mi kis kávézónk</dc:title>
  <dc:creator>Városi Bendegúz Álmos</dc:creator>
  <cp:lastModifiedBy>Bende V</cp:lastModifiedBy>
  <cp:revision>160</cp:revision>
  <dcterms:created xsi:type="dcterms:W3CDTF">2023-11-14T12:28:00Z</dcterms:created>
  <dcterms:modified xsi:type="dcterms:W3CDTF">2024-01-14T19:56:26Z</dcterms:modified>
</cp:coreProperties>
</file>