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</p:sldMasterIdLst>
  <p:sldIdLst>
    <p:sldId id="256" r:id="rId7"/>
    <p:sldId id="257" r:id="rId8"/>
    <p:sldId id="263" r:id="rId9"/>
    <p:sldId id="283" r:id="rId10"/>
    <p:sldId id="258" r:id="rId11"/>
    <p:sldId id="264" r:id="rId12"/>
    <p:sldId id="265" r:id="rId13"/>
    <p:sldId id="259" r:id="rId14"/>
    <p:sldId id="260" r:id="rId15"/>
    <p:sldId id="279" r:id="rId16"/>
    <p:sldId id="284" r:id="rId17"/>
    <p:sldId id="285" r:id="rId18"/>
    <p:sldId id="286" r:id="rId19"/>
    <p:sldId id="287" r:id="rId20"/>
    <p:sldId id="288" r:id="rId21"/>
    <p:sldId id="289" r:id="rId22"/>
    <p:sldId id="261" r:id="rId23"/>
    <p:sldId id="266" r:id="rId24"/>
    <p:sldId id="267" r:id="rId25"/>
    <p:sldId id="271" r:id="rId26"/>
    <p:sldId id="272" r:id="rId27"/>
    <p:sldId id="273" r:id="rId28"/>
    <p:sldId id="274" r:id="rId29"/>
    <p:sldId id="275" r:id="rId30"/>
    <p:sldId id="262" r:id="rId31"/>
    <p:sldId id="281" r:id="rId32"/>
    <p:sldId id="282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vikhun15.github.io/lucky_kavezo/" TargetMode="Externa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3024600"/>
            <a:ext cx="11743764" cy="808800"/>
          </a:xfrm>
        </p:spPr>
        <p:txBody>
          <a:bodyPr/>
          <a:lstStyle/>
          <a:p>
            <a:pPr algn="ctr"/>
            <a:r>
              <a:rPr lang="hu-HU" b="1" i="0" dirty="0" err="1">
                <a:effectLst/>
                <a:latin typeface="Söhne"/>
              </a:rPr>
              <a:t>Roshambo</a:t>
            </a:r>
            <a:r>
              <a:rPr lang="hu-HU" b="1" i="0" dirty="0">
                <a:effectLst/>
                <a:latin typeface="Söhne"/>
              </a:rPr>
              <a:t> II – A Varázslatos kaland JavaScript-ben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főoldalon </a:t>
            </a:r>
            <a:r>
              <a:rPr lang="hu-HU" sz="2400" dirty="0">
                <a:solidFill>
                  <a:schemeClr val="bg1"/>
                </a:solidFill>
              </a:rPr>
              <a:t>megoldottuk, hogy egy </a:t>
            </a:r>
            <a:r>
              <a:rPr lang="hu-HU" sz="2400" dirty="0" err="1">
                <a:solidFill>
                  <a:schemeClr val="bg1"/>
                </a:solidFill>
              </a:rPr>
              <a:t>modal</a:t>
            </a:r>
            <a:r>
              <a:rPr lang="hu-HU" sz="2400" dirty="0">
                <a:solidFill>
                  <a:schemeClr val="bg1"/>
                </a:solidFill>
              </a:rPr>
              <a:t> formájában eldőljön, hogy nyertél vagy nem.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6B06A1-5A05-371A-E890-53535AD9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621416" cy="4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Szabályzatban</a:t>
            </a:r>
            <a:r>
              <a:rPr lang="hu-HU" sz="2400" dirty="0">
                <a:solidFill>
                  <a:schemeClr val="bg1"/>
                </a:solidFill>
              </a:rPr>
              <a:t> levezetjük pontról pontra, hogy mit szabad és mit nem.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827050-7E7A-DA41-FAC7-6640AAB7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78850" cy="44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Történetben</a:t>
            </a:r>
            <a:r>
              <a:rPr lang="hu-HU" sz="2400" dirty="0">
                <a:solidFill>
                  <a:schemeClr val="bg1"/>
                </a:solidFill>
              </a:rPr>
              <a:t> egy felettébb érdekes videó található amiben a játék eredete látható.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824C2C-4C59-A732-3440-25BDE29B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85200" cy="44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Csapatban </a:t>
            </a:r>
            <a:r>
              <a:rPr lang="hu-HU" sz="2400" dirty="0">
                <a:solidFill>
                  <a:schemeClr val="bg1"/>
                </a:solidFill>
              </a:rPr>
              <a:t>az eddig látottak szerepelnek, kinek mi volt a feladata.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705DC5-F2BE-81EC-4B1A-0B07542D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043829"/>
            <a:ext cx="7721600" cy="39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1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 err="1">
                <a:solidFill>
                  <a:schemeClr val="accent1"/>
                </a:solidFill>
              </a:rPr>
              <a:t>Reset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>
                <a:solidFill>
                  <a:schemeClr val="bg1"/>
                </a:solidFill>
              </a:rPr>
              <a:t>gomb visszaállít mindent alapértelmezett álláspontjába.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1993900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Funkciók: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accent1"/>
                </a:solidFill>
              </a:rPr>
              <a:t>Az AI választása </a:t>
            </a:r>
            <a:r>
              <a:rPr lang="hu-HU" sz="2400" dirty="0">
                <a:solidFill>
                  <a:schemeClr val="bg1"/>
                </a:solidFill>
              </a:rPr>
              <a:t>ha megnyomódik, elkezd váltogatni a képek között egy ideig és aztán kiválaszt egy maradandót.</a:t>
            </a:r>
            <a:endParaRPr lang="hu-HU" sz="2400" dirty="0">
              <a:solidFill>
                <a:schemeClr val="accent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2043829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Funkciók: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accent1"/>
                </a:solidFill>
              </a:rPr>
              <a:t>Így változik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1BA66A-7954-E9D9-4979-1806CA1E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4" y="1765839"/>
            <a:ext cx="4870276" cy="469664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C736372-10F4-B9BE-3D41-B728AFB6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5840"/>
            <a:ext cx="5327650" cy="469664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D187E7E-E307-3EFD-3F05-B2FBA19511A5}"/>
              </a:ext>
            </a:extLst>
          </p:cNvPr>
          <p:cNvSpPr txBox="1"/>
          <p:nvPr/>
        </p:nvSpPr>
        <p:spPr>
          <a:xfrm>
            <a:off x="5314950" y="3689350"/>
            <a:ext cx="71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endParaRPr lang="hu-HU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0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Felhasznált</a:t>
            </a:r>
            <a:r>
              <a:rPr lang="en-US" dirty="0">
                <a:solidFill>
                  <a:schemeClr val="accent1"/>
                </a:solidFill>
              </a:rPr>
              <a:t> e</a:t>
            </a:r>
            <a:r>
              <a:rPr lang="hu-HU" dirty="0" err="1">
                <a:solidFill>
                  <a:schemeClr val="accent1"/>
                </a:solidFill>
              </a:rPr>
              <a:t>szközök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technológiák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599"/>
            <a:ext cx="9396400" cy="3822959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A </a:t>
            </a:r>
            <a:r>
              <a:rPr lang="en-US" sz="2000" dirty="0" err="1">
                <a:solidFill>
                  <a:schemeClr val="accent1"/>
                </a:solidFill>
              </a:rPr>
              <a:t>weboldal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megtervezéséhez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hu-HU" sz="2000" dirty="0" err="1">
                <a:solidFill>
                  <a:schemeClr val="accent1"/>
                </a:solidFill>
              </a:rPr>
              <a:t>Trello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hu-HU" sz="2000" dirty="0" err="1">
                <a:solidFill>
                  <a:schemeClr val="accent1"/>
                </a:solidFill>
              </a:rPr>
              <a:t>Figma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A </a:t>
            </a:r>
            <a:r>
              <a:rPr lang="en-US" sz="2000" dirty="0" err="1">
                <a:solidFill>
                  <a:schemeClr val="accent1"/>
                </a:solidFill>
              </a:rPr>
              <a:t>weboldal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megvalósításához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HTML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CSS</a:t>
            </a:r>
          </a:p>
          <a:p>
            <a:pPr lvl="1"/>
            <a:r>
              <a:rPr lang="en-US" sz="2000" dirty="0" err="1">
                <a:solidFill>
                  <a:schemeClr val="accent1"/>
                </a:solidFill>
              </a:rPr>
              <a:t>Javascript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Visual Studio Code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hu-HU" sz="2000" dirty="0">
                <a:solidFill>
                  <a:schemeClr val="accent1"/>
                </a:solidFill>
              </a:rPr>
              <a:t>GitHub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Bootstrap</a:t>
            </a:r>
            <a:endParaRPr lang="hu-HU" sz="2000" dirty="0">
              <a:solidFill>
                <a:schemeClr val="accent1"/>
              </a:solidFill>
            </a:endParaRPr>
          </a:p>
          <a:p>
            <a:endParaRPr lang="hu-HU" sz="2000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Figma</a:t>
            </a:r>
            <a:r>
              <a:rPr lang="hu-HU" sz="2400" dirty="0">
                <a:solidFill>
                  <a:schemeClr val="bg1"/>
                </a:solidFill>
              </a:rPr>
              <a:t> segítségével hoztuk létre a weboldal prototípusát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D0E55F-5280-94F8-D95D-E78E6D79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3" y="2635973"/>
            <a:ext cx="4961595" cy="23495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AC4A535-88B8-2D36-C66C-B266FA6F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53" y="1409632"/>
            <a:ext cx="5237582" cy="45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9396400" cy="3336000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</a:t>
            </a:r>
            <a:r>
              <a:rPr lang="hu-HU" sz="2400" dirty="0">
                <a:solidFill>
                  <a:schemeClr val="accent1"/>
                </a:solidFill>
              </a:rPr>
              <a:t>játék</a:t>
            </a:r>
            <a:r>
              <a:rPr lang="hu-HU" sz="2400" dirty="0">
                <a:solidFill>
                  <a:schemeClr val="bg1"/>
                </a:solidFill>
              </a:rPr>
              <a:t> elkészítése főleg JavaScript használatával.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HTML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weboldal elkészítésekor nagy hasznát vettük a </a:t>
            </a:r>
            <a:r>
              <a:rPr lang="hu-HU" sz="2400" dirty="0">
                <a:solidFill>
                  <a:schemeClr val="accent1"/>
                </a:solidFill>
              </a:rPr>
              <a:t>HTML5</a:t>
            </a:r>
            <a:r>
              <a:rPr lang="hu-HU" sz="2400" dirty="0">
                <a:solidFill>
                  <a:schemeClr val="bg1"/>
                </a:solidFill>
              </a:rPr>
              <a:t> (Azaz HyperText Markup Language)-nek, mely lehetővé tette a weboldalak felépítését a beépített </a:t>
            </a:r>
            <a:r>
              <a:rPr lang="hu-HU" sz="2400" dirty="0">
                <a:solidFill>
                  <a:schemeClr val="accent1"/>
                </a:solidFill>
              </a:rPr>
              <a:t>DOM</a:t>
            </a:r>
            <a:r>
              <a:rPr lang="hu-HU" sz="2400" dirty="0">
                <a:solidFill>
                  <a:schemeClr val="bg1"/>
                </a:solidFill>
              </a:rPr>
              <a:t> (Document Object Model) segítségével.</a:t>
            </a:r>
          </a:p>
        </p:txBody>
      </p:sp>
      <p:pic>
        <p:nvPicPr>
          <p:cNvPr id="5" name="Picture 4" descr="A logo of a website&#10;&#10;Description automatically generated">
            <a:extLst>
              <a:ext uri="{FF2B5EF4-FFF2-40B4-BE49-F238E27FC236}">
                <a16:creationId xmlns:a16="http://schemas.microsoft.com/office/drawing/2014/main" id="{FD025EF4-E373-94D5-A38D-DEB5C95E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08" y="1887800"/>
            <a:ext cx="3348135" cy="3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CSS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CSS</a:t>
            </a:r>
            <a:r>
              <a:rPr lang="hu-HU" sz="2400" dirty="0">
                <a:solidFill>
                  <a:schemeClr val="bg1"/>
                </a:solidFill>
              </a:rPr>
              <a:t> (Cascading StyleSheets) felhasználásával tudtunk stilisztikai formázásokat applikálni a weboldalra.</a:t>
            </a:r>
          </a:p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stíluslapok elkészítésekor a </a:t>
            </a:r>
            <a:r>
              <a:rPr lang="hu-HU" sz="2400" dirty="0">
                <a:solidFill>
                  <a:schemeClr val="accent1"/>
                </a:solidFill>
              </a:rPr>
              <a:t>CSS3</a:t>
            </a:r>
            <a:r>
              <a:rPr lang="hu-HU" sz="2400" dirty="0">
                <a:solidFill>
                  <a:schemeClr val="bg1"/>
                </a:solidFill>
              </a:rPr>
              <a:t> verziót használtuk fel.</a:t>
            </a: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1BEA796-3CB4-3525-200E-7DD78760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02" y="1887800"/>
            <a:ext cx="2374468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JavaScript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JavaScript</a:t>
            </a:r>
            <a:r>
              <a:rPr lang="hu-HU" sz="2400" dirty="0">
                <a:solidFill>
                  <a:schemeClr val="bg1"/>
                </a:solidFill>
              </a:rPr>
              <a:t> programozási nyelv segítségével tudtuk manipulálni a weboldal DOM egyes elemeit felhasználói bemenetre történő akcióra.</a:t>
            </a:r>
          </a:p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Ennek a lábléc elkészítésekor vettük elsődlegesen hasznát.</a:t>
            </a:r>
          </a:p>
        </p:txBody>
      </p:sp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44AA5777-8FA4-85D1-52F7-F3D597A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97" y="1885463"/>
            <a:ext cx="5360755" cy="33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Visual Studio Code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Visual Studio Code</a:t>
            </a:r>
            <a:r>
              <a:rPr lang="hu-HU" sz="2400" dirty="0">
                <a:solidFill>
                  <a:srgbClr val="94EA22"/>
                </a:solidFill>
              </a:rPr>
              <a:t> </a:t>
            </a:r>
            <a:r>
              <a:rPr lang="hu-HU" sz="2400" dirty="0">
                <a:solidFill>
                  <a:schemeClr val="bg1"/>
                </a:solidFill>
              </a:rPr>
              <a:t>(gyakran VS Code-nak rövidített) egy szövegszerkesztő, mely a beépített funkcióinak köszönhetően nagy hasznunkra vált a weboldal elkészítésekor.</a:t>
            </a:r>
          </a:p>
        </p:txBody>
      </p: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7F164CC9-31DF-AF95-8D6D-32C300A9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1" y="1887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5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Bootstrap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Bootstrap</a:t>
            </a:r>
            <a:r>
              <a:rPr lang="hu-HU" sz="2400" dirty="0">
                <a:solidFill>
                  <a:schemeClr val="bg1"/>
                </a:solidFill>
              </a:rPr>
              <a:t> egy front-end keretrendszer, mely kibővíti a CSS-be/HTML-be beépített funkciókat.</a:t>
            </a:r>
          </a:p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Bootstrap</a:t>
            </a:r>
            <a:r>
              <a:rPr lang="hu-HU" sz="2400" dirty="0">
                <a:solidFill>
                  <a:schemeClr val="bg1"/>
                </a:solidFill>
              </a:rPr>
              <a:t> felhasználásával valósítottuk meg a felugró ablakot (modal-t) és a weboldalak formázását is. </a:t>
            </a:r>
          </a:p>
        </p:txBody>
      </p:sp>
      <p:pic>
        <p:nvPicPr>
          <p:cNvPr id="6" name="Picture 5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D31EA17C-A1B2-3368-AD46-EC3434BB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69" y="2260600"/>
            <a:ext cx="3546754" cy="2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DCBB1D-54B1-4097-AA93-FF53257A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2579254"/>
            <a:ext cx="9396400" cy="1699493"/>
          </a:xfrm>
        </p:spPr>
        <p:txBody>
          <a:bodyPr/>
          <a:lstStyle/>
          <a:p>
            <a:r>
              <a:rPr lang="hu-HU" sz="8000" dirty="0">
                <a:solidFill>
                  <a:srgbClr val="94EA22"/>
                </a:solidFill>
                <a:hlinkClick r:id="rId2"/>
              </a:rPr>
              <a:t>A weboldal linkje</a:t>
            </a:r>
            <a:endParaRPr lang="hu-HU" sz="8000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4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302003" y="551156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Validálás - HTML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21" y="2260600"/>
            <a:ext cx="4339104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chemeClr val="accent1"/>
                </a:solidFill>
              </a:rPr>
              <a:t>HTML validálás </a:t>
            </a:r>
            <a:r>
              <a:rPr lang="hu-HU" sz="1800" dirty="0">
                <a:solidFill>
                  <a:schemeClr val="bg1"/>
                </a:solidFill>
              </a:rPr>
              <a:t>célja a weboldal felépítésének megvizsgálása, hogy az megfelel-e a W3 Consortium által támasztott követelményeknek.</a:t>
            </a:r>
          </a:p>
          <a:p>
            <a:pPr marL="158750" indent="0">
              <a:buNone/>
            </a:pPr>
            <a:r>
              <a:rPr lang="hu-HU" sz="1800" u="sng" dirty="0">
                <a:solidFill>
                  <a:schemeClr val="bg1"/>
                </a:solidFill>
              </a:rPr>
              <a:t>A </a:t>
            </a:r>
            <a:r>
              <a:rPr lang="hu-HU" sz="1800" u="sng" dirty="0">
                <a:solidFill>
                  <a:schemeClr val="accent1"/>
                </a:solidFill>
              </a:rPr>
              <a:t>HTML validálás </a:t>
            </a:r>
            <a:r>
              <a:rPr lang="hu-HU" sz="1800" u="sng" dirty="0">
                <a:solidFill>
                  <a:schemeClr val="bg1"/>
                </a:solidFill>
              </a:rPr>
              <a:t>sikeres volt.</a:t>
            </a: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87B0DB-0E7D-A03B-1269-A680B9F7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7" y="2260599"/>
            <a:ext cx="5682301" cy="33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Validálás - CSS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811" y="2457393"/>
            <a:ext cx="4613946" cy="351613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chemeClr val="accent1"/>
                </a:solidFill>
              </a:rPr>
              <a:t>CSS validálás </a:t>
            </a:r>
            <a:r>
              <a:rPr lang="hu-HU" sz="1800" dirty="0">
                <a:solidFill>
                  <a:schemeClr val="bg1"/>
                </a:solidFill>
              </a:rPr>
              <a:t>célja a weboldal stilisztikai felépítésének vizsgálata, hogy az megfelel-e a W3 Consortium által támasztott követelményeknek.</a:t>
            </a:r>
          </a:p>
          <a:p>
            <a:pPr marL="158750" indent="0">
              <a:buNone/>
            </a:pPr>
            <a:r>
              <a:rPr lang="hu-HU" sz="1800" u="sng" dirty="0">
                <a:solidFill>
                  <a:schemeClr val="bg1"/>
                </a:solidFill>
              </a:rPr>
              <a:t>A </a:t>
            </a:r>
            <a:r>
              <a:rPr lang="hu-HU" sz="1800" u="sng" dirty="0">
                <a:solidFill>
                  <a:schemeClr val="accent1"/>
                </a:solidFill>
              </a:rPr>
              <a:t>CSS validálás </a:t>
            </a:r>
            <a:r>
              <a:rPr lang="hu-HU" sz="1800" u="sng" dirty="0">
                <a:solidFill>
                  <a:schemeClr val="bg1"/>
                </a:solidFill>
              </a:rPr>
              <a:t>sikeres volt.</a:t>
            </a: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44709B-D53F-104A-24D4-AA91D215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2" y="2457393"/>
            <a:ext cx="5578598" cy="23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27433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Beosztás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Bendegúz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JavaScript fejlesztő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Ónodi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-Kiss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Koncz Ákos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Weboldal készítő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Hézső Károly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Grafikai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felelős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Angol prezentáció kifejlesztése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játék funkcióiért felel (JavaScript)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Trello</a:t>
            </a:r>
            <a:r>
              <a:rPr lang="hu-HU" sz="2000" dirty="0">
                <a:solidFill>
                  <a:schemeClr val="bg1"/>
                </a:solidFill>
              </a:rPr>
              <a:t> vezetése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Git </a:t>
            </a:r>
            <a:r>
              <a:rPr lang="hu-HU" sz="2000" dirty="0" err="1">
                <a:solidFill>
                  <a:schemeClr val="bg1"/>
                </a:solidFill>
              </a:rPr>
              <a:t>Repo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kezelés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A játék funkcióiért felel (JavaScript)</a:t>
            </a:r>
          </a:p>
          <a:p>
            <a:r>
              <a:rPr lang="hu-HU" sz="2000" dirty="0">
                <a:solidFill>
                  <a:schemeClr val="bg1"/>
                </a:solidFill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HTML fejlesztése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Magyar prezentáció fejlesztése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követelmények meglétének az ellenőrzése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játék kódolása</a:t>
            </a:r>
          </a:p>
          <a:p>
            <a:r>
              <a:rPr lang="hu-HU" sz="2000" dirty="0">
                <a:solidFill>
                  <a:schemeClr val="bg1"/>
                </a:solidFill>
              </a:rPr>
              <a:t>CSS fejlesztése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00756F-641E-BBF7-1220-2EBA5A76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99" y="1498159"/>
            <a:ext cx="4676318" cy="40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- 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weboldal lapjának </a:t>
            </a:r>
            <a:r>
              <a:rPr lang="hu-HU" sz="2400" dirty="0">
                <a:solidFill>
                  <a:schemeClr val="accent1"/>
                </a:solidFill>
              </a:rPr>
              <a:t>prototípusának</a:t>
            </a:r>
            <a:r>
              <a:rPr lang="hu-HU" sz="2400" dirty="0">
                <a:solidFill>
                  <a:schemeClr val="bg1"/>
                </a:solidFill>
              </a:rPr>
              <a:t> elkészítésekor külön választottuk a fejlécben található navigációs menüt és a képeket.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DC3B129-8581-B5A4-78DF-07754F79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6" y="2263172"/>
            <a:ext cx="8867968" cy="4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7408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47</TotalTime>
  <Words>554</Words>
  <Application>Microsoft Office PowerPoint</Application>
  <PresentationFormat>Szélesvásznú</PresentationFormat>
  <Paragraphs>99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6</vt:i4>
      </vt:variant>
      <vt:variant>
        <vt:lpstr>Diacímek</vt:lpstr>
      </vt:variant>
      <vt:variant>
        <vt:i4>27</vt:i4>
      </vt:variant>
    </vt:vector>
  </HeadingPairs>
  <TitlesOfParts>
    <vt:vector size="43" baseType="lpstr">
      <vt:lpstr>Arial</vt:lpstr>
      <vt:lpstr>Bree Serif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Roshambo II – A Varázslatos kaland JavaScript-ben</vt:lpstr>
      <vt:lpstr>Követelmények</vt:lpstr>
      <vt:lpstr>Validálás - HTML</vt:lpstr>
      <vt:lpstr>Validálás - CSS</vt:lpstr>
      <vt:lpstr>Csapat bemutatása</vt:lpstr>
      <vt:lpstr>Csapat bemutatása: Feladatok</vt:lpstr>
      <vt:lpstr>Csapat bemutatása: Feladatok</vt:lpstr>
      <vt:lpstr>Tervezés: Drótváz</vt:lpstr>
      <vt:lpstr>Tervezés: Prototípus - Főoldal</vt:lpstr>
      <vt:lpstr>Tervezés: Prototípus – Főoldal</vt:lpstr>
      <vt:lpstr>Tervezés: Prototípus – Főoldal</vt:lpstr>
      <vt:lpstr>Tervezés: Prototípus – Főoldal</vt:lpstr>
      <vt:lpstr>Tervezés: Prototípus – Főoldal</vt:lpstr>
      <vt:lpstr>Tervezés: Prototípus – Főoldal</vt:lpstr>
      <vt:lpstr>Funkciók: Prototípus – Főoldal</vt:lpstr>
      <vt:lpstr>Funkciók: Prototípus – Főoldal</vt:lpstr>
      <vt:lpstr>Felhasznált eszközök/technológiák</vt:lpstr>
      <vt:lpstr>Trello</vt:lpstr>
      <vt:lpstr>Figma</vt:lpstr>
      <vt:lpstr>HTML</vt:lpstr>
      <vt:lpstr>CSS</vt:lpstr>
      <vt:lpstr>JavaScript</vt:lpstr>
      <vt:lpstr>Visual Studio Code</vt:lpstr>
      <vt:lpstr>Bootstrap</vt:lpstr>
      <vt:lpstr>GitHub</vt:lpstr>
      <vt:lpstr>A weboldal linkje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István Koncz</cp:lastModifiedBy>
  <cp:revision>158</cp:revision>
  <dcterms:created xsi:type="dcterms:W3CDTF">2023-11-14T12:28:00Z</dcterms:created>
  <dcterms:modified xsi:type="dcterms:W3CDTF">2024-01-14T19:38:14Z</dcterms:modified>
</cp:coreProperties>
</file>