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theme/theme5.xml" ContentType="application/vnd.openxmlformats-officedocument.theme+xml"/>
  <Override PartName="/ppt/slideLayouts/slideLayout45.xml" ContentType="application/vnd.openxmlformats-officedocument.presentationml.slideLayout+xml"/>
  <Override PartName="/ppt/theme/theme6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9" r:id="rId2"/>
    <p:sldMasterId id="2147483681" r:id="rId3"/>
    <p:sldMasterId id="2147483686" r:id="rId4"/>
    <p:sldMasterId id="2147483705" r:id="rId5"/>
    <p:sldMasterId id="2147483707" r:id="rId6"/>
    <p:sldMasterId id="2147483748" r:id="rId7"/>
  </p:sldMasterIdLst>
  <p:sldIdLst>
    <p:sldId id="256" r:id="rId8"/>
    <p:sldId id="257" r:id="rId9"/>
    <p:sldId id="263" r:id="rId10"/>
    <p:sldId id="283" r:id="rId11"/>
    <p:sldId id="258" r:id="rId12"/>
    <p:sldId id="264" r:id="rId13"/>
    <p:sldId id="265" r:id="rId14"/>
    <p:sldId id="259" r:id="rId15"/>
    <p:sldId id="260" r:id="rId16"/>
    <p:sldId id="279" r:id="rId17"/>
    <p:sldId id="284" r:id="rId18"/>
    <p:sldId id="285" r:id="rId19"/>
    <p:sldId id="286" r:id="rId20"/>
    <p:sldId id="287" r:id="rId21"/>
    <p:sldId id="288" r:id="rId22"/>
    <p:sldId id="289" r:id="rId23"/>
    <p:sldId id="261" r:id="rId24"/>
    <p:sldId id="266" r:id="rId25"/>
    <p:sldId id="267" r:id="rId26"/>
    <p:sldId id="271" r:id="rId27"/>
    <p:sldId id="272" r:id="rId28"/>
    <p:sldId id="273" r:id="rId29"/>
    <p:sldId id="274" r:id="rId30"/>
    <p:sldId id="275" r:id="rId31"/>
    <p:sldId id="262" r:id="rId32"/>
    <p:sldId id="281" r:id="rId33"/>
    <p:sldId id="282" r:id="rId3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EAE0"/>
    <a:srgbClr val="4DF3EB"/>
    <a:srgbClr val="94EA22"/>
    <a:srgbClr val="4EF2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presProps" Target="presProps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83167" y="48933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4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83167" y="55748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5442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HREE COLUMNS 2 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5166592" y="4697900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8056141" y="42561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2277059" y="51880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4711992" y="45629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7601541" y="4128633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822459" y="5052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52873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GRAPHIC">
  <p:cSld name="TITLE + GRAPHIC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>
            <a:off x="7763341" y="33594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2"/>
          </p:nvPr>
        </p:nvSpPr>
        <p:spPr>
          <a:xfrm>
            <a:off x="7763341" y="5257884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ctrTitle" idx="3"/>
          </p:nvPr>
        </p:nvSpPr>
        <p:spPr>
          <a:xfrm>
            <a:off x="7763341" y="43086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title" idx="4" hasCustomPrompt="1"/>
          </p:nvPr>
        </p:nvSpPr>
        <p:spPr>
          <a:xfrm>
            <a:off x="7763341" y="26291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>
            <a:spLocks noGrp="1"/>
          </p:cNvSpPr>
          <p:nvPr>
            <p:ph type="title" idx="5" hasCustomPrompt="1"/>
          </p:nvPr>
        </p:nvSpPr>
        <p:spPr>
          <a:xfrm>
            <a:off x="7763341" y="36165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>
            <a:spLocks noGrp="1"/>
          </p:cNvSpPr>
          <p:nvPr>
            <p:ph type="title" idx="6" hasCustomPrompt="1"/>
          </p:nvPr>
        </p:nvSpPr>
        <p:spPr>
          <a:xfrm>
            <a:off x="7763341" y="45896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>
            <a:spLocks noGrp="1"/>
          </p:cNvSpPr>
          <p:nvPr>
            <p:ph type="ctrTitle" idx="7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95155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 + IMAGE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59409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4908433" y="724600"/>
            <a:ext cx="7738000" cy="540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5315433" y="1905633"/>
            <a:ext cx="477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4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5315433" y="3228933"/>
            <a:ext cx="59612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333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70364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RESOURCES">
    <p:bg>
      <p:bgPr>
        <a:solidFill>
          <a:schemeClr val="accen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465833" y="1716667"/>
            <a:ext cx="9109600" cy="48096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1080000" y="1970867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1pPr>
            <a:lvl2pPr marL="1219170" lvl="1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2pPr>
            <a:lvl3pPr marL="1828754" lvl="2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3pPr>
            <a:lvl4pPr marL="2438339" lvl="3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4pPr>
            <a:lvl5pPr marL="3047924" lvl="4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5pPr>
            <a:lvl6pPr marL="3657509" lvl="5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6pPr>
            <a:lvl7pPr marL="4267093" lvl="6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7pPr>
            <a:lvl8pPr marL="4876678" lvl="7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8pPr>
            <a:lvl9pPr marL="5486263" lvl="8" indent="-372524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1189767" y="859400"/>
            <a:ext cx="10586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sz="4000" b="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95314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 SLIDE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6791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B92C26-2E84-42AD-BEA4-B52868B8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75EAE1-9B78-433D-BA13-C9FC75879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23A67F7-DE44-4912-8C28-F5083959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2024.01.15.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036B42-A708-4392-8AF2-55C4C3C1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D3DEB9-BBF1-4946-9DF8-15413BFD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3513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98BD07-3B4F-45D2-93B6-0ECA26CD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5479161-C349-49B9-8ACD-21415CF43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D798339-235C-45D6-A043-06F0A2FB7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88B42D1-2AFE-48A4-BABF-BF4CD02D1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6586549-FAA7-4380-80B7-AB707C0E2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A993116-7AFA-4416-89D7-BDFB35C8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2024.01.15.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C16F05C-3934-4A16-B224-79ECD39C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BA43450-F21F-4D47-9CB2-F0D41C0B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73977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35668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83167" y="48933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4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83167" y="55748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52740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ABLE OF CONTENT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548300" y="28292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6889500" y="25350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8548300" y="4062133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6889500" y="3730633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8548300" y="5247267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6889500" y="4926267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967667" y="2829200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3770100" y="25350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967667" y="4062133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3770100" y="3730633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967667" y="5247267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3770100" y="4926267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857984" y="27343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857984" y="39666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857984" y="5151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8566017" y="27343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8566017" y="39666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8566017" y="5151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4980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B92C26-2E84-42AD-BEA4-B52868B8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75EAE1-9B78-433D-BA13-C9FC75879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23A67F7-DE44-4912-8C28-F5083959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2024.01.15.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036B42-A708-4392-8AF2-55C4C3C1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D3DEB9-BBF1-4946-9DF8-15413BFD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77434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98BD07-3B4F-45D2-93B6-0ECA26CD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5479161-C349-49B9-8ACD-21415CF43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D798339-235C-45D6-A043-06F0A2FB7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88B42D1-2AFE-48A4-BABF-BF4CD02D1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6586549-FAA7-4380-80B7-AB707C0E2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A993116-7AFA-4416-89D7-BDFB35C8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2024.01.15.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C16F05C-3934-4A16-B224-79ECD39C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BA43450-F21F-4D47-9CB2-F0D41C0B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23020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10396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83167" y="48933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4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83167" y="55748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25039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B92C26-2E84-42AD-BEA4-B52868B8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75EAE1-9B78-433D-BA13-C9FC75879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23A67F7-DE44-4912-8C28-F5083959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2024.01.15.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036B42-A708-4392-8AF2-55C4C3C1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D3DEB9-BBF1-4946-9DF8-15413BFD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85539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98BD07-3B4F-45D2-93B6-0ECA26CD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5479161-C349-49B9-8ACD-21415CF43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D798339-235C-45D6-A043-06F0A2FB7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88B42D1-2AFE-48A4-BABF-BF4CD02D1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6586549-FAA7-4380-80B7-AB707C0E2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A993116-7AFA-4416-89D7-BDFB35C8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2024.01.15.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C16F05C-3934-4A16-B224-79ECD39C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BA43450-F21F-4D47-9CB2-F0D41C0B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63383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83167" y="48933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4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83167" y="55748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85270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ABLE OF CONTENT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548300" y="28292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6889500" y="25350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8548300" y="4062133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6889500" y="3730633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8548300" y="5247267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6889500" y="4926267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967667" y="2829200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3770100" y="25350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967667" y="4062133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3770100" y="3730633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967667" y="5247267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3770100" y="4926267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857984" y="27343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857984" y="39666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857984" y="5151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8566017" y="27343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8566017" y="39666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8566017" y="5151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310033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 + TEXT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6524933" y="2316667"/>
            <a:ext cx="4707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sz="48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6524933" y="3661833"/>
            <a:ext cx="4610000" cy="1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653142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0932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85795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48452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9688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84551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47208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4070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 + TEXT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6524933" y="2316667"/>
            <a:ext cx="4707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sz="48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6524933" y="3661833"/>
            <a:ext cx="4610000" cy="1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093832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773584" y="1722200"/>
            <a:ext cx="6547600" cy="341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3693800" y="2077733"/>
            <a:ext cx="4707200" cy="258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6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3742400" y="2343400"/>
            <a:ext cx="4610000" cy="1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6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47525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HREE COLUMNS 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2077241" y="27520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2077241" y="46222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2077241" y="368714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1331100" y="859400"/>
            <a:ext cx="10445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047824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HREE COLUMNS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7191841" y="27625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7191841" y="46327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7191841" y="369764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341600" y="850569"/>
            <a:ext cx="10445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8596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HREE COLUMNS + INFOGRAPHY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5166600" y="4833433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7751333" y="48530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2581849" y="4826300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4711992" y="46711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7296741" y="4697933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2127259" y="46711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132470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027096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HREE COLUMNS 2 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5166592" y="4697900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8056141" y="42561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2277059" y="51880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4711992" y="45629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7601541" y="4128633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822459" y="5052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288358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GRAPHIC">
  <p:cSld name="TITLE + GRAPHIC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>
            <a:off x="7763341" y="33594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2"/>
          </p:nvPr>
        </p:nvSpPr>
        <p:spPr>
          <a:xfrm>
            <a:off x="7763341" y="5257884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ctrTitle" idx="3"/>
          </p:nvPr>
        </p:nvSpPr>
        <p:spPr>
          <a:xfrm>
            <a:off x="7763341" y="43086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title" idx="4" hasCustomPrompt="1"/>
          </p:nvPr>
        </p:nvSpPr>
        <p:spPr>
          <a:xfrm>
            <a:off x="7763341" y="26291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>
            <a:spLocks noGrp="1"/>
          </p:cNvSpPr>
          <p:nvPr>
            <p:ph type="title" idx="5" hasCustomPrompt="1"/>
          </p:nvPr>
        </p:nvSpPr>
        <p:spPr>
          <a:xfrm>
            <a:off x="7763341" y="36165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>
            <a:spLocks noGrp="1"/>
          </p:cNvSpPr>
          <p:nvPr>
            <p:ph type="title" idx="6" hasCustomPrompt="1"/>
          </p:nvPr>
        </p:nvSpPr>
        <p:spPr>
          <a:xfrm>
            <a:off x="7763341" y="45896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>
            <a:spLocks noGrp="1"/>
          </p:cNvSpPr>
          <p:nvPr>
            <p:ph type="ctrTitle" idx="7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19731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 + IMAGE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034808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4908433" y="724600"/>
            <a:ext cx="7738000" cy="540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5315433" y="1905633"/>
            <a:ext cx="477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4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5315433" y="3228933"/>
            <a:ext cx="59612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333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2908791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CREDIT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465833" y="2161600"/>
            <a:ext cx="9109600" cy="391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1080000" y="2892000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333">
                <a:solidFill>
                  <a:srgbClr val="161234"/>
                </a:solidFill>
              </a:defRPr>
            </a:lvl1pPr>
            <a:lvl2pPr marL="1219170" lvl="1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333">
                <a:solidFill>
                  <a:srgbClr val="161234"/>
                </a:solidFill>
              </a:defRPr>
            </a:lvl2pPr>
            <a:lvl3pPr marL="1828754" lvl="2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333">
                <a:solidFill>
                  <a:srgbClr val="161234"/>
                </a:solidFill>
              </a:defRPr>
            </a:lvl3pPr>
            <a:lvl4pPr marL="2438339" lvl="3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333">
                <a:solidFill>
                  <a:srgbClr val="161234"/>
                </a:solidFill>
              </a:defRPr>
            </a:lvl4pPr>
            <a:lvl5pPr marL="3047924" lvl="4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333">
                <a:solidFill>
                  <a:srgbClr val="161234"/>
                </a:solidFill>
              </a:defRPr>
            </a:lvl5pPr>
            <a:lvl6pPr marL="3657509" lvl="5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333">
                <a:solidFill>
                  <a:srgbClr val="161234"/>
                </a:solidFill>
              </a:defRPr>
            </a:lvl6pPr>
            <a:lvl7pPr marL="4267093" lvl="6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333">
                <a:solidFill>
                  <a:srgbClr val="161234"/>
                </a:solidFill>
              </a:defRPr>
            </a:lvl7pPr>
            <a:lvl8pPr marL="4876678" lvl="7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333">
                <a:solidFill>
                  <a:srgbClr val="161234"/>
                </a:solidFill>
              </a:defRPr>
            </a:lvl8pPr>
            <a:lvl9pPr marL="5486263" lvl="8" indent="-389457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161234"/>
              </a:buClr>
              <a:buSzPts val="1000"/>
              <a:buChar char="■"/>
              <a:defRPr sz="1333">
                <a:solidFill>
                  <a:srgbClr val="161234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1189767" y="859400"/>
            <a:ext cx="10586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4666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0932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85795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48452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9688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84551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47208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51239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RESOURCES">
    <p:bg>
      <p:bgPr>
        <a:solidFill>
          <a:schemeClr val="accen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465833" y="1716667"/>
            <a:ext cx="9109600" cy="48096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1080000" y="1970867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1pPr>
            <a:lvl2pPr marL="1219170" lvl="1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2pPr>
            <a:lvl3pPr marL="1828754" lvl="2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3pPr>
            <a:lvl4pPr marL="2438339" lvl="3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4pPr>
            <a:lvl5pPr marL="3047924" lvl="4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5pPr>
            <a:lvl6pPr marL="3657509" lvl="5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6pPr>
            <a:lvl7pPr marL="4267093" lvl="6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7pPr>
            <a:lvl8pPr marL="4876678" lvl="7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8pPr>
            <a:lvl9pPr marL="5486263" lvl="8" indent="-372524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1189767" y="859400"/>
            <a:ext cx="10586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sz="4000" b="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0697975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 SLIDE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2586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B92C26-2E84-42AD-BEA4-B52868B8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75EAE1-9B78-433D-BA13-C9FC75879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23A67F7-DE44-4912-8C28-F5083959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2024.01.15.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036B42-A708-4392-8AF2-55C4C3C1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D3DEB9-BBF1-4946-9DF8-15413BFD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502173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98BD07-3B4F-45D2-93B6-0ECA26CD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5479161-C349-49B9-8ACD-21415CF43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D798339-235C-45D6-A043-06F0A2FB7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88B42D1-2AFE-48A4-BABF-BF4CD02D1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6586549-FAA7-4380-80B7-AB707C0E2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A993116-7AFA-4416-89D7-BDFB35C8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2024.01.15.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C16F05C-3934-4A16-B224-79ECD39C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BA43450-F21F-4D47-9CB2-F0D41C0B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565381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224741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079532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102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2024.01.15.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9414620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241113"/>
      </p:ext>
    </p:extLst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74893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773584" y="1722200"/>
            <a:ext cx="6547600" cy="341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3693800" y="2077733"/>
            <a:ext cx="4707200" cy="258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6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3742400" y="2343400"/>
            <a:ext cx="4610000" cy="1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6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535748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2024.01.15.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722900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547571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79262"/>
      </p:ext>
    </p:extLst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28237"/>
      </p:ext>
    </p:extLst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641452"/>
      </p:ext>
    </p:extLst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435119"/>
      </p:ext>
    </p:extLst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94378"/>
      </p:ext>
    </p:extLst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311970"/>
      </p:ext>
    </p:extLst>
  </p:cSld>
  <p:clrMapOvr>
    <a:masterClrMapping/>
  </p:clrMapOvr>
  <p:hf sldNum="0"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330872"/>
      </p:ext>
    </p:extLst>
  </p:cSld>
  <p:clrMapOvr>
    <a:masterClrMapping/>
  </p:clrMapOvr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60281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HREE COLUMNS 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2077241" y="27520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2077241" y="46222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2077241" y="368714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1331100" y="859400"/>
            <a:ext cx="10445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4185987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44909"/>
      </p:ext>
    </p:extLst>
  </p:cSld>
  <p:clrMapOvr>
    <a:masterClrMapping/>
  </p:clrMapOvr>
  <p:hf sldNum="0"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076808"/>
      </p:ext>
    </p:extLst>
  </p:cSld>
  <p:clrMapOvr>
    <a:masterClrMapping/>
  </p:clrMapOvr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51160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HREE COLUMNS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7191841" y="27625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7191841" y="46327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7191841" y="369764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341600" y="850569"/>
            <a:ext cx="10445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30908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HREE COLUMNS + INFOGRAPHY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5166600" y="4833433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7751333" y="48530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2581849" y="4826300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4711992" y="46711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7296741" y="4697933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2127259" y="46711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81604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1678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44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4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theme" Target="../theme/theme7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3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sz="2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308409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850804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4" r:id="rId3"/>
    <p:sldLayoutId id="214748368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43591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  <p:sldLayoutId id="2147483709" r:id="rId2"/>
    <p:sldLayoutId id="2147483710" r:id="rId3"/>
    <p:sldLayoutId id="214748371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3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sz="2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828429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301075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669985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7737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  <p:sldLayoutId id="21474837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../html/index.html" TargetMode="External"/><Relationship Id="rId1" Type="http://schemas.openxmlformats.org/officeDocument/2006/relationships/slideLayout" Target="../slideLayouts/slideLayout4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1E2C30-0D67-495F-BDE9-E906DB01F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118" y="3024600"/>
            <a:ext cx="11743764" cy="808800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i="0" dirty="0" err="1">
                <a:effectLst/>
                <a:latin typeface="Söhne"/>
              </a:rPr>
              <a:t>Roshambo</a:t>
            </a:r>
            <a:r>
              <a:rPr lang="hu-HU" b="1" i="0" dirty="0">
                <a:effectLst/>
                <a:latin typeface="Söhne"/>
              </a:rPr>
              <a:t> II – A Varázslatos kaland JavaScript-ben</a:t>
            </a:r>
            <a:endParaRPr lang="hu-HU" dirty="0">
              <a:solidFill>
                <a:srgbClr val="94EA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372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6D43CE-543C-4CA5-A836-14E13E246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800" y="395515"/>
            <a:ext cx="9396400" cy="643200"/>
          </a:xfrm>
        </p:spPr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Tervezés: Prototípus </a:t>
            </a:r>
            <a:r>
              <a:rPr lang="en-US" dirty="0">
                <a:solidFill>
                  <a:schemeClr val="accent1"/>
                </a:solidFill>
              </a:rPr>
              <a:t>– </a:t>
            </a:r>
            <a:r>
              <a:rPr lang="hu-HU" dirty="0">
                <a:solidFill>
                  <a:schemeClr val="accent1"/>
                </a:solidFill>
              </a:rPr>
              <a:t>Főoldal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620924-5C9E-4431-9713-B60CA9E01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174" y="1038715"/>
            <a:ext cx="10921652" cy="1005114"/>
          </a:xfrm>
        </p:spPr>
        <p:txBody>
          <a:bodyPr/>
          <a:lstStyle/>
          <a:p>
            <a:pPr marL="158750" indent="0">
              <a:buNone/>
            </a:pPr>
            <a:r>
              <a:rPr lang="hu-HU" sz="2400" dirty="0">
                <a:solidFill>
                  <a:schemeClr val="bg1"/>
                </a:solidFill>
              </a:rPr>
              <a:t>A </a:t>
            </a:r>
            <a:r>
              <a:rPr lang="hu-HU" sz="2400" dirty="0">
                <a:solidFill>
                  <a:schemeClr val="accent1"/>
                </a:solidFill>
              </a:rPr>
              <a:t>főoldalon </a:t>
            </a:r>
            <a:r>
              <a:rPr lang="hu-HU" sz="2400" dirty="0">
                <a:solidFill>
                  <a:schemeClr val="bg1"/>
                </a:solidFill>
              </a:rPr>
              <a:t>megoldottuk, hogy egy </a:t>
            </a:r>
            <a:r>
              <a:rPr lang="hu-HU" sz="2400" dirty="0" err="1">
                <a:solidFill>
                  <a:schemeClr val="bg1"/>
                </a:solidFill>
              </a:rPr>
              <a:t>modal</a:t>
            </a:r>
            <a:r>
              <a:rPr lang="hu-HU" sz="2400" dirty="0">
                <a:solidFill>
                  <a:schemeClr val="bg1"/>
                </a:solidFill>
              </a:rPr>
              <a:t> formájában eldőljön, hogy nyertél vagy nem.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FA6B06A1-5A05-371A-E890-53535AD9C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450" y="2040465"/>
            <a:ext cx="8621416" cy="442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724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6D43CE-543C-4CA5-A836-14E13E246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800" y="395515"/>
            <a:ext cx="9396400" cy="643200"/>
          </a:xfrm>
        </p:spPr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Tervezés: Prototípus </a:t>
            </a:r>
            <a:r>
              <a:rPr lang="en-US" dirty="0">
                <a:solidFill>
                  <a:schemeClr val="accent1"/>
                </a:solidFill>
              </a:rPr>
              <a:t>– </a:t>
            </a:r>
            <a:r>
              <a:rPr lang="hu-HU" dirty="0">
                <a:solidFill>
                  <a:schemeClr val="accent1"/>
                </a:solidFill>
              </a:rPr>
              <a:t>Főoldal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620924-5C9E-4431-9713-B60CA9E01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174" y="1038715"/>
            <a:ext cx="10921652" cy="1005114"/>
          </a:xfrm>
        </p:spPr>
        <p:txBody>
          <a:bodyPr/>
          <a:lstStyle/>
          <a:p>
            <a:pPr marL="158750" indent="0">
              <a:buNone/>
            </a:pPr>
            <a:r>
              <a:rPr lang="hu-HU" sz="2400" dirty="0">
                <a:solidFill>
                  <a:schemeClr val="bg1"/>
                </a:solidFill>
              </a:rPr>
              <a:t>A </a:t>
            </a:r>
            <a:r>
              <a:rPr lang="hu-HU" sz="2400" dirty="0">
                <a:solidFill>
                  <a:schemeClr val="accent1"/>
                </a:solidFill>
              </a:rPr>
              <a:t>Szabályzatban</a:t>
            </a:r>
            <a:r>
              <a:rPr lang="hu-HU" sz="2400" dirty="0">
                <a:solidFill>
                  <a:schemeClr val="bg1"/>
                </a:solidFill>
              </a:rPr>
              <a:t> levezetjük pontról pontra, hogy mit szabad és mit nem.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8827050-7E7A-DA41-FAC7-6640AAB76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450" y="2040465"/>
            <a:ext cx="8578850" cy="440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317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6D43CE-543C-4CA5-A836-14E13E246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800" y="395515"/>
            <a:ext cx="9396400" cy="643200"/>
          </a:xfrm>
        </p:spPr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Tervezés: Prototípus </a:t>
            </a:r>
            <a:r>
              <a:rPr lang="en-US" dirty="0">
                <a:solidFill>
                  <a:schemeClr val="accent1"/>
                </a:solidFill>
              </a:rPr>
              <a:t>– </a:t>
            </a:r>
            <a:r>
              <a:rPr lang="hu-HU" dirty="0">
                <a:solidFill>
                  <a:schemeClr val="accent1"/>
                </a:solidFill>
              </a:rPr>
              <a:t>Főoldal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620924-5C9E-4431-9713-B60CA9E01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174" y="1038715"/>
            <a:ext cx="10921652" cy="1005114"/>
          </a:xfrm>
        </p:spPr>
        <p:txBody>
          <a:bodyPr/>
          <a:lstStyle/>
          <a:p>
            <a:pPr marL="158750" indent="0">
              <a:buNone/>
            </a:pPr>
            <a:r>
              <a:rPr lang="hu-HU" sz="2400" dirty="0">
                <a:solidFill>
                  <a:schemeClr val="bg1"/>
                </a:solidFill>
              </a:rPr>
              <a:t>A </a:t>
            </a:r>
            <a:r>
              <a:rPr lang="hu-HU" sz="2400" dirty="0">
                <a:solidFill>
                  <a:schemeClr val="accent1"/>
                </a:solidFill>
              </a:rPr>
              <a:t>Történetben</a:t>
            </a:r>
            <a:r>
              <a:rPr lang="hu-HU" sz="2400" dirty="0">
                <a:solidFill>
                  <a:schemeClr val="bg1"/>
                </a:solidFill>
              </a:rPr>
              <a:t> egy felettébb érdekes videó található amiben a játék eredete látható.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4F824C2C-4C59-A732-3440-25BDE29BF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450" y="2040465"/>
            <a:ext cx="8585200" cy="440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898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6D43CE-543C-4CA5-A836-14E13E246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800" y="395515"/>
            <a:ext cx="9396400" cy="643200"/>
          </a:xfrm>
        </p:spPr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Tervezés: Prototípus </a:t>
            </a:r>
            <a:r>
              <a:rPr lang="en-US" dirty="0">
                <a:solidFill>
                  <a:schemeClr val="accent1"/>
                </a:solidFill>
              </a:rPr>
              <a:t>– </a:t>
            </a:r>
            <a:r>
              <a:rPr lang="hu-HU" dirty="0">
                <a:solidFill>
                  <a:schemeClr val="accent1"/>
                </a:solidFill>
              </a:rPr>
              <a:t>Főoldal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620924-5C9E-4431-9713-B60CA9E01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174" y="1038715"/>
            <a:ext cx="10921652" cy="1005114"/>
          </a:xfrm>
        </p:spPr>
        <p:txBody>
          <a:bodyPr/>
          <a:lstStyle/>
          <a:p>
            <a:pPr marL="158750" indent="0">
              <a:buNone/>
            </a:pPr>
            <a:r>
              <a:rPr lang="hu-HU" sz="2400" dirty="0">
                <a:solidFill>
                  <a:schemeClr val="bg1"/>
                </a:solidFill>
              </a:rPr>
              <a:t>A </a:t>
            </a:r>
            <a:r>
              <a:rPr lang="hu-HU" sz="2400" dirty="0">
                <a:solidFill>
                  <a:schemeClr val="accent1"/>
                </a:solidFill>
              </a:rPr>
              <a:t>Csapatban </a:t>
            </a:r>
            <a:r>
              <a:rPr lang="hu-HU" sz="2400" dirty="0">
                <a:solidFill>
                  <a:schemeClr val="bg1"/>
                </a:solidFill>
              </a:rPr>
              <a:t>az eddig látottak szerepelnek, kinek mi volt a feladata.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E705DC5-F2BE-81EC-4B1A-0B07542D2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0" y="2043829"/>
            <a:ext cx="7721600" cy="396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519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6D43CE-543C-4CA5-A836-14E13E246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800" y="395515"/>
            <a:ext cx="9396400" cy="643200"/>
          </a:xfrm>
        </p:spPr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Tervezés: Prototípus </a:t>
            </a:r>
            <a:r>
              <a:rPr lang="en-US" dirty="0">
                <a:solidFill>
                  <a:schemeClr val="accent1"/>
                </a:solidFill>
              </a:rPr>
              <a:t>– </a:t>
            </a:r>
            <a:r>
              <a:rPr lang="hu-HU" dirty="0">
                <a:solidFill>
                  <a:schemeClr val="accent1"/>
                </a:solidFill>
              </a:rPr>
              <a:t>Főoldal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620924-5C9E-4431-9713-B60CA9E01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174" y="1038715"/>
            <a:ext cx="10921652" cy="1005114"/>
          </a:xfrm>
        </p:spPr>
        <p:txBody>
          <a:bodyPr/>
          <a:lstStyle/>
          <a:p>
            <a:pPr marL="158750" indent="0">
              <a:buNone/>
            </a:pPr>
            <a:r>
              <a:rPr lang="hu-HU" sz="2400" dirty="0">
                <a:solidFill>
                  <a:schemeClr val="bg1"/>
                </a:solidFill>
              </a:rPr>
              <a:t>A </a:t>
            </a:r>
            <a:r>
              <a:rPr lang="hu-HU" sz="2400" dirty="0" err="1">
                <a:solidFill>
                  <a:schemeClr val="accent1"/>
                </a:solidFill>
              </a:rPr>
              <a:t>Reset</a:t>
            </a:r>
            <a:r>
              <a:rPr lang="hu-HU" sz="2400" dirty="0">
                <a:solidFill>
                  <a:schemeClr val="accent1"/>
                </a:solidFill>
              </a:rPr>
              <a:t> </a:t>
            </a:r>
            <a:r>
              <a:rPr lang="hu-HU" sz="2400" dirty="0">
                <a:solidFill>
                  <a:schemeClr val="bg1"/>
                </a:solidFill>
              </a:rPr>
              <a:t>gomb visszaállít mindent alapértelmezett álláspontjába.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1855B471-0DAA-35D9-ABD3-C986346B9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397" y="1993900"/>
            <a:ext cx="8445205" cy="426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39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6D43CE-543C-4CA5-A836-14E13E246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800" y="395515"/>
            <a:ext cx="9396400" cy="643200"/>
          </a:xfrm>
        </p:spPr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Funkciók: Prototípus </a:t>
            </a:r>
            <a:r>
              <a:rPr lang="en-US" dirty="0">
                <a:solidFill>
                  <a:schemeClr val="accent1"/>
                </a:solidFill>
              </a:rPr>
              <a:t>– </a:t>
            </a:r>
            <a:r>
              <a:rPr lang="hu-HU" dirty="0">
                <a:solidFill>
                  <a:schemeClr val="accent1"/>
                </a:solidFill>
              </a:rPr>
              <a:t>Főoldal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620924-5C9E-4431-9713-B60CA9E01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174" y="1038715"/>
            <a:ext cx="10921652" cy="1005114"/>
          </a:xfrm>
        </p:spPr>
        <p:txBody>
          <a:bodyPr/>
          <a:lstStyle/>
          <a:p>
            <a:pPr marL="158750" indent="0">
              <a:buNone/>
            </a:pPr>
            <a:r>
              <a:rPr lang="hu-HU" sz="2400" dirty="0">
                <a:solidFill>
                  <a:schemeClr val="accent1"/>
                </a:solidFill>
              </a:rPr>
              <a:t>Az AI választása </a:t>
            </a:r>
            <a:r>
              <a:rPr lang="hu-HU" sz="2400" dirty="0">
                <a:solidFill>
                  <a:schemeClr val="bg1"/>
                </a:solidFill>
              </a:rPr>
              <a:t>ha megnyomódik, elkezd váltogatni a képek között egy ideig és aztán kiválaszt egy maradandót.</a:t>
            </a:r>
            <a:endParaRPr lang="hu-HU" sz="2400" dirty="0">
              <a:solidFill>
                <a:schemeClr val="accent1"/>
              </a:solidFill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1855B471-0DAA-35D9-ABD3-C986346B9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397" y="2043829"/>
            <a:ext cx="8445205" cy="426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44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6D43CE-543C-4CA5-A836-14E13E246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800" y="395515"/>
            <a:ext cx="9396400" cy="643200"/>
          </a:xfrm>
        </p:spPr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Funkciók: Prototípus </a:t>
            </a:r>
            <a:r>
              <a:rPr lang="en-US" dirty="0">
                <a:solidFill>
                  <a:schemeClr val="accent1"/>
                </a:solidFill>
              </a:rPr>
              <a:t>– </a:t>
            </a:r>
            <a:r>
              <a:rPr lang="hu-HU" dirty="0">
                <a:solidFill>
                  <a:schemeClr val="accent1"/>
                </a:solidFill>
              </a:rPr>
              <a:t>Főoldal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620924-5C9E-4431-9713-B60CA9E01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174" y="1038715"/>
            <a:ext cx="10921652" cy="1005114"/>
          </a:xfrm>
        </p:spPr>
        <p:txBody>
          <a:bodyPr/>
          <a:lstStyle/>
          <a:p>
            <a:pPr marL="158750" indent="0" algn="ctr">
              <a:buNone/>
            </a:pPr>
            <a:r>
              <a:rPr lang="hu-HU" sz="2400" dirty="0">
                <a:solidFill>
                  <a:schemeClr val="accent1"/>
                </a:solidFill>
              </a:rPr>
              <a:t>Így változik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11BA66A-7954-E9D9-4979-1806CA1EE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24" y="1765839"/>
            <a:ext cx="4870276" cy="4696646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DC736372-10F4-B9BE-3D41-B728AFB6A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65840"/>
            <a:ext cx="5327650" cy="4696645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2D187E7E-E307-3EFD-3F05-B2FBA19511A5}"/>
              </a:ext>
            </a:extLst>
          </p:cNvPr>
          <p:cNvSpPr txBox="1"/>
          <p:nvPr/>
        </p:nvSpPr>
        <p:spPr>
          <a:xfrm>
            <a:off x="5314950" y="3689350"/>
            <a:ext cx="717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>
                <a:solidFill>
                  <a:schemeClr val="accent1"/>
                </a:solidFill>
                <a:sym typeface="Wingdings" panose="05000000000000000000" pitchFamily="2" charset="2"/>
              </a:rPr>
              <a:t></a:t>
            </a:r>
            <a:endParaRPr lang="hu-HU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605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B18914-4588-4969-8C98-630F4DC6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Felhasznált</a:t>
            </a:r>
            <a:r>
              <a:rPr lang="en-US" dirty="0">
                <a:solidFill>
                  <a:schemeClr val="accent1"/>
                </a:solidFill>
              </a:rPr>
              <a:t> e</a:t>
            </a:r>
            <a:r>
              <a:rPr lang="hu-HU" dirty="0" err="1">
                <a:solidFill>
                  <a:schemeClr val="accent1"/>
                </a:solidFill>
              </a:rPr>
              <a:t>szközök</a:t>
            </a:r>
            <a:r>
              <a:rPr lang="en-US" dirty="0">
                <a:solidFill>
                  <a:schemeClr val="accent1"/>
                </a:solidFill>
              </a:rPr>
              <a:t>/</a:t>
            </a:r>
            <a:r>
              <a:rPr lang="en-US" dirty="0" err="1">
                <a:solidFill>
                  <a:schemeClr val="accent1"/>
                </a:solidFill>
              </a:rPr>
              <a:t>technológiák</a:t>
            </a:r>
            <a:endParaRPr lang="hu-HU" dirty="0">
              <a:solidFill>
                <a:schemeClr val="accent1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59D303D-955F-44EE-A933-4781BDAC1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133" y="2260599"/>
            <a:ext cx="9396400" cy="3822959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A </a:t>
            </a:r>
            <a:r>
              <a:rPr lang="en-US" sz="2000" dirty="0" err="1">
                <a:solidFill>
                  <a:schemeClr val="accent1"/>
                </a:solidFill>
              </a:rPr>
              <a:t>weboldal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megtervezéséhez</a:t>
            </a:r>
            <a:r>
              <a:rPr lang="en-US" sz="2000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hu-HU" sz="2000" dirty="0" err="1">
                <a:solidFill>
                  <a:schemeClr val="accent1"/>
                </a:solidFill>
              </a:rPr>
              <a:t>Trello</a:t>
            </a:r>
            <a:endParaRPr lang="en-US" sz="2000" dirty="0">
              <a:solidFill>
                <a:schemeClr val="accent1"/>
              </a:solidFill>
            </a:endParaRPr>
          </a:p>
          <a:p>
            <a:pPr lvl="1"/>
            <a:r>
              <a:rPr lang="hu-HU" sz="2000" dirty="0" err="1">
                <a:solidFill>
                  <a:schemeClr val="accent1"/>
                </a:solidFill>
              </a:rPr>
              <a:t>Figma</a:t>
            </a:r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>
                <a:solidFill>
                  <a:schemeClr val="accent1"/>
                </a:solidFill>
              </a:rPr>
              <a:t>A </a:t>
            </a:r>
            <a:r>
              <a:rPr lang="en-US" sz="2000" dirty="0" err="1">
                <a:solidFill>
                  <a:schemeClr val="accent1"/>
                </a:solidFill>
              </a:rPr>
              <a:t>weboldal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megvalósításához</a:t>
            </a:r>
            <a:r>
              <a:rPr lang="en-US" sz="2000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HTML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CSS</a:t>
            </a:r>
          </a:p>
          <a:p>
            <a:pPr lvl="1"/>
            <a:r>
              <a:rPr lang="en-US" sz="2000" dirty="0" err="1">
                <a:solidFill>
                  <a:schemeClr val="accent1"/>
                </a:solidFill>
              </a:rPr>
              <a:t>Javascript</a:t>
            </a:r>
            <a:endParaRPr lang="en-US" sz="2000" dirty="0">
              <a:solidFill>
                <a:schemeClr val="accent1"/>
              </a:solidFill>
            </a:endParaRP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Visual Studio Code</a:t>
            </a:r>
            <a:endParaRPr lang="hu-HU" sz="2000" dirty="0">
              <a:solidFill>
                <a:schemeClr val="accent1"/>
              </a:solidFill>
            </a:endParaRPr>
          </a:p>
          <a:p>
            <a:pPr lvl="1"/>
            <a:r>
              <a:rPr lang="hu-HU" sz="2000" dirty="0">
                <a:solidFill>
                  <a:schemeClr val="accent1"/>
                </a:solidFill>
              </a:rPr>
              <a:t>GitHub</a:t>
            </a:r>
            <a:endParaRPr lang="en-US" sz="2000" dirty="0">
              <a:solidFill>
                <a:schemeClr val="accent1"/>
              </a:solidFill>
            </a:endParaRP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Bootstrap</a:t>
            </a:r>
            <a:endParaRPr lang="hu-HU" sz="2000" dirty="0">
              <a:solidFill>
                <a:schemeClr val="accent1"/>
              </a:solidFill>
            </a:endParaRPr>
          </a:p>
          <a:p>
            <a:endParaRPr lang="hu-HU" sz="2000" dirty="0">
              <a:solidFill>
                <a:srgbClr val="94EA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32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79D754-1846-4872-B243-D52C649F3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800" y="675433"/>
            <a:ext cx="9396400" cy="643200"/>
          </a:xfrm>
        </p:spPr>
        <p:txBody>
          <a:bodyPr/>
          <a:lstStyle/>
          <a:p>
            <a:r>
              <a:rPr lang="hu-HU" sz="3200" dirty="0">
                <a:solidFill>
                  <a:schemeClr val="accent1"/>
                </a:solidFill>
              </a:rPr>
              <a:t>Trello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B4B64AF-3343-4995-A7A2-F07E1A467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800" y="2277400"/>
            <a:ext cx="3108886" cy="3336000"/>
          </a:xfrm>
        </p:spPr>
        <p:txBody>
          <a:bodyPr/>
          <a:lstStyle/>
          <a:p>
            <a:pPr marL="158750" indent="0">
              <a:buNone/>
            </a:pPr>
            <a:r>
              <a:rPr lang="hu-HU" sz="2400" dirty="0">
                <a:solidFill>
                  <a:schemeClr val="bg1"/>
                </a:solidFill>
              </a:rPr>
              <a:t>A </a:t>
            </a:r>
            <a:r>
              <a:rPr lang="hu-HU" sz="2400" dirty="0">
                <a:solidFill>
                  <a:schemeClr val="accent1"/>
                </a:solidFill>
              </a:rPr>
              <a:t>Trello</a:t>
            </a:r>
            <a:r>
              <a:rPr lang="hu-HU" sz="2400" dirty="0">
                <a:solidFill>
                  <a:schemeClr val="bg1"/>
                </a:solidFill>
              </a:rPr>
              <a:t> segítségével listák és kártyák segítségével tudtuk követni merre járunk a projekt megvalósításában</a:t>
            </a:r>
          </a:p>
        </p:txBody>
      </p:sp>
      <p:pic>
        <p:nvPicPr>
          <p:cNvPr id="5" name="Picture 4" descr="Screens screenshot of a computer&#10;&#10;Description automatically generated">
            <a:extLst>
              <a:ext uri="{FF2B5EF4-FFF2-40B4-BE49-F238E27FC236}">
                <a16:creationId xmlns:a16="http://schemas.microsoft.com/office/drawing/2014/main" id="{D37063B9-2CBC-A045-041C-A08044C5F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555" y="1887800"/>
            <a:ext cx="6684140" cy="417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460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901B5D-9267-4B8F-8174-F28652CE1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133" y="324587"/>
            <a:ext cx="9396400" cy="643200"/>
          </a:xfrm>
        </p:spPr>
        <p:txBody>
          <a:bodyPr/>
          <a:lstStyle/>
          <a:p>
            <a:r>
              <a:rPr lang="hu-HU" sz="3200" dirty="0">
                <a:solidFill>
                  <a:schemeClr val="accent1"/>
                </a:solidFill>
              </a:rPr>
              <a:t>Figma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744D12F-6173-4932-9C16-35CCE8BDB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133" y="1234232"/>
            <a:ext cx="4351516" cy="3336000"/>
          </a:xfrm>
        </p:spPr>
        <p:txBody>
          <a:bodyPr/>
          <a:lstStyle/>
          <a:p>
            <a:pPr marL="158750" indent="0">
              <a:buNone/>
            </a:pPr>
            <a:r>
              <a:rPr lang="hu-HU" sz="2400" dirty="0">
                <a:solidFill>
                  <a:schemeClr val="bg1"/>
                </a:solidFill>
              </a:rPr>
              <a:t>A </a:t>
            </a:r>
            <a:r>
              <a:rPr lang="hu-HU" sz="2400" dirty="0">
                <a:solidFill>
                  <a:schemeClr val="accent1"/>
                </a:solidFill>
              </a:rPr>
              <a:t>Figma</a:t>
            </a:r>
            <a:r>
              <a:rPr lang="hu-HU" sz="2400" dirty="0">
                <a:solidFill>
                  <a:schemeClr val="bg1"/>
                </a:solidFill>
              </a:rPr>
              <a:t> segítségével hoztuk létre a weboldal prototípusát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9FD0E55F-5280-94F8-D95D-E78E6D79E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83" y="2635973"/>
            <a:ext cx="4961595" cy="2349500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3AC4A535-88B8-2D36-C66C-B266FA6F8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353" y="1409632"/>
            <a:ext cx="5237582" cy="45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506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515459-0EA6-43D0-822A-2C058352B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110143"/>
          </a:xfrm>
        </p:spPr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Követelmények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9CCB0DC-1E19-4749-8165-1F6ACC5D9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3869" y="2109443"/>
            <a:ext cx="6784262" cy="1905466"/>
          </a:xfrm>
        </p:spPr>
        <p:txBody>
          <a:bodyPr/>
          <a:lstStyle/>
          <a:p>
            <a:pPr marL="158750" indent="0" algn="ctr">
              <a:buNone/>
            </a:pPr>
            <a:r>
              <a:rPr lang="hu-HU" sz="2400" dirty="0">
                <a:solidFill>
                  <a:schemeClr val="bg1"/>
                </a:solidFill>
              </a:rPr>
              <a:t>Egy </a:t>
            </a:r>
            <a:r>
              <a:rPr lang="hu-HU" sz="2400" dirty="0">
                <a:solidFill>
                  <a:schemeClr val="accent1"/>
                </a:solidFill>
              </a:rPr>
              <a:t>játék</a:t>
            </a:r>
            <a:r>
              <a:rPr lang="hu-HU" sz="2400" dirty="0">
                <a:solidFill>
                  <a:schemeClr val="bg1"/>
                </a:solidFill>
              </a:rPr>
              <a:t> elkészítése főleg JavaScript használatával.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183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2E4BD-98C8-EB9C-7E64-D1EDEE951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HTML</a:t>
            </a:r>
            <a:endParaRPr lang="hu-HU" sz="36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BB947-7741-809F-0DB0-6D3D8E988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133" y="2260600"/>
            <a:ext cx="4671867" cy="3336000"/>
          </a:xfrm>
        </p:spPr>
        <p:txBody>
          <a:bodyPr/>
          <a:lstStyle/>
          <a:p>
            <a:pPr marL="158750" indent="0">
              <a:buNone/>
            </a:pPr>
            <a:r>
              <a:rPr lang="hu-HU" sz="2400" dirty="0">
                <a:solidFill>
                  <a:schemeClr val="bg1"/>
                </a:solidFill>
              </a:rPr>
              <a:t>A weboldal elkészítésekor nagy hasznát vettük a </a:t>
            </a:r>
            <a:r>
              <a:rPr lang="hu-HU" sz="2400" dirty="0">
                <a:solidFill>
                  <a:schemeClr val="accent1"/>
                </a:solidFill>
              </a:rPr>
              <a:t>HTML5</a:t>
            </a:r>
            <a:r>
              <a:rPr lang="hu-HU" sz="2400" dirty="0">
                <a:solidFill>
                  <a:schemeClr val="bg1"/>
                </a:solidFill>
              </a:rPr>
              <a:t> (Azaz HyperText Markup Language)-nek, mely lehetővé tette a weboldalak felépítését a beépített </a:t>
            </a:r>
            <a:r>
              <a:rPr lang="hu-HU" sz="2400" dirty="0">
                <a:solidFill>
                  <a:schemeClr val="accent1"/>
                </a:solidFill>
              </a:rPr>
              <a:t>DOM</a:t>
            </a:r>
            <a:r>
              <a:rPr lang="hu-HU" sz="2400" dirty="0">
                <a:solidFill>
                  <a:schemeClr val="bg1"/>
                </a:solidFill>
              </a:rPr>
              <a:t> (Document Object Model) segítségével.</a:t>
            </a:r>
          </a:p>
        </p:txBody>
      </p:sp>
      <p:pic>
        <p:nvPicPr>
          <p:cNvPr id="5" name="Picture 4" descr="A logo of a website&#10;&#10;Description automatically generated">
            <a:extLst>
              <a:ext uri="{FF2B5EF4-FFF2-40B4-BE49-F238E27FC236}">
                <a16:creationId xmlns:a16="http://schemas.microsoft.com/office/drawing/2014/main" id="{FD025EF4-E373-94D5-A38D-DEB5C95ED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108" y="1887800"/>
            <a:ext cx="3348135" cy="334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691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2E4BD-98C8-EB9C-7E64-D1EDEE951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CSS</a:t>
            </a:r>
            <a:endParaRPr lang="hu-HU" sz="36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BB947-7741-809F-0DB0-6D3D8E988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133" y="2260600"/>
            <a:ext cx="4671867" cy="3336000"/>
          </a:xfrm>
        </p:spPr>
        <p:txBody>
          <a:bodyPr/>
          <a:lstStyle/>
          <a:p>
            <a:pPr marL="158750" indent="0">
              <a:buNone/>
            </a:pPr>
            <a:r>
              <a:rPr lang="hu-HU" sz="2400" dirty="0">
                <a:solidFill>
                  <a:schemeClr val="bg1"/>
                </a:solidFill>
              </a:rPr>
              <a:t>A </a:t>
            </a:r>
            <a:r>
              <a:rPr lang="hu-HU" sz="2400" dirty="0">
                <a:solidFill>
                  <a:schemeClr val="accent1"/>
                </a:solidFill>
              </a:rPr>
              <a:t>CSS</a:t>
            </a:r>
            <a:r>
              <a:rPr lang="hu-HU" sz="2400" dirty="0">
                <a:solidFill>
                  <a:schemeClr val="bg1"/>
                </a:solidFill>
              </a:rPr>
              <a:t> (Cascading StyleSheets) felhasználásával tudtunk stilisztikai formázásokat applikálni a weboldalra.</a:t>
            </a:r>
          </a:p>
          <a:p>
            <a:pPr marL="158750" indent="0">
              <a:buNone/>
            </a:pPr>
            <a:r>
              <a:rPr lang="hu-HU" sz="2400" dirty="0">
                <a:solidFill>
                  <a:schemeClr val="bg1"/>
                </a:solidFill>
              </a:rPr>
              <a:t>A stíluslapok elkészítésekor a </a:t>
            </a:r>
            <a:r>
              <a:rPr lang="hu-HU" sz="2400" dirty="0">
                <a:solidFill>
                  <a:schemeClr val="accent1"/>
                </a:solidFill>
              </a:rPr>
              <a:t>CSS3</a:t>
            </a:r>
            <a:r>
              <a:rPr lang="hu-HU" sz="2400" dirty="0">
                <a:solidFill>
                  <a:schemeClr val="bg1"/>
                </a:solidFill>
              </a:rPr>
              <a:t> verziót használtuk fel.</a:t>
            </a:r>
          </a:p>
        </p:txBody>
      </p:sp>
      <p:pic>
        <p:nvPicPr>
          <p:cNvPr id="6" name="Picture 5" descr="A blue and white logo&#10;&#10;Description automatically generated">
            <a:extLst>
              <a:ext uri="{FF2B5EF4-FFF2-40B4-BE49-F238E27FC236}">
                <a16:creationId xmlns:a16="http://schemas.microsoft.com/office/drawing/2014/main" id="{61BEA796-3CB4-3525-200E-7DD787601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602" y="1887800"/>
            <a:ext cx="2374468" cy="33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082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2E4BD-98C8-EB9C-7E64-D1EDEE951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JavaScript</a:t>
            </a:r>
            <a:endParaRPr lang="hu-HU" sz="36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BB947-7741-809F-0DB0-6D3D8E988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133" y="2260600"/>
            <a:ext cx="4671867" cy="3336000"/>
          </a:xfrm>
        </p:spPr>
        <p:txBody>
          <a:bodyPr/>
          <a:lstStyle/>
          <a:p>
            <a:pPr marL="158750" indent="0">
              <a:buNone/>
            </a:pPr>
            <a:r>
              <a:rPr lang="hu-HU" sz="2400" dirty="0">
                <a:solidFill>
                  <a:schemeClr val="bg1"/>
                </a:solidFill>
              </a:rPr>
              <a:t>A </a:t>
            </a:r>
            <a:r>
              <a:rPr lang="hu-HU" sz="2400" dirty="0">
                <a:solidFill>
                  <a:schemeClr val="accent1"/>
                </a:solidFill>
              </a:rPr>
              <a:t>JavaScript</a:t>
            </a:r>
            <a:r>
              <a:rPr lang="hu-HU" sz="2400" dirty="0">
                <a:solidFill>
                  <a:schemeClr val="bg1"/>
                </a:solidFill>
              </a:rPr>
              <a:t> programozási nyelv segítségével tudtuk manipulálni a weboldal DOM egyes elemeit felhasználói bemenetre történő akcióra.</a:t>
            </a:r>
          </a:p>
          <a:p>
            <a:pPr marL="158750" indent="0">
              <a:buNone/>
            </a:pPr>
            <a:r>
              <a:rPr lang="hu-HU" sz="2400" dirty="0">
                <a:solidFill>
                  <a:schemeClr val="bg1"/>
                </a:solidFill>
              </a:rPr>
              <a:t>Ennek a lábléc elkészítésekor vettük elsődlegesen hasznát.</a:t>
            </a:r>
          </a:p>
        </p:txBody>
      </p:sp>
      <p:pic>
        <p:nvPicPr>
          <p:cNvPr id="6" name="Picture 5" descr="A yellow and white logo&#10;&#10;Description automatically generated">
            <a:extLst>
              <a:ext uri="{FF2B5EF4-FFF2-40B4-BE49-F238E27FC236}">
                <a16:creationId xmlns:a16="http://schemas.microsoft.com/office/drawing/2014/main" id="{44AA5777-8FA4-85D1-52F7-F3D597A1B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797" y="1885463"/>
            <a:ext cx="5360755" cy="335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604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2E4BD-98C8-EB9C-7E64-D1EDEE951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Visual Studio Code</a:t>
            </a:r>
            <a:endParaRPr lang="hu-HU" sz="36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BB947-7741-809F-0DB0-6D3D8E988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133" y="2260600"/>
            <a:ext cx="4671867" cy="3336000"/>
          </a:xfrm>
        </p:spPr>
        <p:txBody>
          <a:bodyPr/>
          <a:lstStyle/>
          <a:p>
            <a:pPr marL="158750" indent="0">
              <a:buNone/>
            </a:pPr>
            <a:r>
              <a:rPr lang="hu-HU" sz="2400" dirty="0">
                <a:solidFill>
                  <a:schemeClr val="bg1"/>
                </a:solidFill>
              </a:rPr>
              <a:t>A </a:t>
            </a:r>
            <a:r>
              <a:rPr lang="hu-HU" sz="2400" dirty="0">
                <a:solidFill>
                  <a:schemeClr val="accent1"/>
                </a:solidFill>
              </a:rPr>
              <a:t>Visual Studio Code</a:t>
            </a:r>
            <a:r>
              <a:rPr lang="hu-HU" sz="2400" dirty="0">
                <a:solidFill>
                  <a:srgbClr val="94EA22"/>
                </a:solidFill>
              </a:rPr>
              <a:t> </a:t>
            </a:r>
            <a:r>
              <a:rPr lang="hu-HU" sz="2400" dirty="0">
                <a:solidFill>
                  <a:schemeClr val="bg1"/>
                </a:solidFill>
              </a:rPr>
              <a:t>(gyakran VS Code-nak rövidített) egy szövegszerkesztő, mely a beépített funkcióinak köszönhetően nagy hasznunkra vált a weboldal elkészítésekor.</a:t>
            </a:r>
          </a:p>
        </p:txBody>
      </p:sp>
      <p:pic>
        <p:nvPicPr>
          <p:cNvPr id="6" name="Picture 5" descr="A blue logo with a black background&#10;&#10;Description automatically generated">
            <a:extLst>
              <a:ext uri="{FF2B5EF4-FFF2-40B4-BE49-F238E27FC236}">
                <a16:creationId xmlns:a16="http://schemas.microsoft.com/office/drawing/2014/main" id="{7F164CC9-31DF-AF95-8D6D-32C300A99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931" y="188780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158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2E4BD-98C8-EB9C-7E64-D1EDEE951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Bootstrap</a:t>
            </a:r>
            <a:endParaRPr lang="hu-HU" sz="36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BB947-7741-809F-0DB0-6D3D8E988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133" y="2260600"/>
            <a:ext cx="4671867" cy="3336000"/>
          </a:xfrm>
        </p:spPr>
        <p:txBody>
          <a:bodyPr/>
          <a:lstStyle/>
          <a:p>
            <a:pPr marL="158750" indent="0">
              <a:buNone/>
            </a:pPr>
            <a:r>
              <a:rPr lang="hu-HU" sz="2400" dirty="0">
                <a:solidFill>
                  <a:schemeClr val="bg1"/>
                </a:solidFill>
              </a:rPr>
              <a:t>A </a:t>
            </a:r>
            <a:r>
              <a:rPr lang="hu-HU" sz="2400" dirty="0">
                <a:solidFill>
                  <a:schemeClr val="accent1"/>
                </a:solidFill>
              </a:rPr>
              <a:t>Bootstrap</a:t>
            </a:r>
            <a:r>
              <a:rPr lang="hu-HU" sz="2400" dirty="0">
                <a:solidFill>
                  <a:schemeClr val="bg1"/>
                </a:solidFill>
              </a:rPr>
              <a:t> egy front-end keretrendszer, mely kibővíti a CSS-be/HTML-be beépített funkciókat.</a:t>
            </a:r>
          </a:p>
          <a:p>
            <a:pPr marL="158750" indent="0">
              <a:buNone/>
            </a:pPr>
            <a:r>
              <a:rPr lang="hu-HU" sz="2400" dirty="0">
                <a:solidFill>
                  <a:schemeClr val="bg1"/>
                </a:solidFill>
              </a:rPr>
              <a:t>A </a:t>
            </a:r>
            <a:r>
              <a:rPr lang="hu-HU" sz="2400" dirty="0">
                <a:solidFill>
                  <a:schemeClr val="accent1"/>
                </a:solidFill>
              </a:rPr>
              <a:t>Bootstrap</a:t>
            </a:r>
            <a:r>
              <a:rPr lang="hu-HU" sz="2400" dirty="0">
                <a:solidFill>
                  <a:schemeClr val="bg1"/>
                </a:solidFill>
              </a:rPr>
              <a:t> felhasználásával valósítottuk meg a felugró ablakot (modal-t) és a weboldalak formázását is. </a:t>
            </a:r>
          </a:p>
        </p:txBody>
      </p:sp>
      <p:pic>
        <p:nvPicPr>
          <p:cNvPr id="6" name="Picture 5" descr="A white letter on a purple square&#10;&#10;Description automatically generated">
            <a:extLst>
              <a:ext uri="{FF2B5EF4-FFF2-40B4-BE49-F238E27FC236}">
                <a16:creationId xmlns:a16="http://schemas.microsoft.com/office/drawing/2014/main" id="{D31EA17C-A1B2-3368-AD46-EC3434BB7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169" y="2260600"/>
            <a:ext cx="3546754" cy="282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204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5FCB0D-0BCE-4AD0-9876-723B8354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GitHub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C2288B0-13D8-4F0F-B847-1D8E2B3BE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28" y="2094309"/>
            <a:ext cx="4012163" cy="4033203"/>
          </a:xfrm>
        </p:spPr>
        <p:txBody>
          <a:bodyPr/>
          <a:lstStyle/>
          <a:p>
            <a:pPr marL="158750" indent="0">
              <a:buNone/>
            </a:pPr>
            <a:r>
              <a:rPr lang="hu-HU" sz="2400" dirty="0">
                <a:solidFill>
                  <a:schemeClr val="bg1"/>
                </a:solidFill>
              </a:rPr>
              <a:t>A </a:t>
            </a:r>
            <a:r>
              <a:rPr lang="hu-HU" sz="2400" dirty="0">
                <a:solidFill>
                  <a:schemeClr val="accent1"/>
                </a:solidFill>
              </a:rPr>
              <a:t>GitHub</a:t>
            </a:r>
            <a:r>
              <a:rPr lang="hu-HU" sz="2400" dirty="0">
                <a:solidFill>
                  <a:schemeClr val="bg1"/>
                </a:solidFill>
              </a:rPr>
              <a:t> a programozó talán legközelebbi barátja. Ennek a verzió kezelő programnak a segítségével osztottuk meg a csapatmunkát, továbbá itt tároltuk el a kész weboldal fájljait. </a:t>
            </a: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B92E06B3-ED7E-2C73-4C00-EBCCC64DF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002" y="382303"/>
            <a:ext cx="3523861" cy="1306178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07712913-3597-0405-3BFB-6123EB6B8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7256" y="1816100"/>
            <a:ext cx="4596916" cy="431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5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DCBB1D-54B1-4097-AA93-FF53257A4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800" y="2579254"/>
            <a:ext cx="9396400" cy="1699493"/>
          </a:xfrm>
        </p:spPr>
        <p:txBody>
          <a:bodyPr/>
          <a:lstStyle/>
          <a:p>
            <a:r>
              <a:rPr lang="hu-HU" sz="8000" dirty="0" err="1">
                <a:solidFill>
                  <a:schemeClr val="accent5"/>
                </a:solidFill>
                <a:latin typeface="Söhne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Roshambo</a:t>
            </a:r>
            <a:r>
              <a:rPr lang="hu-HU" sz="8000" dirty="0">
                <a:solidFill>
                  <a:schemeClr val="accent5"/>
                </a:solidFill>
                <a:latin typeface="Söhne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II</a:t>
            </a:r>
            <a:endParaRPr lang="hu-HU" sz="8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8436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C23781DF-8732-4B23-9208-A6D89B2BC76B}"/>
              </a:ext>
            </a:extLst>
          </p:cNvPr>
          <p:cNvSpPr txBox="1"/>
          <p:nvPr/>
        </p:nvSpPr>
        <p:spPr>
          <a:xfrm>
            <a:off x="302003" y="5511567"/>
            <a:ext cx="9202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5400" dirty="0">
                <a:solidFill>
                  <a:schemeClr val="accent1"/>
                </a:solidFill>
              </a:rPr>
              <a:t>Köszönjük a figyelmet! </a:t>
            </a:r>
          </a:p>
        </p:txBody>
      </p:sp>
    </p:spTree>
    <p:extLst>
      <p:ext uri="{BB962C8B-B14F-4D97-AF65-F5344CB8AC3E}">
        <p14:creationId xmlns:p14="http://schemas.microsoft.com/office/powerpoint/2010/main" val="2454804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2796CF-C012-47A0-9389-8A8C3550E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Validálás - HTML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3F32BD4-2078-454C-958C-7240F1DE1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621" y="2260600"/>
            <a:ext cx="4339104" cy="3336000"/>
          </a:xfrm>
        </p:spPr>
        <p:txBody>
          <a:bodyPr/>
          <a:lstStyle/>
          <a:p>
            <a:pPr marL="158750" indent="0">
              <a:buNone/>
            </a:pPr>
            <a:r>
              <a:rPr lang="hu-HU" sz="1800" dirty="0">
                <a:solidFill>
                  <a:schemeClr val="bg1"/>
                </a:solidFill>
              </a:rPr>
              <a:t>A </a:t>
            </a:r>
            <a:r>
              <a:rPr lang="hu-HU" sz="1800" dirty="0">
                <a:solidFill>
                  <a:schemeClr val="accent1"/>
                </a:solidFill>
              </a:rPr>
              <a:t>HTML validálás </a:t>
            </a:r>
            <a:r>
              <a:rPr lang="hu-HU" sz="1800" dirty="0">
                <a:solidFill>
                  <a:schemeClr val="bg1"/>
                </a:solidFill>
              </a:rPr>
              <a:t>célja a weboldal felépítésének megvizsgálása, hogy az megfelel-e a W3 Consortium által támasztott követelményeknek.</a:t>
            </a:r>
          </a:p>
          <a:p>
            <a:pPr marL="158750" indent="0">
              <a:buNone/>
            </a:pPr>
            <a:r>
              <a:rPr lang="hu-HU" sz="1800" u="sng" dirty="0">
                <a:solidFill>
                  <a:schemeClr val="bg1"/>
                </a:solidFill>
              </a:rPr>
              <a:t>A </a:t>
            </a:r>
            <a:r>
              <a:rPr lang="hu-HU" sz="1800" u="sng" dirty="0">
                <a:solidFill>
                  <a:schemeClr val="accent1"/>
                </a:solidFill>
              </a:rPr>
              <a:t>HTML validálás </a:t>
            </a:r>
            <a:r>
              <a:rPr lang="hu-HU" sz="1800" u="sng" dirty="0">
                <a:solidFill>
                  <a:schemeClr val="bg1"/>
                </a:solidFill>
              </a:rPr>
              <a:t>sikeres volt.</a:t>
            </a:r>
          </a:p>
          <a:p>
            <a:pPr marL="15875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15875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15875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158750" indent="0">
              <a:buNone/>
            </a:pPr>
            <a:endParaRPr lang="hu-HU" sz="1800" dirty="0">
              <a:solidFill>
                <a:schemeClr val="bg1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787B0DB-0E7D-A03B-1269-A680B9F71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157" y="2260599"/>
            <a:ext cx="5682301" cy="333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932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2796CF-C012-47A0-9389-8A8C3550E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Validálás - CSS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3F32BD4-2078-454C-958C-7240F1DE1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6811" y="2457393"/>
            <a:ext cx="4613946" cy="3516130"/>
          </a:xfrm>
        </p:spPr>
        <p:txBody>
          <a:bodyPr/>
          <a:lstStyle/>
          <a:p>
            <a:pPr marL="158750" indent="0">
              <a:buNone/>
            </a:pPr>
            <a:r>
              <a:rPr lang="hu-HU" sz="1800" dirty="0">
                <a:solidFill>
                  <a:schemeClr val="bg1"/>
                </a:solidFill>
              </a:rPr>
              <a:t>A </a:t>
            </a:r>
            <a:r>
              <a:rPr lang="hu-HU" sz="1800" dirty="0">
                <a:solidFill>
                  <a:schemeClr val="accent1"/>
                </a:solidFill>
              </a:rPr>
              <a:t>CSS validálás </a:t>
            </a:r>
            <a:r>
              <a:rPr lang="hu-HU" sz="1800" dirty="0">
                <a:solidFill>
                  <a:schemeClr val="bg1"/>
                </a:solidFill>
              </a:rPr>
              <a:t>célja a weboldal stilisztikai felépítésének vizsgálata, hogy az megfelel-e a W3 Consortium által támasztott követelményeknek.</a:t>
            </a:r>
          </a:p>
          <a:p>
            <a:pPr marL="158750" indent="0">
              <a:buNone/>
            </a:pPr>
            <a:r>
              <a:rPr lang="hu-HU" sz="1800" u="sng" dirty="0">
                <a:solidFill>
                  <a:schemeClr val="bg1"/>
                </a:solidFill>
              </a:rPr>
              <a:t>A </a:t>
            </a:r>
            <a:r>
              <a:rPr lang="hu-HU" sz="1800" u="sng" dirty="0">
                <a:solidFill>
                  <a:schemeClr val="accent1"/>
                </a:solidFill>
              </a:rPr>
              <a:t>CSS validálás </a:t>
            </a:r>
            <a:r>
              <a:rPr lang="hu-HU" sz="1800" u="sng" dirty="0">
                <a:solidFill>
                  <a:schemeClr val="bg1"/>
                </a:solidFill>
              </a:rPr>
              <a:t>sikeres volt.</a:t>
            </a:r>
          </a:p>
          <a:p>
            <a:pPr marL="15875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15875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15875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158750" indent="0">
              <a:buNone/>
            </a:pPr>
            <a:endParaRPr lang="hu-HU" sz="1800" dirty="0">
              <a:solidFill>
                <a:schemeClr val="bg1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644709B-D53F-104A-24D4-AA91D215A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02" y="2457393"/>
            <a:ext cx="5578598" cy="238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00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9A4AD3-37CC-4BE7-89C3-E807961F8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Csapat bemutatása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0CA6ED-1767-41D8-852B-2991708C4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127433"/>
              </p:ext>
            </p:extLst>
          </p:nvPr>
        </p:nvGraphicFramePr>
        <p:xfrm>
          <a:off x="2058333" y="2148425"/>
          <a:ext cx="8128000" cy="282177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8594665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55605490"/>
                    </a:ext>
                  </a:extLst>
                </a:gridCol>
              </a:tblGrid>
              <a:tr h="5643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Név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hu-HU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Beosztás</a:t>
                      </a:r>
                      <a:endParaRPr lang="hu-HU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307678"/>
                  </a:ext>
                </a:extLst>
              </a:tr>
              <a:tr h="564355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Városi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Bendegúz</a:t>
                      </a:r>
                      <a:endParaRPr lang="hu-HU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dirty="0">
                          <a:solidFill>
                            <a:schemeClr val="bg1"/>
                          </a:solidFill>
                        </a:rPr>
                        <a:t>JavaScript fejlesztő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133614"/>
                  </a:ext>
                </a:extLst>
              </a:tr>
              <a:tr h="564355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Ónodi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-Kiss Viktor Ákos</a:t>
                      </a:r>
                      <a:endParaRPr lang="hu-HU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dirty="0">
                          <a:solidFill>
                            <a:schemeClr val="bg1"/>
                          </a:solidFill>
                        </a:rPr>
                        <a:t>Projektvezető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996408"/>
                  </a:ext>
                </a:extLst>
              </a:tr>
              <a:tr h="564355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Koncz Ákos</a:t>
                      </a:r>
                      <a:endParaRPr lang="hu-HU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dirty="0">
                          <a:solidFill>
                            <a:schemeClr val="bg1"/>
                          </a:solidFill>
                        </a:rPr>
                        <a:t>Weboldal készítő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025614"/>
                  </a:ext>
                </a:extLst>
              </a:tr>
              <a:tr h="564355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Hézső Károly</a:t>
                      </a:r>
                      <a:endParaRPr lang="hu-HU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Grafikai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felelős</a:t>
                      </a:r>
                      <a:endParaRPr lang="hu-HU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244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368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B449395-E2D9-4B74-B323-5AE41C2C0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Csapat bemutatása: Feladatok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77DB66C-462F-4011-AEA0-3819152C47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hu-HU" sz="3200" dirty="0">
                <a:solidFill>
                  <a:schemeClr val="accent1"/>
                </a:solidFill>
              </a:rPr>
              <a:t>Városi Bendegúz</a:t>
            </a: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8F7EBE6B-C8B0-4BB3-A778-4067094F6F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sz="2000" dirty="0">
                <a:solidFill>
                  <a:schemeClr val="bg1"/>
                </a:solidFill>
              </a:rPr>
              <a:t>Angol prezentáció kifejlesztése</a:t>
            </a:r>
          </a:p>
          <a:p>
            <a:r>
              <a:rPr lang="hu-HU" sz="2000" dirty="0">
                <a:solidFill>
                  <a:schemeClr val="bg1"/>
                </a:solidFill>
              </a:rPr>
              <a:t>A játék funkcióiért felel (JavaScript)</a:t>
            </a:r>
          </a:p>
          <a:p>
            <a:r>
              <a:rPr lang="hu-HU" sz="2000" dirty="0" err="1">
                <a:solidFill>
                  <a:schemeClr val="bg1"/>
                </a:solidFill>
              </a:rPr>
              <a:t>Trello</a:t>
            </a:r>
            <a:r>
              <a:rPr lang="hu-HU" sz="2000" dirty="0">
                <a:solidFill>
                  <a:schemeClr val="bg1"/>
                </a:solidFill>
              </a:rPr>
              <a:t> vezetése</a:t>
            </a:r>
          </a:p>
          <a:p>
            <a:r>
              <a:rPr lang="hu-HU" sz="2000" dirty="0" err="1">
                <a:solidFill>
                  <a:schemeClr val="bg1"/>
                </a:solidFill>
              </a:rPr>
              <a:t>Git</a:t>
            </a:r>
            <a:r>
              <a:rPr lang="hu-HU" sz="2000" dirty="0">
                <a:solidFill>
                  <a:schemeClr val="bg1"/>
                </a:solidFill>
              </a:rPr>
              <a:t> </a:t>
            </a:r>
            <a:r>
              <a:rPr lang="hu-HU" sz="2000" dirty="0" err="1">
                <a:solidFill>
                  <a:schemeClr val="bg1"/>
                </a:solidFill>
              </a:rPr>
              <a:t>Repo</a:t>
            </a:r>
            <a:r>
              <a:rPr lang="hu-HU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kezelés</a:t>
            </a:r>
            <a:endParaRPr lang="hu-HU" sz="2000" dirty="0">
              <a:solidFill>
                <a:schemeClr val="bg1"/>
              </a:solidFill>
            </a:endParaRPr>
          </a:p>
          <a:p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4904A91A-DBAC-424C-AFB2-E75349D36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hu-HU" sz="3200" dirty="0">
                <a:solidFill>
                  <a:schemeClr val="accent1"/>
                </a:solidFill>
              </a:rPr>
              <a:t>Ónodi-Kiss Viktor</a:t>
            </a:r>
            <a:r>
              <a:rPr lang="en-US" sz="3200" dirty="0">
                <a:solidFill>
                  <a:schemeClr val="accent1"/>
                </a:solidFill>
              </a:rPr>
              <a:t> Ákos</a:t>
            </a:r>
            <a:endParaRPr lang="hu-HU" sz="3200" dirty="0">
              <a:solidFill>
                <a:schemeClr val="accent1"/>
              </a:solidFill>
            </a:endParaRPr>
          </a:p>
        </p:txBody>
      </p:sp>
      <p:sp>
        <p:nvSpPr>
          <p:cNvPr id="9" name="Tartalom helye 8">
            <a:extLst>
              <a:ext uri="{FF2B5EF4-FFF2-40B4-BE49-F238E27FC236}">
                <a16:creationId xmlns:a16="http://schemas.microsoft.com/office/drawing/2014/main" id="{3E3D4860-3475-46F5-9F2C-7051970B0DD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u-HU" sz="2000" dirty="0">
                <a:solidFill>
                  <a:schemeClr val="bg1"/>
                </a:solidFill>
              </a:rPr>
              <a:t>A játék funkcióiért felel (JavaScript)</a:t>
            </a:r>
          </a:p>
          <a:p>
            <a:r>
              <a:rPr lang="hu-HU" sz="2000" dirty="0">
                <a:solidFill>
                  <a:schemeClr val="bg1"/>
                </a:solidFill>
              </a:rPr>
              <a:t>Blog</a:t>
            </a:r>
          </a:p>
          <a:p>
            <a:r>
              <a:rPr lang="hu-HU" sz="2000" dirty="0">
                <a:solidFill>
                  <a:schemeClr val="bg1"/>
                </a:solidFill>
              </a:rPr>
              <a:t>Csapat vezetés</a:t>
            </a:r>
          </a:p>
        </p:txBody>
      </p:sp>
    </p:spTree>
    <p:extLst>
      <p:ext uri="{BB962C8B-B14F-4D97-AF65-F5344CB8AC3E}">
        <p14:creationId xmlns:p14="http://schemas.microsoft.com/office/powerpoint/2010/main" val="244620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uiExpand="1" build="p"/>
      <p:bldP spid="8" grpId="0" build="p"/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6F6A47-873F-4BF9-A3CD-AA4618B6E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Csapat bemutatása: Feladatok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9FE9F3C-572B-4C20-82E6-1CB000D979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hu-HU" sz="3200" dirty="0">
                <a:solidFill>
                  <a:schemeClr val="accent1"/>
                </a:solidFill>
              </a:rPr>
              <a:t>Koncz Ákos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F2F0E3B-3DF8-48FD-9C5A-DB910739F7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sz="2000" dirty="0">
                <a:solidFill>
                  <a:schemeClr val="bg1"/>
                </a:solidFill>
              </a:rPr>
              <a:t>HTML fejlesztése</a:t>
            </a:r>
          </a:p>
          <a:p>
            <a:r>
              <a:rPr lang="hu-HU" sz="2000" dirty="0">
                <a:solidFill>
                  <a:schemeClr val="bg1"/>
                </a:solidFill>
              </a:rPr>
              <a:t>Magyar prezentáció fejlesztése</a:t>
            </a:r>
          </a:p>
          <a:p>
            <a:r>
              <a:rPr lang="hu-HU" sz="2000" dirty="0">
                <a:solidFill>
                  <a:schemeClr val="bg1"/>
                </a:solidFill>
              </a:rPr>
              <a:t>A követelmények meglétének az ellenőrzése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79887618-6D91-4DCF-856F-7D7A21F72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hu-HU" sz="3200" dirty="0">
                <a:solidFill>
                  <a:schemeClr val="accent1"/>
                </a:solidFill>
              </a:rPr>
              <a:t>Hézső Károly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E61852D-4207-4CD9-A3A9-0DAA8C0A935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u-HU" sz="2000" dirty="0">
                <a:solidFill>
                  <a:schemeClr val="bg1"/>
                </a:solidFill>
              </a:rPr>
              <a:t>Képek gyűjtése</a:t>
            </a:r>
          </a:p>
          <a:p>
            <a:r>
              <a:rPr lang="hu-HU" sz="2000" dirty="0">
                <a:solidFill>
                  <a:schemeClr val="bg1"/>
                </a:solidFill>
              </a:rPr>
              <a:t>A játék kódolása</a:t>
            </a:r>
          </a:p>
          <a:p>
            <a:r>
              <a:rPr lang="hu-HU" sz="2000" dirty="0">
                <a:solidFill>
                  <a:schemeClr val="bg1"/>
                </a:solidFill>
              </a:rPr>
              <a:t>CSS fejlesztése</a:t>
            </a:r>
          </a:p>
          <a:p>
            <a:endParaRPr lang="hu-H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12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5A7B65-658E-4848-9AC5-557A7B54B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0668" y="559192"/>
            <a:ext cx="9396400" cy="643200"/>
          </a:xfrm>
        </p:spPr>
        <p:txBody>
          <a:bodyPr/>
          <a:lstStyle/>
          <a:p>
            <a:r>
              <a:rPr lang="hu-HU" sz="3200" dirty="0">
                <a:solidFill>
                  <a:schemeClr val="accent1"/>
                </a:solidFill>
              </a:rPr>
              <a:t>Tervezés: Drótváz</a:t>
            </a: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7FAA36C3-FB0B-4335-B9A8-06D9B39DD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236" y="1226949"/>
            <a:ext cx="4671867" cy="3586527"/>
          </a:xfrm>
        </p:spPr>
        <p:txBody>
          <a:bodyPr>
            <a:normAutofit fontScale="85000" lnSpcReduction="20000"/>
          </a:bodyPr>
          <a:lstStyle/>
          <a:p>
            <a:pPr marL="158750" indent="0">
              <a:buNone/>
            </a:pPr>
            <a:r>
              <a:rPr lang="hu-HU" sz="2400" dirty="0">
                <a:solidFill>
                  <a:schemeClr val="bg1"/>
                </a:solidFill>
              </a:rPr>
              <a:t>A </a:t>
            </a:r>
            <a:r>
              <a:rPr lang="hu-HU" sz="2400" dirty="0">
                <a:solidFill>
                  <a:schemeClr val="accent1"/>
                </a:solidFill>
              </a:rPr>
              <a:t>drótváz</a:t>
            </a:r>
            <a:r>
              <a:rPr lang="hu-HU" sz="2400" dirty="0">
                <a:solidFill>
                  <a:schemeClr val="bg1"/>
                </a:solidFill>
              </a:rPr>
              <a:t> a weboldal felépítését ábrázolja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15875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158750" indent="0">
              <a:buNone/>
            </a:pPr>
            <a:r>
              <a:rPr lang="hu-HU" sz="2000" dirty="0">
                <a:solidFill>
                  <a:schemeClr val="bg1"/>
                </a:solidFill>
              </a:rPr>
              <a:t>A </a:t>
            </a:r>
            <a:r>
              <a:rPr lang="hu-HU" sz="2000" dirty="0">
                <a:solidFill>
                  <a:schemeClr val="accent1"/>
                </a:solidFill>
              </a:rPr>
              <a:t>drótváz</a:t>
            </a:r>
            <a:r>
              <a:rPr lang="hu-HU" sz="2000" dirty="0">
                <a:solidFill>
                  <a:schemeClr val="bg1"/>
                </a:solidFill>
              </a:rPr>
              <a:t> segítségével történik a weboldal strukturális felépítése, ezen a ponton már figyelembe vettük a Bootstrap által nyújtott lehetőségeket.</a:t>
            </a:r>
          </a:p>
          <a:p>
            <a:pPr marL="15875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158750" indent="0">
              <a:buNone/>
            </a:pPr>
            <a:endParaRPr lang="en-US" sz="2400" i="1" u="sng" dirty="0">
              <a:solidFill>
                <a:schemeClr val="bg1"/>
              </a:solidFill>
            </a:endParaRPr>
          </a:p>
          <a:p>
            <a:pPr marL="158750" indent="0">
              <a:buNone/>
            </a:pPr>
            <a:endParaRPr lang="en-US" sz="2400" i="1" u="sng" dirty="0">
              <a:solidFill>
                <a:schemeClr val="bg1"/>
              </a:solidFill>
            </a:endParaRPr>
          </a:p>
          <a:p>
            <a:pPr marL="158750" indent="0">
              <a:buNone/>
            </a:pPr>
            <a:r>
              <a:rPr lang="hu-HU" sz="2400" i="1" u="sng" dirty="0">
                <a:solidFill>
                  <a:schemeClr val="bg1"/>
                </a:solidFill>
              </a:rPr>
              <a:t>A </a:t>
            </a:r>
            <a:r>
              <a:rPr lang="hu-HU" sz="2400" i="1" u="sng" dirty="0">
                <a:solidFill>
                  <a:schemeClr val="accent1"/>
                </a:solidFill>
              </a:rPr>
              <a:t>drótvázat</a:t>
            </a:r>
            <a:r>
              <a:rPr lang="hu-HU" sz="2400" i="1" u="sng" dirty="0">
                <a:solidFill>
                  <a:schemeClr val="bg1"/>
                </a:solidFill>
              </a:rPr>
              <a:t> a megrendelő elfogadta.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5800756F-641E-BBF7-1220-2EBA5A762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899" y="1498159"/>
            <a:ext cx="4676318" cy="401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74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6D43CE-543C-4CA5-A836-14E13E246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800" y="395515"/>
            <a:ext cx="9396400" cy="643200"/>
          </a:xfrm>
        </p:spPr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Tervezés: Prototípus - Főoldal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620924-5C9E-4431-9713-B60CA9E01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174" y="1038715"/>
            <a:ext cx="10921652" cy="1005114"/>
          </a:xfrm>
        </p:spPr>
        <p:txBody>
          <a:bodyPr/>
          <a:lstStyle/>
          <a:p>
            <a:pPr marL="158750" indent="0">
              <a:buNone/>
            </a:pPr>
            <a:r>
              <a:rPr lang="hu-HU" sz="2400" dirty="0">
                <a:solidFill>
                  <a:schemeClr val="bg1"/>
                </a:solidFill>
              </a:rPr>
              <a:t>A weboldal lapjának </a:t>
            </a:r>
            <a:r>
              <a:rPr lang="hu-HU" sz="2400" dirty="0">
                <a:solidFill>
                  <a:schemeClr val="accent1"/>
                </a:solidFill>
              </a:rPr>
              <a:t>prototípusának</a:t>
            </a:r>
            <a:r>
              <a:rPr lang="hu-HU" sz="2400" dirty="0">
                <a:solidFill>
                  <a:schemeClr val="bg1"/>
                </a:solidFill>
              </a:rPr>
              <a:t> elkészítésekor külön választottuk a fejlécben található navigációs menüt és a képeket.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3DC3B129-8581-B5A4-78DF-07754F795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016" y="2263172"/>
            <a:ext cx="8867968" cy="419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777408"/>
      </p:ext>
    </p:extLst>
  </p:cSld>
  <p:clrMapOvr>
    <a:masterClrMapping/>
  </p:clrMapOvr>
</p:sld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64FF00"/>
      </a:accent1>
      <a:accent2>
        <a:srgbClr val="64FF00"/>
      </a:accent2>
      <a:accent3>
        <a:srgbClr val="64FF00"/>
      </a:accent3>
      <a:accent4>
        <a:srgbClr val="64FF00"/>
      </a:accent4>
      <a:accent5>
        <a:srgbClr val="64FF00"/>
      </a:accent5>
      <a:accent6>
        <a:srgbClr val="64FF00"/>
      </a:accent6>
      <a:hlink>
        <a:srgbClr val="64FF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64FF00"/>
      </a:accent1>
      <a:accent2>
        <a:srgbClr val="64FF00"/>
      </a:accent2>
      <a:accent3>
        <a:srgbClr val="64FF00"/>
      </a:accent3>
      <a:accent4>
        <a:srgbClr val="64FF00"/>
      </a:accent4>
      <a:accent5>
        <a:srgbClr val="64FF00"/>
      </a:accent5>
      <a:accent6>
        <a:srgbClr val="64FF00"/>
      </a:accent6>
      <a:hlink>
        <a:srgbClr val="64FF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Égi">
  <a:themeElements>
    <a:clrScheme name="Égi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Égi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Égi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 Project Proposal Green variant</Template>
  <TotalTime>0</TotalTime>
  <Words>555</Words>
  <Application>Microsoft Office PowerPoint</Application>
  <PresentationFormat>Szélesvásznú</PresentationFormat>
  <Paragraphs>100</Paragraphs>
  <Slides>27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13</vt:i4>
      </vt:variant>
      <vt:variant>
        <vt:lpstr>Téma</vt:lpstr>
      </vt:variant>
      <vt:variant>
        <vt:i4>7</vt:i4>
      </vt:variant>
      <vt:variant>
        <vt:lpstr>Diacímek</vt:lpstr>
      </vt:variant>
      <vt:variant>
        <vt:i4>27</vt:i4>
      </vt:variant>
    </vt:vector>
  </HeadingPairs>
  <TitlesOfParts>
    <vt:vector size="47" baseType="lpstr">
      <vt:lpstr>Arial</vt:lpstr>
      <vt:lpstr>Bree Serif</vt:lpstr>
      <vt:lpstr>Calibri</vt:lpstr>
      <vt:lpstr>Calibri Light</vt:lpstr>
      <vt:lpstr>Didact Gothic</vt:lpstr>
      <vt:lpstr>Proxima Nova</vt:lpstr>
      <vt:lpstr>Proxima Nova Semibold</vt:lpstr>
      <vt:lpstr>Roboto Black</vt:lpstr>
      <vt:lpstr>Roboto Light</vt:lpstr>
      <vt:lpstr>Roboto Mono Thin</vt:lpstr>
      <vt:lpstr>Roboto Thin</vt:lpstr>
      <vt:lpstr>Söhne</vt:lpstr>
      <vt:lpstr>Wingdings</vt:lpstr>
      <vt:lpstr>WEB PROPOSAL</vt:lpstr>
      <vt:lpstr>SlidesGo Final Pages</vt:lpstr>
      <vt:lpstr>1_Slidesgo Final Pages</vt:lpstr>
      <vt:lpstr>1_WEB PROPOSAL</vt:lpstr>
      <vt:lpstr>2_SlidesGo Final Pages</vt:lpstr>
      <vt:lpstr>3_Slidesgo Final Pages</vt:lpstr>
      <vt:lpstr>Égi</vt:lpstr>
      <vt:lpstr>Roshambo II – A Varázslatos kaland JavaScript-ben</vt:lpstr>
      <vt:lpstr>Követelmények</vt:lpstr>
      <vt:lpstr>Validálás - HTML</vt:lpstr>
      <vt:lpstr>Validálás - CSS</vt:lpstr>
      <vt:lpstr>Csapat bemutatása</vt:lpstr>
      <vt:lpstr>Csapat bemutatása: Feladatok</vt:lpstr>
      <vt:lpstr>Csapat bemutatása: Feladatok</vt:lpstr>
      <vt:lpstr>Tervezés: Drótváz</vt:lpstr>
      <vt:lpstr>Tervezés: Prototípus - Főoldal</vt:lpstr>
      <vt:lpstr>Tervezés: Prototípus – Főoldal</vt:lpstr>
      <vt:lpstr>Tervezés: Prototípus – Főoldal</vt:lpstr>
      <vt:lpstr>Tervezés: Prototípus – Főoldal</vt:lpstr>
      <vt:lpstr>Tervezés: Prototípus – Főoldal</vt:lpstr>
      <vt:lpstr>Tervezés: Prototípus – Főoldal</vt:lpstr>
      <vt:lpstr>Funkciók: Prototípus – Főoldal</vt:lpstr>
      <vt:lpstr>Funkciók: Prototípus – Főoldal</vt:lpstr>
      <vt:lpstr>Felhasznált eszközök/technológiák</vt:lpstr>
      <vt:lpstr>Trello</vt:lpstr>
      <vt:lpstr>Figma</vt:lpstr>
      <vt:lpstr>HTML</vt:lpstr>
      <vt:lpstr>CSS</vt:lpstr>
      <vt:lpstr>JavaScript</vt:lpstr>
      <vt:lpstr>Visual Studio Code</vt:lpstr>
      <vt:lpstr>Bootstrap</vt:lpstr>
      <vt:lpstr>GitHub</vt:lpstr>
      <vt:lpstr>Roshambo II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Lucky – A mi kis kávézónk</dc:title>
  <dc:creator>Városi Bendegúz Álmos</dc:creator>
  <cp:lastModifiedBy>Városi Bendegúz Álmos</cp:lastModifiedBy>
  <cp:revision>161</cp:revision>
  <dcterms:created xsi:type="dcterms:W3CDTF">2023-11-14T12:28:00Z</dcterms:created>
  <dcterms:modified xsi:type="dcterms:W3CDTF">2024-01-15T10:31:04Z</dcterms:modified>
</cp:coreProperties>
</file>