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48" r:id="rId7"/>
  </p:sldMasterIdLst>
  <p:sldIdLst>
    <p:sldId id="256" r:id="rId8"/>
    <p:sldId id="257" r:id="rId9"/>
    <p:sldId id="263" r:id="rId10"/>
    <p:sldId id="283" r:id="rId11"/>
    <p:sldId id="258" r:id="rId12"/>
    <p:sldId id="264" r:id="rId13"/>
    <p:sldId id="265" r:id="rId14"/>
    <p:sldId id="259" r:id="rId15"/>
    <p:sldId id="260" r:id="rId16"/>
    <p:sldId id="279" r:id="rId17"/>
    <p:sldId id="284" r:id="rId18"/>
    <p:sldId id="285" r:id="rId19"/>
    <p:sldId id="286" r:id="rId20"/>
    <p:sldId id="287" r:id="rId21"/>
    <p:sldId id="288" r:id="rId22"/>
    <p:sldId id="289" r:id="rId23"/>
    <p:sldId id="261" r:id="rId24"/>
    <p:sldId id="266" r:id="rId25"/>
    <p:sldId id="267" r:id="rId26"/>
    <p:sldId id="271" r:id="rId27"/>
    <p:sldId id="272" r:id="rId28"/>
    <p:sldId id="273" r:id="rId29"/>
    <p:sldId id="274" r:id="rId30"/>
    <p:sldId id="275" r:id="rId31"/>
    <p:sldId id="262" r:id="rId32"/>
    <p:sldId id="281" r:id="rId33"/>
    <p:sldId id="282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9175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70060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36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35671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4258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61532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2784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29635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73958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7615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18719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66019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880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2171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64012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23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19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../html/index.html" TargetMode="External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3024600"/>
            <a:ext cx="11743764" cy="80880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Roshambo II – </a:t>
            </a:r>
            <a:r>
              <a:rPr lang="en-US" b="1" i="0" dirty="0">
                <a:effectLst/>
                <a:latin typeface="Söhne"/>
              </a:rPr>
              <a:t>The Magical Adventure in JavaScript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On the </a:t>
            </a:r>
            <a:r>
              <a:rPr lang="en-US" sz="2400" dirty="0">
                <a:solidFill>
                  <a:schemeClr val="accent1"/>
                </a:solidFill>
              </a:rPr>
              <a:t>main page</a:t>
            </a:r>
            <a:r>
              <a:rPr lang="en-US" sz="2400" dirty="0">
                <a:solidFill>
                  <a:schemeClr val="bg1"/>
                </a:solidFill>
              </a:rPr>
              <a:t>, we solved the problem of deciding in </a:t>
            </a:r>
            <a:r>
              <a:rPr lang="hu-HU" sz="2400" dirty="0">
                <a:solidFill>
                  <a:schemeClr val="bg1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form of a modal whether you won or not.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6B06A1-5A05-371A-E890-53535AD9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621416" cy="44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Rules</a:t>
            </a:r>
            <a:r>
              <a:rPr lang="en-US" sz="2400" dirty="0">
                <a:solidFill>
                  <a:schemeClr val="bg1"/>
                </a:solidFill>
              </a:rPr>
              <a:t> set out, point by point, what you can and cannot do.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827050-7E7A-DA41-FAC7-6640AAB7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78850" cy="44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the </a:t>
            </a:r>
            <a:r>
              <a:rPr lang="en-US" sz="2400" dirty="0">
                <a:solidFill>
                  <a:schemeClr val="accent1"/>
                </a:solidFill>
              </a:rPr>
              <a:t>Story</a:t>
            </a:r>
            <a:r>
              <a:rPr lang="en-US" sz="2400" dirty="0">
                <a:solidFill>
                  <a:schemeClr val="bg1"/>
                </a:solidFill>
              </a:rPr>
              <a:t> there is a very interesting video showing the origins of the game.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F824C2C-4C59-A732-3440-25BDE29B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85200" cy="44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Team</a:t>
            </a:r>
            <a:r>
              <a:rPr lang="en-US" sz="2400" dirty="0">
                <a:solidFill>
                  <a:schemeClr val="bg1"/>
                </a:solidFill>
              </a:rPr>
              <a:t> includes what we have seen so far, who has done what.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705DC5-F2BE-81EC-4B1A-0B07542D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043829"/>
            <a:ext cx="7721600" cy="39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1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Reset</a:t>
            </a:r>
            <a:r>
              <a:rPr lang="en-US" sz="2400" dirty="0">
                <a:solidFill>
                  <a:schemeClr val="bg1"/>
                </a:solidFill>
              </a:rPr>
              <a:t> button resets everything to its default position.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1993900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The AI selection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when pressed, will start to toggle between images for a while and then select a persistent one.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2043829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Functions</a:t>
            </a:r>
            <a:r>
              <a:rPr lang="hu-HU" dirty="0">
                <a:solidFill>
                  <a:schemeClr val="accent1"/>
                </a:solidFill>
              </a:rPr>
              <a:t>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 err="1">
                <a:solidFill>
                  <a:schemeClr val="accent1"/>
                </a:solidFill>
              </a:rPr>
              <a:t>How</a:t>
            </a:r>
            <a:r>
              <a:rPr lang="hu-HU" sz="2400" dirty="0">
                <a:solidFill>
                  <a:schemeClr val="accent1"/>
                </a:solidFill>
              </a:rPr>
              <a:t> </a:t>
            </a:r>
            <a:r>
              <a:rPr lang="hu-HU" sz="2400" dirty="0" err="1">
                <a:solidFill>
                  <a:schemeClr val="accent1"/>
                </a:solidFill>
              </a:rPr>
              <a:t>it</a:t>
            </a:r>
            <a:r>
              <a:rPr lang="hu-HU" sz="2400" dirty="0">
                <a:solidFill>
                  <a:schemeClr val="accent1"/>
                </a:solidFill>
              </a:rPr>
              <a:t> </a:t>
            </a:r>
            <a:r>
              <a:rPr lang="hu-HU" sz="2400" dirty="0" err="1">
                <a:solidFill>
                  <a:schemeClr val="accent1"/>
                </a:solidFill>
              </a:rPr>
              <a:t>changes</a:t>
            </a:r>
            <a:endParaRPr lang="hu-HU" sz="24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1BA66A-7954-E9D9-4979-1806CA1E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4" y="1765839"/>
            <a:ext cx="4870276" cy="469664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C736372-10F4-B9BE-3D41-B728AFB6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5840"/>
            <a:ext cx="5327650" cy="469664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D187E7E-E307-3EFD-3F05-B2FBA19511A5}"/>
              </a:ext>
            </a:extLst>
          </p:cNvPr>
          <p:cNvSpPr txBox="1"/>
          <p:nvPr/>
        </p:nvSpPr>
        <p:spPr>
          <a:xfrm>
            <a:off x="5314950" y="3689350"/>
            <a:ext cx="71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endParaRPr lang="hu-HU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0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18914-4588-4969-8C98-630F4DC6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Tools/technologies used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9D303D-955F-44EE-A933-4781BDAC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599"/>
            <a:ext cx="9396400" cy="382295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Tools used to design the website: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Trello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Figma</a:t>
            </a:r>
            <a:endParaRPr lang="hu-HU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For the implementation of the website: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HTML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CSS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Javascript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Visual Studio Code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GitHub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Bootstrap technologies</a:t>
            </a:r>
            <a:endParaRPr lang="hu-HU" sz="2000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</a:t>
            </a:r>
            <a:r>
              <a:rPr lang="en-US" sz="2400" dirty="0">
                <a:solidFill>
                  <a:schemeClr val="accent1"/>
                </a:solidFill>
              </a:rPr>
              <a:t>Trello</a:t>
            </a:r>
            <a:r>
              <a:rPr lang="en-US" sz="2400" dirty="0">
                <a:solidFill>
                  <a:schemeClr val="bg1"/>
                </a:solidFill>
              </a:rPr>
              <a:t>, we were able to keep track of where we are in the project using lists and cards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1234232"/>
            <a:ext cx="4351516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used </a:t>
            </a:r>
            <a:r>
              <a:rPr lang="en-US" sz="2400" dirty="0">
                <a:solidFill>
                  <a:schemeClr val="accent1"/>
                </a:solidFill>
              </a:rPr>
              <a:t>Figma</a:t>
            </a:r>
            <a:r>
              <a:rPr lang="en-US" sz="2400" dirty="0">
                <a:solidFill>
                  <a:schemeClr val="bg1"/>
                </a:solidFill>
              </a:rPr>
              <a:t> to create a prototype of the website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D0E55F-5280-94F8-D95D-E78E6D79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3" y="2635973"/>
            <a:ext cx="4961595" cy="23495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AC4A535-88B8-2D36-C66C-B266FA6F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53" y="1409632"/>
            <a:ext cx="5237582" cy="45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94" y="991001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Requierments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1634201"/>
            <a:ext cx="9396400" cy="3336000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Creating a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game</a:t>
            </a:r>
            <a:r>
              <a:rPr lang="en-US" sz="2400" dirty="0">
                <a:solidFill>
                  <a:schemeClr val="bg1"/>
                </a:solidFill>
              </a:rPr>
              <a:t> mainly using JavaScript.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HTML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building the website, we made great use of </a:t>
            </a:r>
            <a:r>
              <a:rPr lang="en-US" sz="2400" dirty="0">
                <a:solidFill>
                  <a:schemeClr val="accent1"/>
                </a:solidFill>
              </a:rPr>
              <a:t>HTML5</a:t>
            </a:r>
            <a:r>
              <a:rPr lang="en-US" sz="2400" dirty="0">
                <a:solidFill>
                  <a:schemeClr val="bg1"/>
                </a:solidFill>
              </a:rPr>
              <a:t> (i.e. HyperText Markup Language), which allowed us to build the website using the built-in </a:t>
            </a:r>
            <a:r>
              <a:rPr lang="en-US" sz="2400" dirty="0">
                <a:solidFill>
                  <a:schemeClr val="accent1"/>
                </a:solidFill>
              </a:rPr>
              <a:t>DOM</a:t>
            </a:r>
            <a:r>
              <a:rPr lang="en-US" sz="2400" dirty="0">
                <a:solidFill>
                  <a:schemeClr val="bg1"/>
                </a:solidFill>
              </a:rPr>
              <a:t> (Document Object Model).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f a website&#10;&#10;Description automatically generated">
            <a:extLst>
              <a:ext uri="{FF2B5EF4-FFF2-40B4-BE49-F238E27FC236}">
                <a16:creationId xmlns:a16="http://schemas.microsoft.com/office/drawing/2014/main" id="{FD025EF4-E373-94D5-A38D-DEB5C95E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08" y="1887800"/>
            <a:ext cx="3348135" cy="33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CSS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</a:t>
            </a:r>
            <a:r>
              <a:rPr lang="en-US" sz="2400" dirty="0">
                <a:solidFill>
                  <a:schemeClr val="accent1"/>
                </a:solidFill>
              </a:rPr>
              <a:t>CSS</a:t>
            </a:r>
            <a:r>
              <a:rPr lang="en-US" sz="2400" dirty="0">
                <a:solidFill>
                  <a:schemeClr val="bg1"/>
                </a:solidFill>
              </a:rPr>
              <a:t> (Cascading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StyleSheets) we were able to apply stylistic formatting to the website.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CSS3</a:t>
            </a:r>
            <a:r>
              <a:rPr lang="en-US" sz="2400" dirty="0">
                <a:solidFill>
                  <a:schemeClr val="bg1"/>
                </a:solidFill>
              </a:rPr>
              <a:t> version was used to create the style sheets.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61BEA796-3CB4-3525-200E-7DD787601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02" y="1887800"/>
            <a:ext cx="2374468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JavaScript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the </a:t>
            </a:r>
            <a:r>
              <a:rPr lang="en-US" sz="2400" dirty="0">
                <a:solidFill>
                  <a:schemeClr val="accent1"/>
                </a:solidFill>
              </a:rPr>
              <a:t>JavaScript</a:t>
            </a:r>
            <a:r>
              <a:rPr lang="en-US" sz="2400" dirty="0">
                <a:solidFill>
                  <a:schemeClr val="bg1"/>
                </a:solidFill>
              </a:rPr>
              <a:t> programming language, we were able to manipulate certain elements of the website DOM to take action on user input.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This was primarily used to create the footer.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yellow and white logo&#10;&#10;Description automatically generated">
            <a:extLst>
              <a:ext uri="{FF2B5EF4-FFF2-40B4-BE49-F238E27FC236}">
                <a16:creationId xmlns:a16="http://schemas.microsoft.com/office/drawing/2014/main" id="{44AA5777-8FA4-85D1-52F7-F3D597A1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97" y="1885463"/>
            <a:ext cx="5360755" cy="33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Visual Studio Code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Visual Studio Code </a:t>
            </a:r>
            <a:r>
              <a:rPr lang="en-US" sz="2400" dirty="0">
                <a:solidFill>
                  <a:schemeClr val="bg1"/>
                </a:solidFill>
              </a:rPr>
              <a:t>(often abbreviated as VS Code) is a text editor that has become very useful for creating websites thanks to its built-in features.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7F164CC9-31DF-AF95-8D6D-32C300A99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31" y="1887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58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Bootstrap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Bootstrap</a:t>
            </a:r>
            <a:r>
              <a:rPr lang="en-US" sz="2400" dirty="0">
                <a:solidFill>
                  <a:schemeClr val="bg1"/>
                </a:solidFill>
              </a:rPr>
              <a:t> is a front-end framework that extends the functionality built into CSS/HTML.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Bootstrap</a:t>
            </a:r>
            <a:r>
              <a:rPr lang="en-US" sz="2400" dirty="0">
                <a:solidFill>
                  <a:schemeClr val="bg1"/>
                </a:solidFill>
              </a:rPr>
              <a:t> was used to implement both the pop-up window (modal) and the formatting of the web pages.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white letter on a purple square&#10;&#10;Description automatically generated">
            <a:extLst>
              <a:ext uri="{FF2B5EF4-FFF2-40B4-BE49-F238E27FC236}">
                <a16:creationId xmlns:a16="http://schemas.microsoft.com/office/drawing/2014/main" id="{D31EA17C-A1B2-3368-AD46-EC3434BB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69" y="2260600"/>
            <a:ext cx="3546754" cy="28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0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GitHub</a:t>
            </a:r>
            <a:r>
              <a:rPr lang="en-US" sz="2400" dirty="0">
                <a:solidFill>
                  <a:schemeClr val="bg1"/>
                </a:solidFill>
              </a:rPr>
              <a:t> is perhaps a programmer's closest friend. We used this version control program to share teamwork and store the files of the finished website.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DCBB1D-54B1-4097-AA93-FF53257A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2579253"/>
            <a:ext cx="9396400" cy="1699493"/>
          </a:xfrm>
        </p:spPr>
        <p:txBody>
          <a:bodyPr/>
          <a:lstStyle/>
          <a:p>
            <a:pPr algn="ctr"/>
            <a:r>
              <a:rPr lang="hu-HU" sz="8000" u="sng" dirty="0">
                <a:solidFill>
                  <a:srgbClr val="94EA22"/>
                </a:solidFill>
                <a:hlinkClick r:id="rId2" action="ppaction://hlinkfile"/>
              </a:rPr>
              <a:t>ROSHAMBO II</a:t>
            </a:r>
            <a:endParaRPr lang="hu-HU" sz="8000" u="sng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43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302003" y="551156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accent1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Validating - HTML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21" y="2260600"/>
            <a:ext cx="4339104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purpose of </a:t>
            </a:r>
            <a:r>
              <a:rPr lang="en-US" sz="1800" dirty="0">
                <a:solidFill>
                  <a:schemeClr val="accent1"/>
                </a:solidFill>
              </a:rPr>
              <a:t>HTML validation</a:t>
            </a:r>
            <a:r>
              <a:rPr lang="en-US" sz="1800" dirty="0">
                <a:solidFill>
                  <a:schemeClr val="bg1"/>
                </a:solidFill>
              </a:rPr>
              <a:t> is to check that the structure of the website meets the requirements of the W3 Consortium.</a:t>
            </a:r>
            <a:endParaRPr lang="hu-HU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1800" u="sng" dirty="0">
                <a:solidFill>
                  <a:schemeClr val="bg1"/>
                </a:solidFill>
              </a:rPr>
              <a:t>The </a:t>
            </a:r>
            <a:r>
              <a:rPr lang="en-US" sz="1800" u="sng" dirty="0">
                <a:solidFill>
                  <a:schemeClr val="accent1"/>
                </a:solidFill>
              </a:rPr>
              <a:t>HTML validation </a:t>
            </a:r>
            <a:r>
              <a:rPr lang="en-US" sz="1800" u="sng" dirty="0">
                <a:solidFill>
                  <a:schemeClr val="bg1"/>
                </a:solidFill>
              </a:rPr>
              <a:t>was successful.</a:t>
            </a:r>
            <a:endParaRPr lang="hu-HU" sz="1800" u="sng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87B0DB-0E7D-A03B-1269-A680B9F7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7" y="2260599"/>
            <a:ext cx="5682301" cy="33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Validating - CSS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811" y="2457393"/>
            <a:ext cx="4613946" cy="3516130"/>
          </a:xfrm>
        </p:spPr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purpose of </a:t>
            </a:r>
            <a:r>
              <a:rPr lang="en-US" sz="1800" dirty="0">
                <a:solidFill>
                  <a:schemeClr val="accent1"/>
                </a:solidFill>
              </a:rPr>
              <a:t>HTML validation</a:t>
            </a:r>
            <a:r>
              <a:rPr lang="en-US" sz="1800" dirty="0">
                <a:solidFill>
                  <a:schemeClr val="bg1"/>
                </a:solidFill>
              </a:rPr>
              <a:t> is to examine the structure of a Web page to see if it meets the requirements of the W3 Consortium.
</a:t>
            </a:r>
            <a:r>
              <a:rPr lang="hu-HU" sz="1800" u="sng" dirty="0">
                <a:solidFill>
                  <a:schemeClr val="bg1"/>
                </a:solidFill>
              </a:rPr>
              <a:t>The </a:t>
            </a:r>
            <a:r>
              <a:rPr lang="en-US" sz="1800" u="sng" dirty="0">
                <a:solidFill>
                  <a:schemeClr val="accent1"/>
                </a:solidFill>
              </a:rPr>
              <a:t>HTML validation </a:t>
            </a:r>
            <a:r>
              <a:rPr lang="en-US" sz="1800" u="sng" dirty="0">
                <a:solidFill>
                  <a:schemeClr val="bg1"/>
                </a:solidFill>
              </a:rPr>
              <a:t>was successful.</a:t>
            </a:r>
            <a:endParaRPr lang="hu-HU" sz="1800" u="sng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44709B-D53F-104A-24D4-AA91D215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2" y="2457393"/>
            <a:ext cx="5578598" cy="23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Meet the crew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75987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Városi Bendegúz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JavaScript developer-ish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Ónodi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-Kiss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Project Leader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Koncz Ákos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website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Hézső Károly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Graphic 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Meet the crew: Tasks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Developing </a:t>
            </a:r>
            <a:r>
              <a:rPr lang="hu-HU" sz="2000" dirty="0">
                <a:solidFill>
                  <a:schemeClr val="bg1"/>
                </a:solidFill>
              </a:rPr>
              <a:t>the</a:t>
            </a:r>
            <a:r>
              <a:rPr lang="en-US" sz="2000" dirty="0">
                <a:solidFill>
                  <a:schemeClr val="bg1"/>
                </a:solidFill>
              </a:rPr>
              <a:t> English presentation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Responsible for game functionality (JavaScript)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Trello management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Git Repo management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Responsible for game functionality (</a:t>
            </a:r>
            <a:r>
              <a:rPr lang="en-US" sz="2000">
                <a:solidFill>
                  <a:schemeClr val="bg1"/>
                </a:solidFill>
              </a:rPr>
              <a:t>JavaScript)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Meet the crew: Tasks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HTML development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Developing </a:t>
            </a:r>
            <a:r>
              <a:rPr lang="hu-HU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Hungarian presentation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Checking that the requirements are met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Collecting images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Encoding the game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CSS development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Design: wireframe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92500" lnSpcReduction="20000"/>
          </a:bodyPr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wireframe</a:t>
            </a:r>
            <a:r>
              <a:rPr lang="en-US" sz="2400" dirty="0">
                <a:solidFill>
                  <a:schemeClr val="bg1"/>
                </a:solidFill>
              </a:rPr>
              <a:t> shows the structure of the website.</a:t>
            </a:r>
            <a:endParaRPr lang="hu-HU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hu-HU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accent1"/>
                </a:solidFill>
              </a:rPr>
              <a:t>wireframe</a:t>
            </a:r>
            <a:r>
              <a:rPr lang="en-US" sz="2000" dirty="0">
                <a:solidFill>
                  <a:schemeClr val="bg1"/>
                </a:solidFill>
              </a:rPr>
              <a:t> is used to build the structure of the website, at this point we have already taken into account the possibilities offered by Bootstrap.</a:t>
            </a: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The </a:t>
            </a:r>
            <a:r>
              <a:rPr lang="en-US" sz="2400" i="1" u="sng" dirty="0">
                <a:solidFill>
                  <a:schemeClr val="accent1"/>
                </a:solidFill>
              </a:rPr>
              <a:t>wireframe</a:t>
            </a:r>
            <a:r>
              <a:rPr lang="en-US" sz="2400" i="1" u="sng" dirty="0">
                <a:solidFill>
                  <a:schemeClr val="bg1"/>
                </a:solidFill>
              </a:rPr>
              <a:t> was accepted by the customer.</a:t>
            </a:r>
            <a:endParaRPr lang="hu-HU" sz="2400" i="1" u="sng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800756F-641E-BBF7-1220-2EBA5A76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99" y="1498159"/>
            <a:ext cx="4676318" cy="401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When creating the </a:t>
            </a:r>
            <a:r>
              <a:rPr lang="en-US" sz="2400" dirty="0">
                <a:solidFill>
                  <a:schemeClr val="accent1"/>
                </a:solidFill>
              </a:rPr>
              <a:t>prototype</a:t>
            </a:r>
            <a:r>
              <a:rPr lang="en-US" sz="2400" dirty="0">
                <a:solidFill>
                  <a:schemeClr val="bg1"/>
                </a:solidFill>
              </a:rPr>
              <a:t> of the website page, we separated the navigation menu in the header and the images.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DC3B129-8581-B5A4-78DF-07754F79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6" y="2263172"/>
            <a:ext cx="8867968" cy="4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77408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644</Words>
  <Application>Microsoft Office PowerPoint</Application>
  <PresentationFormat>Widescreen</PresentationFormat>
  <Paragraphs>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27</vt:i4>
      </vt:variant>
    </vt:vector>
  </HeadingPairs>
  <TitlesOfParts>
    <vt:vector size="46" baseType="lpstr">
      <vt:lpstr>Arial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Wingdings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Roshambo II – The Magical Adventure in JavaScript</vt:lpstr>
      <vt:lpstr>Requierments</vt:lpstr>
      <vt:lpstr>Validating - HTML</vt:lpstr>
      <vt:lpstr>Validating - CSS</vt:lpstr>
      <vt:lpstr>Meet the crew</vt:lpstr>
      <vt:lpstr>Meet the crew: Tasks</vt:lpstr>
      <vt:lpstr>Meet the crew: Tasks</vt:lpstr>
      <vt:lpstr>Design: wireframe</vt:lpstr>
      <vt:lpstr>Design: prototype - Home</vt:lpstr>
      <vt:lpstr>Design: prototype - Home</vt:lpstr>
      <vt:lpstr>Tervezés: Prototípus – Főoldal</vt:lpstr>
      <vt:lpstr>Design: prototype - Home</vt:lpstr>
      <vt:lpstr>Design: prototype - Home</vt:lpstr>
      <vt:lpstr>Design: prototype - Home</vt:lpstr>
      <vt:lpstr>Design: prototype - Home</vt:lpstr>
      <vt:lpstr>Functions: prototype - Home</vt:lpstr>
      <vt:lpstr>Tools/technologies used</vt:lpstr>
      <vt:lpstr>Trello</vt:lpstr>
      <vt:lpstr>Figma</vt:lpstr>
      <vt:lpstr>HTML</vt:lpstr>
      <vt:lpstr>CSS</vt:lpstr>
      <vt:lpstr>JavaScript</vt:lpstr>
      <vt:lpstr>Visual Studio Code</vt:lpstr>
      <vt:lpstr>Bootstrap</vt:lpstr>
      <vt:lpstr>GitHub</vt:lpstr>
      <vt:lpstr>ROSHAMBO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Viktor Ónodi-Kiss</cp:lastModifiedBy>
  <cp:revision>166</cp:revision>
  <dcterms:created xsi:type="dcterms:W3CDTF">2023-11-14T12:28:00Z</dcterms:created>
  <dcterms:modified xsi:type="dcterms:W3CDTF">2024-01-15T11:04:48Z</dcterms:modified>
</cp:coreProperties>
</file>