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1F2"/>
    <a:srgbClr val="BFD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68112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2178720"/>
            <a:ext cx="1051524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267080"/>
            <a:ext cx="1051524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68112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2178720"/>
            <a:ext cx="513108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2178720"/>
            <a:ext cx="513108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8080" y="4267080"/>
            <a:ext cx="513108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200" y="4267080"/>
            <a:ext cx="513108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68112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2178720"/>
            <a:ext cx="338580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93440" y="2178720"/>
            <a:ext cx="338580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9160" y="2178720"/>
            <a:ext cx="338580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8080" y="4267080"/>
            <a:ext cx="338580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93440" y="4267080"/>
            <a:ext cx="338580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9160" y="4267080"/>
            <a:ext cx="338580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68112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38080" y="2178720"/>
            <a:ext cx="10515240" cy="399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68112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2178720"/>
            <a:ext cx="10515240" cy="399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68112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2178720"/>
            <a:ext cx="5131080" cy="399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200" y="2178720"/>
            <a:ext cx="5131080" cy="399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68112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38080" y="68112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68112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2178720"/>
            <a:ext cx="513108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2178720"/>
            <a:ext cx="5131080" cy="399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38080" y="4267080"/>
            <a:ext cx="513108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68112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2178720"/>
            <a:ext cx="10515240" cy="399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68112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2178720"/>
            <a:ext cx="5131080" cy="399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2178720"/>
            <a:ext cx="513108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200" y="4267080"/>
            <a:ext cx="513108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68112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2178720"/>
            <a:ext cx="513108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200" y="2178720"/>
            <a:ext cx="513108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38080" y="4267080"/>
            <a:ext cx="1051524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68112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2178720"/>
            <a:ext cx="1051524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38080" y="4267080"/>
            <a:ext cx="1051524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68112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2178720"/>
            <a:ext cx="513108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200" y="2178720"/>
            <a:ext cx="513108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38080" y="4267080"/>
            <a:ext cx="513108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26200" y="4267080"/>
            <a:ext cx="513108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68112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2178720"/>
            <a:ext cx="338580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93440" y="2178720"/>
            <a:ext cx="338580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949160" y="2178720"/>
            <a:ext cx="338580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38080" y="4267080"/>
            <a:ext cx="338580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93440" y="4267080"/>
            <a:ext cx="338580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949160" y="4267080"/>
            <a:ext cx="338580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68112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2178720"/>
            <a:ext cx="10515240" cy="399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68112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2178720"/>
            <a:ext cx="5131080" cy="399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2178720"/>
            <a:ext cx="5131080" cy="399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68112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68112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68112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2178720"/>
            <a:ext cx="513108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200" y="2178720"/>
            <a:ext cx="5131080" cy="399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8080" y="4267080"/>
            <a:ext cx="513108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68112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2178720"/>
            <a:ext cx="5131080" cy="399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2178720"/>
            <a:ext cx="513108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267080"/>
            <a:ext cx="513108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68112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2178720"/>
            <a:ext cx="513108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2178720"/>
            <a:ext cx="513108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267080"/>
            <a:ext cx="10515240" cy="190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7"/>
          <p:cNvSpPr/>
          <p:nvPr/>
        </p:nvSpPr>
        <p:spPr>
          <a:xfrm>
            <a:off x="0" y="0"/>
            <a:ext cx="12188520" cy="6857640"/>
          </a:xfrm>
          <a:prstGeom prst="frame">
            <a:avLst>
              <a:gd name="adj1" fmla="val 7164"/>
            </a:avLst>
          </a:prstGeom>
          <a:gradFill rotWithShape="0">
            <a:gsLst>
              <a:gs pos="0">
                <a:srgbClr val="EC865A">
                  <a:alpha val="40000"/>
                </a:srgbClr>
              </a:gs>
              <a:gs pos="100000">
                <a:srgbClr val="C49A30">
                  <a:alpha val="4000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b="0" strike="noStrike" spc="-1">
                <a:solidFill>
                  <a:srgbClr val="5AA6EC"/>
                </a:solidFill>
                <a:latin typeface="Sabon Next LT"/>
              </a:rPr>
              <a:t>Click to edit Master title style</a:t>
            </a:r>
            <a:endParaRPr lang="en-GB" sz="54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4292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98640A0-9F5B-4D18-BC44-AB0A8C4672A6}" type="datetime">
              <a:rPr lang="en-US" sz="900" b="0" strike="noStrike" cap="all" spc="148">
                <a:solidFill>
                  <a:srgbClr val="FFFFFF"/>
                </a:solidFill>
                <a:latin typeface="Avenir Next LT Pro"/>
              </a:rPr>
              <a:t>23-May-22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42924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4292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D76E3F2-5B2D-4F0B-BF63-ED823BD32F2C}" type="slidenum">
              <a:rPr lang="en-US" sz="900" b="0" strike="noStrike" cap="all" spc="148">
                <a:solidFill>
                  <a:srgbClr val="FFFFFF"/>
                </a:solidFill>
                <a:latin typeface="Avenir Next LT Pro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413024">
                    <a:alpha val="70000"/>
                  </a:srgbClr>
                </a:solidFill>
                <a:latin typeface="Avenir Next LT Pro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413024">
                    <a:alpha val="70000"/>
                  </a:srgbClr>
                </a:solidFill>
                <a:latin typeface="Avenir Next LT Pro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413024">
                    <a:alpha val="70000"/>
                  </a:srgbClr>
                </a:solidFill>
                <a:latin typeface="Avenir Next LT Pro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413024">
                    <a:alpha val="70000"/>
                  </a:srgbClr>
                </a:solidFill>
                <a:latin typeface="Avenir Next LT Pro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413024">
                    <a:alpha val="70000"/>
                  </a:srgbClr>
                </a:solidFill>
                <a:latin typeface="Avenir Next LT Pro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413024">
                    <a:alpha val="70000"/>
                  </a:srgbClr>
                </a:solidFill>
                <a:latin typeface="Avenir Next LT Pro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413024">
                    <a:alpha val="70000"/>
                  </a:srgbClr>
                </a:solidFill>
                <a:latin typeface="Avenir Next LT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ame 7"/>
          <p:cNvSpPr/>
          <p:nvPr/>
        </p:nvSpPr>
        <p:spPr>
          <a:xfrm>
            <a:off x="0" y="0"/>
            <a:ext cx="12188520" cy="6857640"/>
          </a:xfrm>
          <a:prstGeom prst="frame">
            <a:avLst>
              <a:gd name="adj1" fmla="val 7164"/>
            </a:avLst>
          </a:prstGeom>
          <a:gradFill rotWithShape="0">
            <a:gsLst>
              <a:gs pos="0">
                <a:srgbClr val="EC865A">
                  <a:alpha val="40000"/>
                </a:srgbClr>
              </a:gs>
              <a:gs pos="100000">
                <a:srgbClr val="C49A30">
                  <a:alpha val="4000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68112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5200" b="0" strike="noStrike" spc="-1">
                <a:solidFill>
                  <a:srgbClr val="5AA6EC"/>
                </a:solidFill>
                <a:latin typeface="Sabon Next LT"/>
              </a:rPr>
              <a:t>Click to edit Master title style</a:t>
            </a:r>
            <a:endParaRPr lang="en-GB" sz="52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2178720"/>
            <a:ext cx="10515240" cy="3997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228240">
              <a:lnSpc>
                <a:spcPct val="110000"/>
              </a:lnSpc>
              <a:spcBef>
                <a:spcPts val="1001"/>
              </a:spcBef>
              <a:buClr>
                <a:srgbClr val="F0EAE5"/>
              </a:buClr>
              <a:buSzPct val="80000"/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13024">
                    <a:alpha val="70000"/>
                  </a:srgbClr>
                </a:solidFill>
                <a:latin typeface="Avenir Next LT Pro"/>
              </a:rPr>
              <a:t>Click to edit Master text styles</a:t>
            </a:r>
            <a:endParaRPr lang="en-GB" sz="2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  <a:p>
            <a:pPr marL="685800" lvl="1" indent="-228240">
              <a:lnSpc>
                <a:spcPct val="110000"/>
              </a:lnSpc>
              <a:spcBef>
                <a:spcPts val="499"/>
              </a:spcBef>
              <a:buClr>
                <a:srgbClr val="F0EAE5"/>
              </a:buClr>
              <a:buSzPct val="80000"/>
              <a:buFont typeface="Wingdings" charset="2"/>
              <a:buChar char=""/>
            </a:pPr>
            <a:r>
              <a:rPr lang="en-US" sz="2400" b="0" strike="noStrike" spc="-1">
                <a:solidFill>
                  <a:srgbClr val="413024">
                    <a:alpha val="70000"/>
                  </a:srgbClr>
                </a:solidFill>
                <a:latin typeface="Avenir Next LT Pro"/>
              </a:rPr>
              <a:t>Second level</a:t>
            </a:r>
            <a:endParaRPr lang="en-GB" sz="24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  <a:p>
            <a:pPr marL="1257480" lvl="2" indent="-228240">
              <a:lnSpc>
                <a:spcPct val="110000"/>
              </a:lnSpc>
              <a:spcBef>
                <a:spcPts val="499"/>
              </a:spcBef>
              <a:buClr>
                <a:srgbClr val="F0EAE5"/>
              </a:buClr>
              <a:buSzPct val="8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13024">
                    <a:alpha val="70000"/>
                  </a:srgbClr>
                </a:solidFill>
                <a:latin typeface="Avenir Next LT Pro"/>
              </a:rPr>
              <a:t>Third level</a:t>
            </a:r>
            <a:endParaRPr lang="en-GB" sz="20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  <a:p>
            <a:pPr marL="1600200" lvl="3" indent="-228240">
              <a:lnSpc>
                <a:spcPct val="110000"/>
              </a:lnSpc>
              <a:spcBef>
                <a:spcPts val="499"/>
              </a:spcBef>
              <a:buClr>
                <a:srgbClr val="F0EAE5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413024">
                    <a:alpha val="70000"/>
                  </a:srgbClr>
                </a:solidFill>
                <a:latin typeface="Avenir Next LT Pro"/>
              </a:rPr>
              <a:t>Fourth level</a:t>
            </a:r>
            <a:endParaRPr lang="en-GB" sz="1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  <a:p>
            <a:pPr marL="2114640" lvl="4" indent="-228240">
              <a:lnSpc>
                <a:spcPct val="110000"/>
              </a:lnSpc>
              <a:spcBef>
                <a:spcPts val="499"/>
              </a:spcBef>
              <a:buClr>
                <a:srgbClr val="F0EAE5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413024">
                    <a:alpha val="70000"/>
                  </a:srgbClr>
                </a:solidFill>
                <a:latin typeface="Avenir Next LT Pro"/>
              </a:rPr>
              <a:t>Fifth level</a:t>
            </a:r>
            <a:endParaRPr lang="en-GB" sz="1800" b="0" strike="noStrike" spc="-1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4292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601FDA9-C4B4-4859-ADCD-2AE723180999}" type="datetime">
              <a:rPr lang="en-US" sz="900" b="0" strike="noStrike" cap="all" spc="148">
                <a:solidFill>
                  <a:srgbClr val="FFFFFF"/>
                </a:solidFill>
                <a:latin typeface="Avenir Next LT Pro"/>
              </a:rPr>
              <a:t>23-May-22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4038480" y="642924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8610480" y="64292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19C63E7-33CF-46B5-A418-50DB4A3852BE}" type="slidenum">
              <a:rPr lang="en-US" sz="900" b="0" strike="noStrike" cap="all" spc="148">
                <a:solidFill>
                  <a:srgbClr val="FFFFFF"/>
                </a:solidFill>
                <a:latin typeface="Avenir Next LT Pro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2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384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Picture 4" descr="A screenshot of a video game&#10;&#10;Description automatically generated"/>
          <p:cNvPicPr/>
          <p:nvPr/>
        </p:nvPicPr>
        <p:blipFill>
          <a:blip r:embed="rId2"/>
          <a:srcRect r="1511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6" name="Rectangle 28"/>
          <p:cNvSpPr/>
          <p:nvPr/>
        </p:nvSpPr>
        <p:spPr>
          <a:xfrm>
            <a:off x="0" y="681840"/>
            <a:ext cx="12191760" cy="547956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30196"/>
                </a:srgbClr>
              </a:gs>
              <a:gs pos="100000">
                <a:srgbClr val="000000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/>
          <p:cNvSpPr txBox="1"/>
          <p:nvPr/>
        </p:nvSpPr>
        <p:spPr>
          <a:xfrm>
            <a:off x="838080" y="6811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5200" b="0" strike="noStrike" spc="-1" dirty="0" err="1">
                <a:solidFill>
                  <a:srgbClr val="8BC1F2"/>
                </a:solidFill>
                <a:latin typeface="Sabon Next LT"/>
              </a:rPr>
              <a:t>Introducere</a:t>
            </a:r>
            <a:endParaRPr lang="en-GB" sz="5200" b="0" strike="noStrike" spc="-1" dirty="0">
              <a:solidFill>
                <a:srgbClr val="8BC1F2"/>
              </a:solidFill>
              <a:latin typeface="Avenir Next LT Pro"/>
            </a:endParaRPr>
          </a:p>
        </p:txBody>
      </p:sp>
      <p:sp>
        <p:nvSpPr>
          <p:cNvPr id="88" name="Content Placeholder 2"/>
          <p:cNvSpPr txBox="1"/>
          <p:nvPr/>
        </p:nvSpPr>
        <p:spPr>
          <a:xfrm>
            <a:off x="838080" y="2006280"/>
            <a:ext cx="10515240" cy="3997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1000" lnSpcReduction="20000"/>
          </a:bodyPr>
          <a:lstStyle/>
          <a:p>
            <a:pPr marL="457200" indent="-228240">
              <a:lnSpc>
                <a:spcPct val="110000"/>
              </a:lnSpc>
              <a:spcBef>
                <a:spcPts val="1001"/>
              </a:spcBef>
              <a:buClr>
                <a:srgbClr val="F0EAE5"/>
              </a:buClr>
              <a:buSzPct val="80000"/>
              <a:buFont typeface="Wingdings" charset="2"/>
              <a:buChar char=""/>
            </a:pP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Jucatorul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se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trezeste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pe o insula cu un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laborator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secret</a:t>
            </a:r>
            <a:r>
              <a:rPr lang="ro-RO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,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fara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amintiri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. In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laborator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se intra 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introducand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parola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corecta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.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Inauntru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,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jucatorul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intalneste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mai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multe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masinarii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si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este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in</a:t>
            </a:r>
            <a:r>
              <a:rPr lang="ro-RO" sz="2800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t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ampinat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 de un robot care pare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sa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 il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recunoasca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si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 il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urmareste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.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Rezolva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primul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puzzle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si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reuseste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sa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intre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in</a:t>
            </a:r>
            <a:r>
              <a:rPr lang="ro-RO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t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r-o camera cu un portal.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Robotul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nu pare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sa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mai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vrea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sa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urmareasca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 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jucatorul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in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aceasta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camera...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Rezolva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al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doilea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puzzle,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reusind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astfel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sa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repare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portalul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. Cand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trece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prin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acesta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ajunge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inapoi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la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inceputul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jocului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. </a:t>
            </a:r>
            <a:endParaRPr lang="en-GB" sz="2800" b="0" strike="noStrike" spc="-1" dirty="0">
              <a:solidFill>
                <a:srgbClr val="413024">
                  <a:alpha val="70000"/>
                </a:srgbClr>
              </a:solidFill>
              <a:latin typeface="Avenir Next LT Pro"/>
            </a:endParaRPr>
          </a:p>
          <a:p>
            <a:pPr marL="457200" indent="-228240">
              <a:lnSpc>
                <a:spcPct val="110000"/>
              </a:lnSpc>
              <a:spcBef>
                <a:spcPts val="1001"/>
              </a:spcBef>
              <a:buClr>
                <a:srgbClr val="F0EAE5"/>
              </a:buClr>
              <a:buSzPct val="80000"/>
              <a:buFont typeface="Wingdings" charset="2"/>
              <a:buChar char=""/>
            </a:pP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Astfel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,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defapt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 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jucatorul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este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chiar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omul de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stiinta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ce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detine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laboratorul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si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care a 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inventat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calatoria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in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timp.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Este 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prins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,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insa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,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intr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-un loop temporal,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mereu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uitand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tot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si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repetand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acest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proces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 la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infinit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.</a:t>
            </a:r>
            <a:endParaRPr lang="en-GB" sz="2800" b="0" strike="noStrike" spc="-1" dirty="0">
              <a:solidFill>
                <a:srgbClr val="413024">
                  <a:alpha val="70000"/>
                </a:srgbClr>
              </a:solidFill>
              <a:latin typeface="Avenir Next LT Pro"/>
            </a:endParaRPr>
          </a:p>
          <a:p>
            <a:pPr marL="457200" indent="-228240">
              <a:lnSpc>
                <a:spcPct val="110000"/>
              </a:lnSpc>
              <a:spcBef>
                <a:spcPts val="1001"/>
              </a:spcBef>
              <a:buClr>
                <a:srgbClr val="F0EAE5"/>
              </a:buClr>
              <a:buSzPct val="80000"/>
              <a:buFont typeface="Wingdings" charset="2"/>
              <a:buChar char=""/>
            </a:pP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Jocul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 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este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 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dezvoltat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 in Unity, 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utilizand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 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pachete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 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venir Next LT Pro"/>
                <a:ea typeface="Avenir Next LT Pro"/>
              </a:rPr>
              <a:t>disponibile</a:t>
            </a:r>
            <a:r>
              <a:rPr lang="en-GB" sz="2800" b="0" strike="noStrike" spc="-1" dirty="0">
                <a:solidFill>
                  <a:srgbClr val="000000"/>
                </a:solidFill>
                <a:latin typeface="Avenir Next LT Pro"/>
                <a:ea typeface="Avenir Next LT Pro"/>
              </a:rPr>
              <a:t> online.</a:t>
            </a:r>
            <a:endParaRPr lang="en-GB" sz="2800" b="0" strike="noStrike" spc="-1" dirty="0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10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Frame 12"/>
          <p:cNvSpPr/>
          <p:nvPr/>
        </p:nvSpPr>
        <p:spPr>
          <a:xfrm>
            <a:off x="0" y="0"/>
            <a:ext cx="12188520" cy="6857640"/>
          </a:xfrm>
          <a:prstGeom prst="frame">
            <a:avLst>
              <a:gd name="adj1" fmla="val 7164"/>
            </a:avLst>
          </a:prstGeom>
          <a:gradFill rotWithShape="0">
            <a:gsLst>
              <a:gs pos="0">
                <a:srgbClr val="EC865A">
                  <a:alpha val="40000"/>
                </a:srgbClr>
              </a:gs>
              <a:gs pos="100000">
                <a:srgbClr val="C49A30">
                  <a:alpha val="4000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Title 1"/>
          <p:cNvSpPr txBox="1"/>
          <p:nvPr/>
        </p:nvSpPr>
        <p:spPr>
          <a:xfrm>
            <a:off x="1249997" y="784260"/>
            <a:ext cx="4844263" cy="681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sz="4800" b="0" strike="noStrike" spc="-1" dirty="0">
                <a:solidFill>
                  <a:srgbClr val="5AA6EC">
                    <a:alpha val="70000"/>
                  </a:srgbClr>
                </a:solidFill>
                <a:latin typeface="Sabon Next LT"/>
              </a:rPr>
              <a:t>AI </a:t>
            </a:r>
            <a:r>
              <a:rPr lang="en-GB" sz="4800" b="0" strike="noStrike" spc="-1" dirty="0">
                <a:solidFill>
                  <a:srgbClr val="8BC1F2"/>
                </a:solidFill>
                <a:latin typeface="Sabon Next LT"/>
              </a:rPr>
              <a:t>Companion</a:t>
            </a:r>
            <a:endParaRPr lang="en-GB" sz="4800" b="0" strike="noStrike" spc="-1" dirty="0">
              <a:solidFill>
                <a:srgbClr val="8BC1F2"/>
              </a:solidFill>
              <a:latin typeface="Avenir Next LT Pro"/>
            </a:endParaRPr>
          </a:p>
        </p:txBody>
      </p:sp>
      <p:sp>
        <p:nvSpPr>
          <p:cNvPr id="92" name="Content Placeholder 7"/>
          <p:cNvSpPr txBox="1"/>
          <p:nvPr/>
        </p:nvSpPr>
        <p:spPr>
          <a:xfrm>
            <a:off x="838079" y="1710000"/>
            <a:ext cx="4909577" cy="4466520"/>
          </a:xfrm>
          <a:prstGeom prst="rect">
            <a:avLst/>
          </a:prstGeom>
          <a:noFill/>
          <a:ln w="0">
            <a:noFill/>
          </a:ln>
        </p:spPr>
        <p:txBody>
          <a:bodyPr>
            <a:normAutofit lnSpcReduction="10000"/>
          </a:bodyPr>
          <a:lstStyle/>
          <a:p>
            <a:pPr marL="457200" indent="-228240">
              <a:lnSpc>
                <a:spcPct val="110000"/>
              </a:lnSpc>
              <a:spcBef>
                <a:spcPts val="1001"/>
              </a:spcBef>
              <a:buClr>
                <a:srgbClr val="F0EAE5"/>
              </a:buClr>
              <a:buSzPct val="80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Avenir Next LT Pro"/>
              </a:rPr>
              <a:t>Am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venir Next LT Pro"/>
              </a:rPr>
              <a:t>folosit</a:t>
            </a:r>
            <a:r>
              <a:rPr lang="en-US" sz="20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venir Next LT Pro"/>
              </a:rPr>
              <a:t>functionalitatile</a:t>
            </a:r>
            <a:r>
              <a:rPr lang="en-US" sz="20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venir Next LT Pro"/>
              </a:rPr>
              <a:t>existente</a:t>
            </a:r>
            <a:r>
              <a:rPr lang="en-US" sz="2000" b="0" strike="noStrike" spc="-1" dirty="0">
                <a:solidFill>
                  <a:srgbClr val="000000"/>
                </a:solidFill>
                <a:latin typeface="Avenir Next LT Pro"/>
              </a:rPr>
              <a:t> in Unity</a:t>
            </a:r>
            <a:r>
              <a:rPr lang="ro-RO" sz="2000" b="0" strike="noStrike" spc="-1" dirty="0">
                <a:solidFill>
                  <a:srgbClr val="000000"/>
                </a:solidFill>
                <a:latin typeface="Avenir Next LT Pro"/>
              </a:rPr>
              <a:t>,</a:t>
            </a:r>
            <a:r>
              <a:rPr lang="en-US" sz="2000" b="0" strike="noStrike" spc="-1" dirty="0">
                <a:solidFill>
                  <a:srgbClr val="000000"/>
                </a:solidFill>
                <a:latin typeface="Avenir Next LT Pro"/>
              </a:rPr>
              <a:t> </a:t>
            </a:r>
            <a:r>
              <a:rPr lang="en-US" sz="2000" b="1" strike="noStrike" spc="-1" dirty="0">
                <a:solidFill>
                  <a:srgbClr val="000000"/>
                </a:solidFill>
                <a:latin typeface="Avenir Next LT Pro"/>
              </a:rPr>
              <a:t>AI navigation.</a:t>
            </a:r>
            <a:endParaRPr lang="en-GB" sz="2000" b="0" strike="noStrike" spc="-1" dirty="0">
              <a:solidFill>
                <a:srgbClr val="413024">
                  <a:alpha val="70000"/>
                </a:srgbClr>
              </a:solidFill>
              <a:latin typeface="Avenir Next LT Pro"/>
            </a:endParaRPr>
          </a:p>
          <a:p>
            <a:pPr marL="457200" indent="-228240">
              <a:lnSpc>
                <a:spcPct val="110000"/>
              </a:lnSpc>
              <a:spcBef>
                <a:spcPts val="1001"/>
              </a:spcBef>
              <a:buClr>
                <a:srgbClr val="F0EAE5"/>
              </a:buClr>
              <a:buSzPct val="80000"/>
              <a:buFont typeface="Wingdings" charset="2"/>
              <a:buChar char=""/>
            </a:pPr>
            <a:r>
              <a:rPr lang="ro-RO" sz="2000" b="0" strike="noStrike" spc="-1" dirty="0">
                <a:solidFill>
                  <a:srgbClr val="000000"/>
                </a:solidFill>
                <a:latin typeface="Avenir Next LT Pro"/>
              </a:rPr>
              <a:t>Pas 1: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venir Next LT Pro"/>
              </a:rPr>
              <a:t>Suprafata</a:t>
            </a:r>
            <a:r>
              <a:rPr lang="en-US" sz="2000" b="0" strike="noStrike" spc="-1" dirty="0">
                <a:solidFill>
                  <a:srgbClr val="000000"/>
                </a:solidFill>
                <a:latin typeface="Avenir Next LT Pro"/>
              </a:rPr>
              <a:t> walkable</a:t>
            </a:r>
            <a:endParaRPr lang="en-GB" sz="2000" b="0" strike="noStrike" spc="-1" dirty="0">
              <a:solidFill>
                <a:srgbClr val="413024">
                  <a:alpha val="70000"/>
                </a:srgbClr>
              </a:solidFill>
              <a:latin typeface="Avenir Next LT Pro"/>
            </a:endParaRPr>
          </a:p>
          <a:p>
            <a:pPr marL="457200" indent="-228240">
              <a:lnSpc>
                <a:spcPct val="110000"/>
              </a:lnSpc>
              <a:spcBef>
                <a:spcPts val="1001"/>
              </a:spcBef>
              <a:buClr>
                <a:srgbClr val="F0EAE5"/>
              </a:buClr>
              <a:buSzPct val="80000"/>
              <a:buFont typeface="Wingdings" charset="2"/>
              <a:buChar char=""/>
            </a:pPr>
            <a:r>
              <a:rPr lang="ro-RO" sz="2000" dirty="0"/>
              <a:t>Pas 2: </a:t>
            </a:r>
            <a:r>
              <a:rPr lang="ro-RO" sz="2000" b="1" strike="noStrike" spc="300" dirty="0">
                <a:solidFill>
                  <a:srgbClr val="000000"/>
                </a:solidFill>
                <a:latin typeface="Avenir Next LT Pro"/>
              </a:rPr>
              <a:t>NAV MESH AGENT</a:t>
            </a:r>
            <a:endParaRPr lang="en-GB" sz="2000" b="0" strike="noStrike" spc="300" dirty="0">
              <a:solidFill>
                <a:srgbClr val="413024">
                  <a:alpha val="70000"/>
                </a:srgbClr>
              </a:solidFill>
              <a:latin typeface="Avenir Next LT Pro"/>
            </a:endParaRPr>
          </a:p>
          <a:p>
            <a:pPr marL="457200" indent="-228240">
              <a:lnSpc>
                <a:spcPct val="110000"/>
              </a:lnSpc>
              <a:spcBef>
                <a:spcPts val="1001"/>
              </a:spcBef>
              <a:buClr>
                <a:srgbClr val="F0EAE5"/>
              </a:buClr>
              <a:buSzPct val="80000"/>
              <a:buFont typeface="Wingdings" charset="2"/>
              <a:buChar char=""/>
            </a:pPr>
            <a:r>
              <a:rPr lang="ro-RO" sz="2000" b="0" strike="noStrike" spc="-1" dirty="0">
                <a:solidFill>
                  <a:srgbClr val="000000"/>
                </a:solidFill>
                <a:latin typeface="Avenir Next LT Pro"/>
              </a:rPr>
              <a:t>Script: </a:t>
            </a:r>
            <a:r>
              <a:rPr lang="en-US" sz="2000" b="0" strike="noStrike" spc="-1" dirty="0">
                <a:solidFill>
                  <a:srgbClr val="000000"/>
                </a:solidFill>
                <a:latin typeface="Avenir Next LT Pro"/>
              </a:rPr>
              <a:t>Player-ul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venir Next LT Pro"/>
              </a:rPr>
              <a:t>este</a:t>
            </a:r>
            <a:r>
              <a:rPr lang="en-US" sz="2000" b="0" strike="noStrike" spc="-1" dirty="0">
                <a:solidFill>
                  <a:srgbClr val="000000"/>
                </a:solidFill>
                <a:latin typeface="Avenir Next LT Pro"/>
              </a:rPr>
              <a:t> target-ul</a:t>
            </a:r>
            <a:r>
              <a:rPr lang="ro-RO" sz="2000" b="0" strike="noStrike" spc="-1" dirty="0">
                <a:solidFill>
                  <a:srgbClr val="000000"/>
                </a:solidFill>
                <a:latin typeface="Avenir Next LT Pro"/>
              </a:rPr>
              <a:t> (</a:t>
            </a:r>
            <a:r>
              <a:rPr lang="en-US" sz="2000" b="0" strike="noStrike" spc="-1" dirty="0">
                <a:solidFill>
                  <a:srgbClr val="000000"/>
                </a:solidFill>
                <a:latin typeface="Avenir Next LT Pro"/>
              </a:rPr>
              <a:t>Transform</a:t>
            </a:r>
            <a:r>
              <a:rPr lang="ro-RO" sz="2000" b="0" strike="noStrike" spc="-1" dirty="0">
                <a:solidFill>
                  <a:srgbClr val="000000"/>
                </a:solidFill>
                <a:latin typeface="Avenir Next LT Pro"/>
              </a:rPr>
              <a:t>)</a:t>
            </a:r>
            <a:r>
              <a:rPr lang="en-US" sz="2000" b="0" strike="noStrike" spc="-1" dirty="0">
                <a:solidFill>
                  <a:srgbClr val="000000"/>
                </a:solidFill>
                <a:latin typeface="Avenir Next LT Pro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venir Next LT Pro"/>
              </a:rPr>
              <a:t>iar</a:t>
            </a:r>
            <a:r>
              <a:rPr lang="en-US" sz="20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venir Next LT Pro"/>
              </a:rPr>
              <a:t>robotul</a:t>
            </a:r>
            <a:r>
              <a:rPr lang="en-US" sz="2000" b="0" strike="noStrike" spc="-1" dirty="0">
                <a:solidFill>
                  <a:srgbClr val="000000"/>
                </a:solidFill>
                <a:latin typeface="Avenir Next LT Pro"/>
              </a:rPr>
              <a:t> il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venir Next LT Pro"/>
              </a:rPr>
              <a:t>urmareste</a:t>
            </a:r>
            <a:r>
              <a:rPr lang="en-US" sz="20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ro-RO" sz="2000" spc="-1" dirty="0">
                <a:solidFill>
                  <a:srgbClr val="000000"/>
                </a:solidFill>
                <a:latin typeface="Avenir Next LT Pro"/>
              </a:rPr>
              <a:t>(</a:t>
            </a:r>
            <a:r>
              <a:rPr lang="ro-RO" sz="2000" spc="-1" dirty="0" err="1">
                <a:solidFill>
                  <a:srgbClr val="000000"/>
                </a:solidFill>
                <a:latin typeface="Avenir Next LT Pro"/>
              </a:rPr>
              <a:t>NavMeshAgent</a:t>
            </a:r>
            <a:r>
              <a:rPr lang="ro-RO" sz="2000" spc="-1" dirty="0">
                <a:solidFill>
                  <a:srgbClr val="000000"/>
                </a:solidFill>
                <a:latin typeface="Avenir Next LT Pro"/>
              </a:rPr>
              <a:t>)</a:t>
            </a:r>
            <a:r>
              <a:rPr lang="en-US" sz="2000" b="0" strike="noStrike" spc="-1" dirty="0">
                <a:solidFill>
                  <a:srgbClr val="000000"/>
                </a:solidFill>
                <a:latin typeface="Avenir Next LT Pro"/>
              </a:rPr>
              <a:t>.</a:t>
            </a:r>
            <a:endParaRPr lang="en-GB" sz="2000" b="0" strike="noStrike" spc="-1" dirty="0">
              <a:solidFill>
                <a:srgbClr val="413024">
                  <a:alpha val="70000"/>
                </a:srgbClr>
              </a:solidFill>
              <a:latin typeface="Avenir Next LT Pro"/>
            </a:endParaRPr>
          </a:p>
          <a:p>
            <a:pPr marL="457200" indent="-228240">
              <a:lnSpc>
                <a:spcPct val="110000"/>
              </a:lnSpc>
              <a:spcBef>
                <a:spcPts val="1001"/>
              </a:spcBef>
              <a:buClr>
                <a:srgbClr val="F0EAE5"/>
              </a:buClr>
              <a:buSzPct val="80000"/>
              <a:buFont typeface="Wingdings" charset="2"/>
              <a:buChar char=""/>
            </a:pPr>
            <a:r>
              <a:rPr lang="ro-RO" sz="2000" spc="-1" dirty="0">
                <a:solidFill>
                  <a:srgbClr val="000000"/>
                </a:solidFill>
                <a:latin typeface="Avenir Next LT Pro"/>
              </a:rPr>
              <a:t>Tot in script, a</a:t>
            </a:r>
            <a:r>
              <a:rPr lang="en-US" sz="2000" b="0" strike="noStrike" spc="-1" dirty="0">
                <a:solidFill>
                  <a:srgbClr val="000000"/>
                </a:solidFill>
                <a:latin typeface="Avenir Next LT Pro"/>
              </a:rPr>
              <a:t>m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venir Next LT Pro"/>
              </a:rPr>
              <a:t>adaugat</a:t>
            </a:r>
            <a:r>
              <a:rPr lang="en-US" sz="20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venir Next LT Pro"/>
              </a:rPr>
              <a:t>animatiile</a:t>
            </a:r>
            <a:r>
              <a:rPr lang="en-US" sz="20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venir Next LT Pro"/>
              </a:rPr>
              <a:t>pentru</a:t>
            </a:r>
            <a:r>
              <a:rPr lang="en-US" sz="2000" b="0" strike="noStrike" spc="-1" dirty="0">
                <a:solidFill>
                  <a:srgbClr val="000000"/>
                </a:solidFill>
                <a:latin typeface="Avenir Next LT Pro"/>
              </a:rPr>
              <a:t> robot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venir Next LT Pro"/>
              </a:rPr>
              <a:t>pentru</a:t>
            </a:r>
            <a:r>
              <a:rPr lang="en-US" sz="2000" b="0" strike="noStrike" spc="-1" dirty="0">
                <a:solidFill>
                  <a:srgbClr val="000000"/>
                </a:solidFill>
                <a:latin typeface="Avenir Next LT Pro"/>
              </a:rPr>
              <a:t> "walk"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venir Next LT Pro"/>
              </a:rPr>
              <a:t>si</a:t>
            </a:r>
            <a:r>
              <a:rPr lang="en-US" sz="2000" b="0" strike="noStrike" spc="-1" dirty="0">
                <a:solidFill>
                  <a:srgbClr val="000000"/>
                </a:solidFill>
                <a:latin typeface="Avenir Next LT Pro"/>
              </a:rPr>
              <a:t> "open".</a:t>
            </a:r>
            <a:endParaRPr lang="en-GB" sz="2000" b="0" strike="noStrike" spc="-1" dirty="0">
              <a:solidFill>
                <a:srgbClr val="413024">
                  <a:alpha val="70000"/>
                </a:srgbClr>
              </a:solidFill>
              <a:latin typeface="Avenir Next LT Pro"/>
            </a:endParaRPr>
          </a:p>
          <a:p>
            <a:pPr marL="457200" indent="-228240">
              <a:lnSpc>
                <a:spcPct val="110000"/>
              </a:lnSpc>
              <a:spcBef>
                <a:spcPts val="1001"/>
              </a:spcBef>
              <a:buClr>
                <a:srgbClr val="F0EAE5"/>
              </a:buClr>
              <a:buSzPct val="80000"/>
              <a:buFont typeface="Wingdings" charset="2"/>
              <a:buChar char="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venir Next LT Pro"/>
              </a:rPr>
              <a:t>Tranformari</a:t>
            </a:r>
            <a:r>
              <a:rPr lang="en-US" sz="2000" b="0" strike="noStrike" spc="-1" dirty="0">
                <a:solidFill>
                  <a:srgbClr val="000000"/>
                </a:solidFill>
                <a:latin typeface="Avenir Next LT Pro"/>
              </a:rPr>
              <a:t> de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venir Next LT Pro"/>
              </a:rPr>
              <a:t>tipul</a:t>
            </a:r>
            <a:r>
              <a:rPr lang="en-US" sz="20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venir Next LT Pro"/>
              </a:rPr>
              <a:t>rotatie</a:t>
            </a:r>
            <a:r>
              <a:rPr lang="en-US" sz="20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venir Next LT Pro"/>
              </a:rPr>
              <a:t>si</a:t>
            </a:r>
            <a:r>
              <a:rPr lang="en-US" sz="20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venir Next LT Pro"/>
              </a:rPr>
              <a:t>translatie</a:t>
            </a:r>
            <a:r>
              <a:rPr lang="en-US" sz="2000" b="0" strike="noStrike" spc="-1" dirty="0">
                <a:solidFill>
                  <a:srgbClr val="000000"/>
                </a:solidFill>
                <a:latin typeface="Avenir Next LT Pro"/>
              </a:rPr>
              <a:t>.</a:t>
            </a:r>
            <a:endParaRPr lang="en-GB" sz="2000" b="0" strike="noStrike" spc="-1" dirty="0">
              <a:solidFill>
                <a:srgbClr val="413024">
                  <a:alpha val="70000"/>
                </a:srgbClr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lang="en-GB" sz="2000" b="0" strike="noStrike" spc="-1" dirty="0">
              <a:solidFill>
                <a:srgbClr val="413024">
                  <a:alpha val="70000"/>
                </a:srgbClr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lang="en-GB" sz="2000" b="0" strike="noStrike" spc="-1" dirty="0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pic>
        <p:nvPicPr>
          <p:cNvPr id="93" name="Picture 4" descr="A picture containing indoor, light&#10;&#10;Description automatically generated"/>
          <p:cNvPicPr/>
          <p:nvPr/>
        </p:nvPicPr>
        <p:blipFill>
          <a:blip r:embed="rId2"/>
          <a:srcRect l="31654" r="27593"/>
          <a:stretch/>
        </p:blipFill>
        <p:spPr>
          <a:xfrm>
            <a:off x="6095880" y="488520"/>
            <a:ext cx="5605920" cy="5880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10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Frame 12"/>
          <p:cNvSpPr/>
          <p:nvPr/>
        </p:nvSpPr>
        <p:spPr>
          <a:xfrm>
            <a:off x="0" y="0"/>
            <a:ext cx="12188520" cy="6857640"/>
          </a:xfrm>
          <a:prstGeom prst="frame">
            <a:avLst>
              <a:gd name="adj1" fmla="val 7164"/>
            </a:avLst>
          </a:prstGeom>
          <a:gradFill rotWithShape="0">
            <a:gsLst>
              <a:gs pos="0">
                <a:srgbClr val="EC865A">
                  <a:alpha val="40000"/>
                </a:srgbClr>
              </a:gs>
              <a:gs pos="100000">
                <a:srgbClr val="C49A30">
                  <a:alpha val="4000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itle 1"/>
          <p:cNvSpPr txBox="1"/>
          <p:nvPr/>
        </p:nvSpPr>
        <p:spPr>
          <a:xfrm>
            <a:off x="838080" y="857160"/>
            <a:ext cx="4778640" cy="868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>
                <a:solidFill>
                  <a:srgbClr val="5AA6EC">
                    <a:alpha val="70000"/>
                  </a:srgbClr>
                </a:solidFill>
                <a:latin typeface="Sabon Next LT"/>
              </a:rPr>
              <a:t>Physical simulation</a:t>
            </a:r>
            <a:endParaRPr lang="en-GB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7" name="Content Placeholder 7"/>
          <p:cNvSpPr txBox="1"/>
          <p:nvPr/>
        </p:nvSpPr>
        <p:spPr>
          <a:xfrm>
            <a:off x="1045028" y="2130120"/>
            <a:ext cx="4374051" cy="43228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Am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adaugat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componenta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Rigidbody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unei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cutii</a:t>
            </a:r>
            <a:r>
              <a:rPr lang="ro-RO" sz="2400" b="0" strike="noStrike" spc="-1" dirty="0">
                <a:solidFill>
                  <a:srgbClr val="000000"/>
                </a:solidFill>
                <a:latin typeface="Avenir Next LT Pro"/>
              </a:rPr>
              <a:t>,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astfel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mișcarea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acestuia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fiind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 sub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controlul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motorului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fizic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 Unity.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Pentru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 realism 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fost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creat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 un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nou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 material cu bounciness de 0.5.</a:t>
            </a:r>
            <a:endParaRPr lang="en-GB" sz="2400" b="0" strike="noStrike" spc="-1" dirty="0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pic>
        <p:nvPicPr>
          <p:cNvPr id="98" name="Picture 4"/>
          <p:cNvPicPr/>
          <p:nvPr/>
        </p:nvPicPr>
        <p:blipFill>
          <a:blip r:embed="rId2"/>
          <a:srcRect l="38676" t="239" r="20995"/>
          <a:stretch/>
        </p:blipFill>
        <p:spPr>
          <a:xfrm>
            <a:off x="6095880" y="488520"/>
            <a:ext cx="5613480" cy="5866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Frame 12"/>
          <p:cNvSpPr/>
          <p:nvPr/>
        </p:nvSpPr>
        <p:spPr>
          <a:xfrm>
            <a:off x="0" y="0"/>
            <a:ext cx="12188520" cy="6857640"/>
          </a:xfrm>
          <a:prstGeom prst="frame">
            <a:avLst>
              <a:gd name="adj1" fmla="val 7164"/>
            </a:avLst>
          </a:prstGeom>
          <a:gradFill rotWithShape="0">
            <a:gsLst>
              <a:gs pos="0">
                <a:srgbClr val="EC865A">
                  <a:alpha val="40000"/>
                </a:srgbClr>
              </a:gs>
              <a:gs pos="100000">
                <a:srgbClr val="C49A30">
                  <a:alpha val="4000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Title 1"/>
          <p:cNvSpPr txBox="1"/>
          <p:nvPr/>
        </p:nvSpPr>
        <p:spPr>
          <a:xfrm>
            <a:off x="1176480" y="810507"/>
            <a:ext cx="4581000" cy="796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 err="1">
                <a:solidFill>
                  <a:srgbClr val="5AA6EC">
                    <a:alpha val="70000"/>
                  </a:srgbClr>
                </a:solidFill>
                <a:latin typeface="Sabon Next LT"/>
              </a:rPr>
              <a:t>Animatii</a:t>
            </a:r>
            <a:r>
              <a:rPr lang="en-GB" sz="4400" b="0" strike="noStrike" spc="-1" dirty="0">
                <a:solidFill>
                  <a:srgbClr val="5AA6EC">
                    <a:alpha val="70000"/>
                  </a:srgbClr>
                </a:solidFill>
                <a:latin typeface="Sabon Next LT"/>
              </a:rPr>
              <a:t> </a:t>
            </a:r>
            <a:r>
              <a:rPr lang="en-GB" sz="4400" b="0" strike="noStrike" spc="-1" dirty="0" err="1">
                <a:solidFill>
                  <a:srgbClr val="5AA6EC">
                    <a:alpha val="70000"/>
                  </a:srgbClr>
                </a:solidFill>
                <a:latin typeface="Sabon Next LT"/>
              </a:rPr>
              <a:t>proprii</a:t>
            </a:r>
            <a:endParaRPr lang="en-GB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9" name="Content Placeholder 7"/>
          <p:cNvSpPr txBox="1"/>
          <p:nvPr/>
        </p:nvSpPr>
        <p:spPr>
          <a:xfrm>
            <a:off x="838080" y="1767600"/>
            <a:ext cx="4581000" cy="44089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457200" indent="-228240">
              <a:lnSpc>
                <a:spcPct val="110000"/>
              </a:lnSpc>
              <a:spcBef>
                <a:spcPts val="1001"/>
              </a:spcBef>
              <a:buClr>
                <a:srgbClr val="F0EAE5"/>
              </a:buClr>
              <a:buSzPct val="80000"/>
              <a:buFont typeface="Wingdings" charset="2"/>
              <a:buChar char="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Animatie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facuta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 manual,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reprezentand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miscarea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deschidere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 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usii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 din imagine.</a:t>
            </a:r>
            <a:endParaRPr lang="en-GB" sz="2400" b="0" strike="noStrike" spc="-1" dirty="0">
              <a:solidFill>
                <a:srgbClr val="413024">
                  <a:alpha val="70000"/>
                </a:srgbClr>
              </a:solidFill>
              <a:latin typeface="Avenir Next LT Pro"/>
            </a:endParaRPr>
          </a:p>
          <a:p>
            <a:pPr marL="457200" indent="-228240">
              <a:lnSpc>
                <a:spcPct val="110000"/>
              </a:lnSpc>
              <a:spcBef>
                <a:spcPts val="1001"/>
              </a:spcBef>
              <a:buClr>
                <a:srgbClr val="F0EAE5"/>
              </a:buClr>
              <a:buSzPct val="80000"/>
              <a:buFont typeface="Wingdings" charset="2"/>
              <a:buChar char=""/>
            </a:pPr>
            <a:r>
              <a:rPr lang="en-US" sz="2400" b="1" strike="noStrike" spc="-1" dirty="0">
                <a:solidFill>
                  <a:srgbClr val="000000"/>
                </a:solidFill>
                <a:latin typeface="Avenir Next LT Pro"/>
              </a:rPr>
              <a:t>Trigger 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–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introducerea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codului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corect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 in keypad.</a:t>
            </a:r>
            <a:endParaRPr lang="en-GB" sz="2400" b="0" strike="noStrike" spc="-1" dirty="0">
              <a:solidFill>
                <a:srgbClr val="413024">
                  <a:alpha val="70000"/>
                </a:srgbClr>
              </a:solidFill>
              <a:latin typeface="Avenir Next LT Pro"/>
            </a:endParaRPr>
          </a:p>
          <a:p>
            <a:pPr marL="457200" indent="-228240">
              <a:lnSpc>
                <a:spcPct val="110000"/>
              </a:lnSpc>
              <a:spcBef>
                <a:spcPts val="1001"/>
              </a:spcBef>
              <a:buClr>
                <a:srgbClr val="F0EAE5"/>
              </a:buClr>
              <a:buSzPct val="80000"/>
              <a:buFont typeface="Wingdings" charset="2"/>
              <a:buChar char="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Folosind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 tool-ul din Unity – Animation Clip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pentru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 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GameObject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.</a:t>
            </a:r>
            <a:endParaRPr lang="en-GB" sz="2400" b="0" strike="noStrike" spc="-1" dirty="0">
              <a:solidFill>
                <a:srgbClr val="413024">
                  <a:alpha val="70000"/>
                </a:srgbClr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lang="en-GB" sz="2400" b="0" strike="noStrike" spc="-1" dirty="0">
              <a:solidFill>
                <a:srgbClr val="413024">
                  <a:alpha val="70000"/>
                </a:srgbClr>
              </a:solidFill>
              <a:latin typeface="Avenir Next LT Pro"/>
            </a:endParaRPr>
          </a:p>
          <a:p>
            <a:pPr marL="228600"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en-GB" sz="2400" b="0" strike="noStrike" spc="-1" dirty="0">
              <a:solidFill>
                <a:srgbClr val="413024">
                  <a:alpha val="70000"/>
                </a:srgbClr>
              </a:solidFill>
              <a:latin typeface="Avenir Next LT Pro"/>
            </a:endParaRPr>
          </a:p>
        </p:txBody>
      </p:sp>
      <p:pic>
        <p:nvPicPr>
          <p:cNvPr id="110" name="Picture 4" descr="A picture containing wall&#10;&#10;Description automatically generated"/>
          <p:cNvPicPr/>
          <p:nvPr/>
        </p:nvPicPr>
        <p:blipFill>
          <a:blip r:embed="rId2"/>
          <a:srcRect t="11802" b="4421"/>
          <a:stretch/>
        </p:blipFill>
        <p:spPr>
          <a:xfrm>
            <a:off x="6095880" y="488520"/>
            <a:ext cx="5605920" cy="5880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0"/>
          <p:cNvSpPr/>
          <p:nvPr/>
        </p:nvSpPr>
        <p:spPr>
          <a:xfrm flipH="1">
            <a:off x="10982273" y="2399127"/>
            <a:ext cx="457278" cy="2907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Frame 12"/>
          <p:cNvSpPr/>
          <p:nvPr/>
        </p:nvSpPr>
        <p:spPr>
          <a:xfrm>
            <a:off x="0" y="0"/>
            <a:ext cx="12188520" cy="6857640"/>
          </a:xfrm>
          <a:prstGeom prst="frame">
            <a:avLst>
              <a:gd name="adj1" fmla="val 7164"/>
            </a:avLst>
          </a:prstGeom>
          <a:gradFill rotWithShape="0">
            <a:gsLst>
              <a:gs pos="0">
                <a:srgbClr val="EC865A">
                  <a:alpha val="40000"/>
                </a:srgbClr>
              </a:gs>
              <a:gs pos="100000">
                <a:srgbClr val="C49A30">
                  <a:alpha val="4000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itle 1"/>
          <p:cNvSpPr txBox="1"/>
          <p:nvPr/>
        </p:nvSpPr>
        <p:spPr>
          <a:xfrm>
            <a:off x="4869633" y="647335"/>
            <a:ext cx="4581000" cy="868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>
                <a:solidFill>
                  <a:srgbClr val="5AA6EC">
                    <a:alpha val="70000"/>
                  </a:srgbClr>
                </a:solidFill>
                <a:latin typeface="Sabon Next LT"/>
              </a:rPr>
              <a:t>Alte </a:t>
            </a:r>
            <a:r>
              <a:rPr lang="en-GB" sz="4400" b="0" strike="noStrike" spc="-1" dirty="0" err="1">
                <a:solidFill>
                  <a:srgbClr val="5AA6EC">
                    <a:alpha val="70000"/>
                  </a:srgbClr>
                </a:solidFill>
                <a:latin typeface="Sabon Next LT"/>
              </a:rPr>
              <a:t>animatii</a:t>
            </a:r>
            <a:endParaRPr lang="en-GB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02" name="Picture 4" descr="A picture containing indoor, light, dark, appliance&#10;&#10;Description automatically generated"/>
          <p:cNvPicPr/>
          <p:nvPr/>
        </p:nvPicPr>
        <p:blipFill>
          <a:blip r:embed="rId2"/>
          <a:srcRect l="22087" r="33819"/>
          <a:stretch/>
        </p:blipFill>
        <p:spPr>
          <a:xfrm>
            <a:off x="1286289" y="783771"/>
            <a:ext cx="2834375" cy="2788657"/>
          </a:xfrm>
          <a:prstGeom prst="rect">
            <a:avLst/>
          </a:prstGeom>
          <a:ln w="0">
            <a:noFill/>
          </a:ln>
        </p:spPr>
      </p:pic>
      <p:pic>
        <p:nvPicPr>
          <p:cNvPr id="103" name="Picture 5" descr="A picture containing light, dark&#10;&#10;Description automatically generated"/>
          <p:cNvPicPr/>
          <p:nvPr/>
        </p:nvPicPr>
        <p:blipFill>
          <a:blip r:embed="rId3"/>
          <a:srcRect l="27704" r="27921" b="989"/>
          <a:stretch/>
        </p:blipFill>
        <p:spPr>
          <a:xfrm>
            <a:off x="911977" y="3853033"/>
            <a:ext cx="2241770" cy="2401937"/>
          </a:xfrm>
          <a:prstGeom prst="rect">
            <a:avLst/>
          </a:prstGeom>
          <a:ln w="0">
            <a:noFill/>
          </a:ln>
        </p:spPr>
      </p:pic>
      <p:pic>
        <p:nvPicPr>
          <p:cNvPr id="104" name="Picture 6" descr="A picture containing yellow&#10;&#10;Description automatically generated"/>
          <p:cNvPicPr/>
          <p:nvPr/>
        </p:nvPicPr>
        <p:blipFill>
          <a:blip r:embed="rId4"/>
          <a:stretch/>
        </p:blipFill>
        <p:spPr>
          <a:xfrm>
            <a:off x="3153747" y="3853033"/>
            <a:ext cx="2241770" cy="2401937"/>
          </a:xfrm>
          <a:prstGeom prst="rect">
            <a:avLst/>
          </a:prstGeom>
          <a:ln w="0">
            <a:noFill/>
          </a:ln>
        </p:spPr>
      </p:pic>
      <p:sp>
        <p:nvSpPr>
          <p:cNvPr id="105" name="TextBox 2"/>
          <p:cNvSpPr/>
          <p:nvPr/>
        </p:nvSpPr>
        <p:spPr>
          <a:xfrm>
            <a:off x="5678645" y="4645220"/>
            <a:ext cx="2510249" cy="132343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o-RO" sz="2000" b="0" strike="noStrike" spc="-1" dirty="0">
                <a:solidFill>
                  <a:srgbClr val="000000"/>
                </a:solidFill>
                <a:latin typeface="Avenir Next LT Pro"/>
              </a:rPr>
              <a:t>Am utilizat </a:t>
            </a:r>
            <a:r>
              <a:rPr lang="ro-RO" sz="2000" b="0" strike="noStrike" spc="-1" dirty="0" err="1">
                <a:solidFill>
                  <a:srgbClr val="000000"/>
                </a:solidFill>
                <a:latin typeface="Avenir Next LT Pro"/>
              </a:rPr>
              <a:t>particle</a:t>
            </a:r>
            <a:r>
              <a:rPr lang="ro-RO" sz="20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ro-RO" sz="2000" b="0" strike="noStrike" spc="-1" dirty="0" err="1">
                <a:solidFill>
                  <a:srgbClr val="000000"/>
                </a:solidFill>
                <a:latin typeface="Avenir Next LT Pro"/>
              </a:rPr>
              <a:t>system</a:t>
            </a:r>
            <a:r>
              <a:rPr lang="ro-RO" sz="2000" b="0" strike="noStrike" spc="-1" dirty="0">
                <a:solidFill>
                  <a:srgbClr val="000000"/>
                </a:solidFill>
                <a:latin typeface="Avenir Next LT Pro"/>
              </a:rPr>
              <a:t> din </a:t>
            </a:r>
            <a:r>
              <a:rPr lang="ro-RO" sz="2000" b="0" strike="noStrike" spc="-1" dirty="0" err="1">
                <a:solidFill>
                  <a:srgbClr val="000000"/>
                </a:solidFill>
                <a:latin typeface="Avenir Next LT Pro"/>
              </a:rPr>
              <a:t>Unity</a:t>
            </a:r>
            <a:r>
              <a:rPr lang="ro-RO" sz="2000" b="0" strike="noStrike" spc="-1" dirty="0">
                <a:solidFill>
                  <a:srgbClr val="000000"/>
                </a:solidFill>
                <a:latin typeface="Avenir Next LT Pro"/>
              </a:rPr>
              <a:t> pentru generarea </a:t>
            </a:r>
            <a:r>
              <a:rPr lang="ro-RO" sz="2000" b="0" strike="noStrike" spc="-1" dirty="0" err="1">
                <a:solidFill>
                  <a:srgbClr val="000000"/>
                </a:solidFill>
                <a:latin typeface="Avenir Next LT Pro"/>
              </a:rPr>
              <a:t>animatiei</a:t>
            </a:r>
            <a:r>
              <a:rPr lang="ro-RO" sz="2000" b="0" strike="noStrike" spc="-1" dirty="0">
                <a:solidFill>
                  <a:srgbClr val="000000"/>
                </a:solidFill>
                <a:latin typeface="Avenir Next LT Pro"/>
              </a:rPr>
              <a:t> portalul 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B923CC-2C27-4706-B9BB-B09FDB5F1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23063" y="1882543"/>
            <a:ext cx="5116488" cy="230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/>
        </p:nvSpPr>
        <p:spPr>
          <a:xfrm>
            <a:off x="838080" y="6811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5200" b="0" strike="noStrike" spc="-1" dirty="0">
                <a:solidFill>
                  <a:srgbClr val="5AA6EC"/>
                </a:solidFill>
                <a:latin typeface="Sabon Next LT"/>
              </a:rPr>
              <a:t>Post processing</a:t>
            </a:r>
            <a:endParaRPr lang="en-GB" sz="52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2" name="Content Placeholder 2"/>
          <p:cNvSpPr txBox="1"/>
          <p:nvPr/>
        </p:nvSpPr>
        <p:spPr>
          <a:xfrm>
            <a:off x="838080" y="2178720"/>
            <a:ext cx="4648320" cy="39978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 dirty="0">
                <a:solidFill>
                  <a:srgbClr val="000000"/>
                </a:solidFill>
                <a:latin typeface="Avenir Next LT Pro"/>
              </a:rPr>
              <a:t>Am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venir Next LT Pro"/>
              </a:rPr>
              <a:t>adaugat</a:t>
            </a:r>
            <a:r>
              <a:rPr lang="en-GB" sz="2400" b="0" strike="noStrike" spc="-1" dirty="0">
                <a:solidFill>
                  <a:srgbClr val="000000"/>
                </a:solidFill>
                <a:latin typeface="Avenir Next LT Pro"/>
              </a:rPr>
              <a:t> un Post-process Layer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venir Next LT Pro"/>
              </a:rPr>
              <a:t>camerei</a:t>
            </a:r>
            <a:r>
              <a:rPr lang="en-GB" sz="24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venir Next LT Pro"/>
              </a:rPr>
              <a:t>principale</a:t>
            </a:r>
            <a:r>
              <a:rPr lang="en-GB" sz="2400" b="0" strike="noStrike" spc="-1" dirty="0">
                <a:solidFill>
                  <a:srgbClr val="000000"/>
                </a:solidFill>
                <a:latin typeface="Avenir Next LT Pro"/>
              </a:rPr>
              <a:t>.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venir Next LT Pro"/>
              </a:rPr>
              <a:t>Acesta</a:t>
            </a:r>
            <a:r>
              <a:rPr lang="en-GB" sz="24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venir Next LT Pro"/>
              </a:rPr>
              <a:t>este</a:t>
            </a:r>
            <a:r>
              <a:rPr lang="en-GB" sz="24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venir Next LT Pro"/>
              </a:rPr>
              <a:t>triggeruit</a:t>
            </a:r>
            <a:r>
              <a:rPr lang="en-GB" sz="2400" b="0" strike="noStrike" spc="-1" dirty="0">
                <a:solidFill>
                  <a:srgbClr val="000000"/>
                </a:solidFill>
                <a:latin typeface="Avenir Next LT Pro"/>
              </a:rPr>
              <a:t> de un Post-process Volume care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venir Next LT Pro"/>
              </a:rPr>
              <a:t>suprascrie</a:t>
            </a:r>
            <a:r>
              <a:rPr lang="en-GB" sz="24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venir Next LT Pro"/>
              </a:rPr>
              <a:t>color</a:t>
            </a:r>
            <a:r>
              <a:rPr lang="en-GB" sz="2400" b="0" strike="noStrike" spc="-1" dirty="0">
                <a:solidFill>
                  <a:srgbClr val="000000"/>
                </a:solidFill>
                <a:latin typeface="Avenir Next LT Pro"/>
              </a:rPr>
              <a:t> grading-ul original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venir Next LT Pro"/>
              </a:rPr>
              <a:t>si</a:t>
            </a:r>
            <a:r>
              <a:rPr lang="en-GB" sz="2400" b="0" strike="noStrike" spc="-1" dirty="0">
                <a:solidFill>
                  <a:srgbClr val="000000"/>
                </a:solidFill>
                <a:latin typeface="Avenir Next LT Pro"/>
              </a:rPr>
              <a:t> care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venir Next LT Pro"/>
              </a:rPr>
              <a:t>desatureaza</a:t>
            </a:r>
            <a:r>
              <a:rPr lang="en-GB" sz="24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venir Next LT Pro"/>
              </a:rPr>
              <a:t>imaginea</a:t>
            </a:r>
            <a:r>
              <a:rPr lang="en-GB" sz="24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venir Next LT Pro"/>
              </a:rPr>
              <a:t>atunci</a:t>
            </a:r>
            <a:r>
              <a:rPr lang="en-GB" sz="2400" b="0" strike="noStrike" spc="-1" dirty="0">
                <a:solidFill>
                  <a:srgbClr val="000000"/>
                </a:solidFill>
                <a:latin typeface="Avenir Next LT Pro"/>
              </a:rPr>
              <a:t> cand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venir Next LT Pro"/>
              </a:rPr>
              <a:t>caracterul</a:t>
            </a:r>
            <a:r>
              <a:rPr lang="en-GB" sz="24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venir Next LT Pro"/>
              </a:rPr>
              <a:t>este</a:t>
            </a:r>
            <a:r>
              <a:rPr lang="en-GB" sz="2400" b="0" strike="noStrike" spc="-1" dirty="0">
                <a:solidFill>
                  <a:srgbClr val="000000"/>
                </a:solidFill>
                <a:latin typeface="Avenir Next LT Pro"/>
              </a:rPr>
              <a:t> in contact cu box collider-ul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venir Next LT Pro"/>
              </a:rPr>
              <a:t>PostFX</a:t>
            </a:r>
            <a:r>
              <a:rPr lang="en-GB" sz="24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</a:p>
        </p:txBody>
      </p:sp>
      <p:pic>
        <p:nvPicPr>
          <p:cNvPr id="113" name="Picture 112"/>
          <p:cNvPicPr/>
          <p:nvPr/>
        </p:nvPicPr>
        <p:blipFill>
          <a:blip r:embed="rId2"/>
          <a:stretch/>
        </p:blipFill>
        <p:spPr>
          <a:xfrm>
            <a:off x="6095520" y="802620"/>
            <a:ext cx="5257800" cy="2579760"/>
          </a:xfrm>
          <a:prstGeom prst="rect">
            <a:avLst/>
          </a:prstGeom>
          <a:ln w="0"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9DE7D47-E992-4F41-BBEF-F2D8656C0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520" y="3748845"/>
            <a:ext cx="5302379" cy="230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3024"/>
      </a:dk2>
      <a:lt2>
        <a:srgbClr val="E2E4E8"/>
      </a:lt2>
      <a:accent1>
        <a:srgbClr val="C49A30"/>
      </a:accent1>
      <a:accent2>
        <a:srgbClr val="EC865A"/>
      </a:accent2>
      <a:accent3>
        <a:srgbClr val="9BA74D"/>
      </a:accent3>
      <a:accent4>
        <a:srgbClr val="31B0B9"/>
      </a:accent4>
      <a:accent5>
        <a:srgbClr val="5AA6EC"/>
      </a:accent5>
      <a:accent6>
        <a:srgbClr val="4E5FEB"/>
      </a:accent6>
      <a:hlink>
        <a:srgbClr val="697DAE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3024"/>
      </a:dk2>
      <a:lt2>
        <a:srgbClr val="E2E4E8"/>
      </a:lt2>
      <a:accent1>
        <a:srgbClr val="C49A30"/>
      </a:accent1>
      <a:accent2>
        <a:srgbClr val="EC865A"/>
      </a:accent2>
      <a:accent3>
        <a:srgbClr val="9BA74D"/>
      </a:accent3>
      <a:accent4>
        <a:srgbClr val="31B0B9"/>
      </a:accent4>
      <a:accent5>
        <a:srgbClr val="5AA6EC"/>
      </a:accent5>
      <a:accent6>
        <a:srgbClr val="4E5FEB"/>
      </a:accent6>
      <a:hlink>
        <a:srgbClr val="697DAE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324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Avenir Next LT Pro</vt:lpstr>
      <vt:lpstr>Sabon Next LT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MIHAI VLAD VARTIC</cp:lastModifiedBy>
  <cp:revision>198</cp:revision>
  <dcterms:created xsi:type="dcterms:W3CDTF">2022-05-22T10:01:18Z</dcterms:created>
  <dcterms:modified xsi:type="dcterms:W3CDTF">2022-05-23T12:28:07Z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