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9" r:id="rId22"/>
    <p:sldId id="276" r:id="rId23"/>
    <p:sldId id="278" r:id="rId24"/>
    <p:sldId id="279" r:id="rId25"/>
    <p:sldId id="280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83" r:id="rId36"/>
    <p:sldId id="284" r:id="rId37"/>
    <p:sldId id="285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5F0F2-A3E3-488D-A397-DC41A32B6323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265A8-1FEA-417A-B0B8-321A5CA3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9DC-3E99-477D-9B4C-2DBF5868A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AD0B8-A1BC-4515-88FF-914628AA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F167-1789-48C9-AA16-EF7ED41C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651A-E069-4E62-8798-FF442ACC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B1E5-E9B7-48AF-880F-79C548B8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0A37-DF77-4A06-B693-E121A318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2ECFD-C0A6-4B57-913F-AC2EE476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EB33-B59F-4838-BDC3-5FFECA09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7E51-2DBC-49C0-83E1-FE87FC07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DA70-5F09-423C-B3DB-7AF32B81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7C1A-E0CA-42CA-B34E-C961BA485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A954C-0CED-4D77-BBBF-C8AC163AF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4413-5FE5-4609-A85B-91F0DAD0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0381-D862-45B0-BDB9-873E2FE8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25F32-14FE-46B4-93B2-5A0BB6A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0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1031" y="1116211"/>
            <a:ext cx="10929938" cy="77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62" b="1" i="0">
                <a:solidFill>
                  <a:srgbClr val="3939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69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1031" y="1116211"/>
            <a:ext cx="10929938" cy="778996"/>
          </a:xfrm>
        </p:spPr>
        <p:txBody>
          <a:bodyPr lIns="0" tIns="0" rIns="0" bIns="0"/>
          <a:lstStyle>
            <a:lvl1pPr>
              <a:defRPr sz="5062" b="1" i="0">
                <a:solidFill>
                  <a:srgbClr val="3939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448" y="3268266"/>
            <a:ext cx="6647258" cy="303032"/>
          </a:xfrm>
        </p:spPr>
        <p:txBody>
          <a:bodyPr lIns="0" tIns="0" rIns="0" bIns="0"/>
          <a:lstStyle>
            <a:lvl1pPr>
              <a:defRPr sz="1969" b="0" i="0">
                <a:solidFill>
                  <a:srgbClr val="B7C4D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99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1031" y="1116211"/>
            <a:ext cx="10929938" cy="778996"/>
          </a:xfrm>
        </p:spPr>
        <p:txBody>
          <a:bodyPr lIns="0" tIns="0" rIns="0" bIns="0"/>
          <a:lstStyle>
            <a:lvl1pPr>
              <a:defRPr sz="5062" b="1" i="0">
                <a:solidFill>
                  <a:srgbClr val="3939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667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1031" y="1116211"/>
            <a:ext cx="10929938" cy="778996"/>
          </a:xfrm>
        </p:spPr>
        <p:txBody>
          <a:bodyPr lIns="0" tIns="0" rIns="0" bIns="0"/>
          <a:lstStyle>
            <a:lvl1pPr>
              <a:defRPr sz="5062" b="1" i="0">
                <a:solidFill>
                  <a:srgbClr val="3939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47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979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3BCB-4411-45EA-8B20-D56F76D1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9435-DEF2-4D7E-B39E-387680DE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334D-C99A-4D5B-831B-A3C916CA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1C37-995A-4C50-B8DF-FF8121A3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90A4-306A-4FD9-ABE0-F0BFAF51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8DDA-855A-4169-92F6-69D4D6C2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F364-DB11-4CD7-84F7-1A957C433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C36B-5E16-4550-A482-FE495439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E560-5FE4-4A19-876A-6A1B4558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2958-B891-4CC0-8A3F-A6F60C0E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9F5E-23E6-46E5-A689-64DED18D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67EC-3C3C-4642-B302-B377C2927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574F9-E28C-4ADB-98E3-7C9BB011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139D-0524-403A-861E-EC8DD9B6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D80CC-0043-4097-8E11-72D0F1BE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7D4F6-4D2E-46D0-875C-9081031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1C16-EE64-4ADB-BFA6-87A20807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8697-5B90-4642-AF55-4BC0670DC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0C4F0-3C73-49C3-BAA2-AB8B4518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833C6-DBA2-4514-BC74-26B5BE5EC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B1EF3-67A1-4300-AB39-5D8B78A97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1F5D7-1C14-418A-B765-CA593284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FC49-9004-4A7D-8C36-CA9AB199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D2821-047F-4DF7-81DE-8B863F04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6B76-2CF5-44DE-93A2-BC3C8B52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CDF6B-571D-4F6F-97AB-31418C47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4F224-0ADF-4080-9288-9EA44A84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A0AC7-8EE2-4224-B4EA-1D957BCB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0C861-6839-447F-A9D2-88A3A3A5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18739-4B8E-4C1D-9B65-486D91FB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8372E-F1D9-46D2-93C3-4155A6BC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904F-D160-44DF-A2F6-74301018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4025-CC64-411D-84F5-132DD9C9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9F6D8-1CF5-456A-8A5F-4093D619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10F81-50D7-433C-8D4A-0481ABFA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94051-C2ED-498A-AAFF-0D5F8E4B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8DCE4-898F-4F33-AA59-BBBAA185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E184-BBE2-4F4A-9D26-390E10B1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6D7BD-C0FC-4E3E-A0DC-4B7EA4495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6586D-E4BD-44BA-B98E-C12820C13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47E6B-3037-41DF-9980-28CFF04D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C18B-5904-4AF8-A80F-43317771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F1A58-FBDB-48DE-9279-74525357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1CB5A-39FF-4755-87E7-6FF005EE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A0264-28A7-423E-B4C4-DFB1EB8D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10FB-F3A5-41F9-8F42-C07B4E43E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0DF-8AAC-43A4-AAA4-4301371109AB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EE47-2CD2-408B-BA98-5130DD028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9E65-0FAE-42C5-8C0D-963FFE82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AEBE-252B-4EA7-83D1-B3DFDD4E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1031" y="1116211"/>
            <a:ext cx="10929938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3939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448" y="3268266"/>
            <a:ext cx="664725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B7C4D1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88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77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2A5F5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 txBox="1"/>
          <p:nvPr/>
        </p:nvSpPr>
        <p:spPr>
          <a:xfrm>
            <a:off x="3149204" y="4384476"/>
            <a:ext cx="5895826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6000" spc="7" dirty="0">
                <a:solidFill>
                  <a:srgbClr val="FFFFFF"/>
                </a:solidFill>
                <a:latin typeface="Tahoma"/>
                <a:cs typeface="Tahoma"/>
              </a:rPr>
              <a:t>Angular</a:t>
            </a:r>
            <a:r>
              <a:rPr lang="en-US" sz="6000" spc="-54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6000" spc="28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</a:p>
          <a:p>
            <a:pPr algn="ctr">
              <a:lnSpc>
                <a:spcPts val="6497"/>
              </a:lnSpc>
            </a:pPr>
            <a:r>
              <a:rPr lang="en-US" sz="3600" spc="28" dirty="0">
                <a:solidFill>
                  <a:srgbClr val="FFFFFF"/>
                </a:solidFill>
                <a:latin typeface="Tahoma"/>
                <a:cs typeface="Tahoma"/>
              </a:rPr>
              <a:t>- The Big Picture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953" y="1151930"/>
            <a:ext cx="3036094" cy="336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09796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6881" y="1218902"/>
            <a:ext cx="6774061" cy="294680"/>
          </a:xfrm>
          <a:custGeom>
            <a:avLst/>
            <a:gdLst/>
            <a:ahLst/>
            <a:cxnLst/>
            <a:rect l="l" t="t" r="r" b="b"/>
            <a:pathLst>
              <a:path w="9634220" h="419100">
                <a:moveTo>
                  <a:pt x="0" y="0"/>
                </a:moveTo>
                <a:lnTo>
                  <a:pt x="9634016" y="0"/>
                </a:lnTo>
                <a:lnTo>
                  <a:pt x="9634016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882" y="1513582"/>
            <a:ext cx="4516189" cy="294680"/>
          </a:xfrm>
          <a:custGeom>
            <a:avLst/>
            <a:gdLst/>
            <a:ahLst/>
            <a:cxnLst/>
            <a:rect l="l" t="t" r="r" b="b"/>
            <a:pathLst>
              <a:path w="6423025" h="419100">
                <a:moveTo>
                  <a:pt x="0" y="0"/>
                </a:moveTo>
                <a:lnTo>
                  <a:pt x="6422682" y="0"/>
                </a:lnTo>
                <a:lnTo>
                  <a:pt x="6422682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6881" y="1808262"/>
            <a:ext cx="7225903" cy="294680"/>
          </a:xfrm>
          <a:custGeom>
            <a:avLst/>
            <a:gdLst/>
            <a:ahLst/>
            <a:cxnLst/>
            <a:rect l="l" t="t" r="r" b="b"/>
            <a:pathLst>
              <a:path w="10276840" h="419100">
                <a:moveTo>
                  <a:pt x="0" y="0"/>
                </a:moveTo>
                <a:lnTo>
                  <a:pt x="10276281" y="0"/>
                </a:lnTo>
                <a:lnTo>
                  <a:pt x="1027628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6881" y="2102941"/>
            <a:ext cx="2709714" cy="294680"/>
          </a:xfrm>
          <a:custGeom>
            <a:avLst/>
            <a:gdLst/>
            <a:ahLst/>
            <a:cxnLst/>
            <a:rect l="l" t="t" r="r" b="b"/>
            <a:pathLst>
              <a:path w="3853815" h="419100">
                <a:moveTo>
                  <a:pt x="0" y="0"/>
                </a:moveTo>
                <a:lnTo>
                  <a:pt x="3853611" y="0"/>
                </a:lnTo>
                <a:lnTo>
                  <a:pt x="385361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881" y="2692301"/>
            <a:ext cx="8128695" cy="294680"/>
          </a:xfrm>
          <a:custGeom>
            <a:avLst/>
            <a:gdLst/>
            <a:ahLst/>
            <a:cxnLst/>
            <a:rect l="l" t="t" r="r" b="b"/>
            <a:pathLst>
              <a:path w="11560810" h="419100">
                <a:moveTo>
                  <a:pt x="0" y="0"/>
                </a:moveTo>
                <a:lnTo>
                  <a:pt x="11560822" y="0"/>
                </a:lnTo>
                <a:lnTo>
                  <a:pt x="11560822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881" y="3281660"/>
            <a:ext cx="2107853" cy="294680"/>
          </a:xfrm>
          <a:custGeom>
            <a:avLst/>
            <a:gdLst/>
            <a:ahLst/>
            <a:cxnLst/>
            <a:rect l="l" t="t" r="r" b="b"/>
            <a:pathLst>
              <a:path w="2997835" h="419100">
                <a:moveTo>
                  <a:pt x="0" y="0"/>
                </a:moveTo>
                <a:lnTo>
                  <a:pt x="2997250" y="0"/>
                </a:lnTo>
                <a:lnTo>
                  <a:pt x="299725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6882" y="3576340"/>
            <a:ext cx="7677299" cy="294680"/>
          </a:xfrm>
          <a:custGeom>
            <a:avLst/>
            <a:gdLst/>
            <a:ahLst/>
            <a:cxnLst/>
            <a:rect l="l" t="t" r="r" b="b"/>
            <a:pathLst>
              <a:path w="10918825" h="419100">
                <a:moveTo>
                  <a:pt x="0" y="0"/>
                </a:moveTo>
                <a:lnTo>
                  <a:pt x="10918558" y="0"/>
                </a:lnTo>
                <a:lnTo>
                  <a:pt x="1091855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6881" y="3871019"/>
            <a:ext cx="451842" cy="294680"/>
          </a:xfrm>
          <a:custGeom>
            <a:avLst/>
            <a:gdLst/>
            <a:ahLst/>
            <a:cxnLst/>
            <a:rect l="l" t="t" r="r" b="b"/>
            <a:pathLst>
              <a:path w="642619" h="419100">
                <a:moveTo>
                  <a:pt x="0" y="0"/>
                </a:moveTo>
                <a:lnTo>
                  <a:pt x="642268" y="0"/>
                </a:lnTo>
                <a:lnTo>
                  <a:pt x="64226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6881" y="4460379"/>
            <a:ext cx="5118497" cy="294680"/>
          </a:xfrm>
          <a:custGeom>
            <a:avLst/>
            <a:gdLst/>
            <a:ahLst/>
            <a:cxnLst/>
            <a:rect l="l" t="t" r="r" b="b"/>
            <a:pathLst>
              <a:path w="7279640" h="419100">
                <a:moveTo>
                  <a:pt x="0" y="0"/>
                </a:moveTo>
                <a:lnTo>
                  <a:pt x="7279030" y="0"/>
                </a:lnTo>
                <a:lnTo>
                  <a:pt x="727903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6881" y="4755058"/>
            <a:ext cx="5569893" cy="294680"/>
          </a:xfrm>
          <a:custGeom>
            <a:avLst/>
            <a:gdLst/>
            <a:ahLst/>
            <a:cxnLst/>
            <a:rect l="l" t="t" r="r" b="b"/>
            <a:pathLst>
              <a:path w="7921625" h="419100">
                <a:moveTo>
                  <a:pt x="0" y="0"/>
                </a:moveTo>
                <a:lnTo>
                  <a:pt x="7921307" y="0"/>
                </a:lnTo>
                <a:lnTo>
                  <a:pt x="792130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6881" y="5049738"/>
            <a:ext cx="451842" cy="294680"/>
          </a:xfrm>
          <a:custGeom>
            <a:avLst/>
            <a:gdLst/>
            <a:ahLst/>
            <a:cxnLst/>
            <a:rect l="l" t="t" r="r" b="b"/>
            <a:pathLst>
              <a:path w="642619" h="419100">
                <a:moveTo>
                  <a:pt x="0" y="0"/>
                </a:moveTo>
                <a:lnTo>
                  <a:pt x="642268" y="0"/>
                </a:lnTo>
                <a:lnTo>
                  <a:pt x="64226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6882" y="5344418"/>
            <a:ext cx="150911" cy="294680"/>
          </a:xfrm>
          <a:custGeom>
            <a:avLst/>
            <a:gdLst/>
            <a:ahLst/>
            <a:cxnLst/>
            <a:rect l="l" t="t" r="r" b="b"/>
            <a:pathLst>
              <a:path w="214629" h="419100">
                <a:moveTo>
                  <a:pt x="0" y="0"/>
                </a:moveTo>
                <a:lnTo>
                  <a:pt x="214088" y="0"/>
                </a:lnTo>
                <a:lnTo>
                  <a:pt x="21408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11524" y="1205508"/>
            <a:ext cx="92109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</a:t>
            </a:r>
            <a:endParaRPr sz="1969">
              <a:latin typeface="Lucida Sans Typewriter"/>
              <a:cs typeface="Lucida Sans Typewrit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5330" y="1205508"/>
            <a:ext cx="77063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class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8429" y="1205508"/>
            <a:ext cx="197480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HomeComponent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5870" y="1205508"/>
            <a:ext cx="152340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implements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1721" y="1205508"/>
            <a:ext cx="1072009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OnInit{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2586" y="1500188"/>
            <a:ext cx="92109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titl</a:t>
            </a:r>
            <a:r>
              <a:rPr sz="1969" spc="-7" dirty="0">
                <a:solidFill>
                  <a:srgbClr val="A98BB9"/>
                </a:solidFill>
                <a:latin typeface="Lucida Console"/>
                <a:cs typeface="Lucida Console"/>
              </a:rPr>
              <a:t>e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6309" y="1500188"/>
            <a:ext cx="212571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r>
              <a:rPr sz="1969" spc="-46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'Home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24357" y="1500188"/>
            <a:ext cx="92109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Page</a:t>
            </a:r>
            <a:r>
              <a:rPr sz="1969" spc="-7" dirty="0">
                <a:solidFill>
                  <a:srgbClr val="7C976C"/>
                </a:solidFill>
                <a:latin typeface="Lucida Console"/>
                <a:cs typeface="Lucida Console"/>
              </a:rPr>
              <a:t>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2586" y="1794867"/>
            <a:ext cx="317941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>
              <a:tabLst>
                <a:tab pos="1062149" algn="l"/>
              </a:tabLst>
            </a:pPr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body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	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r>
              <a:rPr sz="1969" spc="-46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'This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4357" y="1794867"/>
            <a:ext cx="182433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is the</a:t>
            </a:r>
            <a:r>
              <a:rPr sz="1969" spc="-49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about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81427" y="1794867"/>
            <a:ext cx="16738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home</a:t>
            </a:r>
            <a:r>
              <a:rPr sz="1969" spc="-53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body'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3214" y="2678906"/>
            <a:ext cx="212571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_stateService: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1371" y="2678906"/>
            <a:ext cx="2577108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StateService) {</a:t>
            </a:r>
            <a:r>
              <a:rPr sz="1969" spc="-35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12586" y="2089547"/>
            <a:ext cx="2878038" cy="1515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message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969" spc="-46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>
              <a:spcBef>
                <a:spcPts val="14"/>
              </a:spcBef>
            </a:pPr>
            <a:endParaRPr sz="196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constructor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  <a:p>
            <a:pPr defTabSz="642915">
              <a:spcBef>
                <a:spcPts val="14"/>
              </a:spcBef>
            </a:pPr>
            <a:endParaRPr sz="196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/>
            <a:r>
              <a:rPr sz="1969" spc="-4" dirty="0">
                <a:solidFill>
                  <a:srgbClr val="FFD080"/>
                </a:solidFill>
                <a:latin typeface="Lucida Console"/>
                <a:cs typeface="Lucida Console"/>
              </a:rPr>
              <a:t>ngOnInit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()</a:t>
            </a:r>
            <a:r>
              <a:rPr sz="1969" spc="-4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3650" y="3562946"/>
            <a:ext cx="212571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.</a:t>
            </a:r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message</a:t>
            </a:r>
            <a:r>
              <a:rPr sz="1969" spc="-46" dirty="0">
                <a:solidFill>
                  <a:srgbClr val="A98BB9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1622" y="3562946"/>
            <a:ext cx="4834979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._stateService.</a:t>
            </a:r>
            <a:r>
              <a:rPr sz="1969" spc="-4" dirty="0">
                <a:solidFill>
                  <a:srgbClr val="FFD080"/>
                </a:solidFill>
                <a:latin typeface="Lucida Console"/>
                <a:cs typeface="Lucida Console"/>
              </a:rPr>
              <a:t>getMessage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();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1524" y="3857625"/>
            <a:ext cx="5587752" cy="2878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4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>
              <a:spcBef>
                <a:spcPts val="14"/>
              </a:spcBef>
            </a:pPr>
            <a:endParaRPr sz="196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9849" defTabSz="642915">
              <a:lnSpc>
                <a:spcPts val="2341"/>
              </a:lnSpc>
            </a:pPr>
            <a:r>
              <a:rPr sz="1969" spc="-4" dirty="0">
                <a:solidFill>
                  <a:srgbClr val="FFD080"/>
                </a:solidFill>
                <a:latin typeface="Lucida Console"/>
                <a:cs typeface="Lucida Console"/>
              </a:rPr>
              <a:t>updateMessage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(m: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):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void</a:t>
            </a:r>
            <a:r>
              <a:rPr sz="1969" b="1" spc="-7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610769" defTabSz="642915">
              <a:lnSpc>
                <a:spcPts val="2320"/>
              </a:lnSpc>
            </a:pP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._stateService.</a:t>
            </a:r>
            <a:r>
              <a:rPr sz="1969" spc="-4" dirty="0">
                <a:solidFill>
                  <a:srgbClr val="FFD080"/>
                </a:solidFill>
                <a:latin typeface="Lucida Console"/>
                <a:cs typeface="Lucida Console"/>
              </a:rPr>
              <a:t>setMessage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(m);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09849" defTabSz="642915">
              <a:lnSpc>
                <a:spcPts val="2320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>
              <a:spcBef>
                <a:spcPts val="4"/>
              </a:spcBef>
            </a:pPr>
            <a:endParaRPr sz="203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859" defTabSz="642915"/>
            <a:r>
              <a:rPr sz="5062" b="1" spc="-77" dirty="0">
                <a:solidFill>
                  <a:srgbClr val="53585F"/>
                </a:solidFill>
                <a:latin typeface="Trebuchet MS"/>
                <a:cs typeface="Trebuchet MS"/>
              </a:rPr>
              <a:t>Component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654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207" dirty="0"/>
              <a:t>Me</a:t>
            </a:r>
            <a:r>
              <a:rPr spc="-243" dirty="0"/>
              <a:t>t</a:t>
            </a:r>
            <a:r>
              <a:rPr spc="21" dirty="0"/>
              <a:t>a</a:t>
            </a:r>
            <a:r>
              <a:rPr spc="-84" dirty="0"/>
              <a:t>d</a:t>
            </a:r>
            <a:r>
              <a:rPr spc="21" dirty="0"/>
              <a:t>a</a:t>
            </a:r>
            <a:r>
              <a:rPr spc="-243" dirty="0"/>
              <a:t>t</a:t>
            </a:r>
            <a:r>
              <a:rPr spc="21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8869"/>
            <a:ext cx="7843391" cy="297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 defTabSz="642915">
              <a:buFontTx/>
              <a:buChar char="•"/>
              <a:tabLst>
                <a:tab pos="173229" algn="l"/>
              </a:tabLst>
            </a:pP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Metadata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7" dirty="0">
                <a:solidFill>
                  <a:srgbClr val="393939"/>
                </a:solidFill>
                <a:latin typeface="Tahoma"/>
                <a:cs typeface="Tahoma"/>
              </a:rPr>
              <a:t>allows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Angular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4" dirty="0">
                <a:solidFill>
                  <a:srgbClr val="393939"/>
                </a:solidFill>
                <a:latin typeface="Tahoma"/>
                <a:cs typeface="Tahoma"/>
              </a:rPr>
              <a:t>process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929101" indent="-164300" defTabSz="642915">
              <a:lnSpc>
                <a:spcPct val="1110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-42" dirty="0">
                <a:solidFill>
                  <a:srgbClr val="393939"/>
                </a:solidFill>
                <a:latin typeface="Tahoma"/>
                <a:cs typeface="Tahoma"/>
              </a:rPr>
              <a:t>We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8" dirty="0">
                <a:solidFill>
                  <a:srgbClr val="393939"/>
                </a:solidFill>
                <a:latin typeface="Tahoma"/>
                <a:cs typeface="Tahoma"/>
              </a:rPr>
              <a:t>can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attach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metadata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with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TypeScript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using 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decorators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40"/>
              </a:spcBef>
              <a:buFontTx/>
              <a:buChar char="•"/>
              <a:tabLst>
                <a:tab pos="173229" algn="l"/>
              </a:tabLst>
            </a:pP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Decorators</a:t>
            </a:r>
            <a:r>
              <a:rPr sz="2531" spc="-18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are</a:t>
            </a:r>
            <a:r>
              <a:rPr sz="2531" spc="-18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just</a:t>
            </a:r>
            <a:r>
              <a:rPr sz="2531" spc="-18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4" dirty="0">
                <a:solidFill>
                  <a:srgbClr val="393939"/>
                </a:solidFill>
                <a:latin typeface="Tahoma"/>
                <a:cs typeface="Tahoma"/>
              </a:rPr>
              <a:t>functions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37"/>
              </a:spcBef>
              <a:buFontTx/>
              <a:buChar char="•"/>
              <a:tabLst>
                <a:tab pos="173229" algn="l"/>
              </a:tabLst>
            </a:pPr>
            <a:r>
              <a:rPr sz="2531" spc="137" dirty="0">
                <a:solidFill>
                  <a:srgbClr val="393939"/>
                </a:solidFill>
                <a:latin typeface="Tahoma"/>
                <a:cs typeface="Tahoma"/>
              </a:rPr>
              <a:t>Most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0" dirty="0">
                <a:solidFill>
                  <a:srgbClr val="393939"/>
                </a:solidFill>
                <a:latin typeface="Tahoma"/>
                <a:cs typeface="Tahoma"/>
              </a:rPr>
              <a:t>common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is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b="1" spc="-14" dirty="0">
                <a:solidFill>
                  <a:srgbClr val="393939"/>
                </a:solidFill>
                <a:latin typeface="Trebuchet MS"/>
                <a:cs typeface="Trebuchet MS"/>
              </a:rPr>
              <a:t>@Component()</a:t>
            </a:r>
            <a:r>
              <a:rPr sz="2531" b="1" spc="-134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decorator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572" indent="-164300" defTabSz="642915">
              <a:lnSpc>
                <a:spcPct val="1110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Takes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3" dirty="0">
                <a:solidFill>
                  <a:srgbClr val="393939"/>
                </a:solidFill>
                <a:latin typeface="Tahoma"/>
                <a:cs typeface="Tahoma"/>
              </a:rPr>
              <a:t>config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option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with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selector,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-11" dirty="0">
                <a:solidFill>
                  <a:srgbClr val="393939"/>
                </a:solidFill>
                <a:latin typeface="Tahoma"/>
                <a:cs typeface="Tahoma"/>
              </a:rPr>
              <a:t>template(Url), 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providers,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directives,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pipes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0" dirty="0">
                <a:solidFill>
                  <a:srgbClr val="393939"/>
                </a:solidFill>
                <a:latin typeface="Tahoma"/>
                <a:cs typeface="Tahoma"/>
              </a:rPr>
              <a:t>styles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9444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6881" y="2692301"/>
            <a:ext cx="1806476" cy="294680"/>
          </a:xfrm>
          <a:custGeom>
            <a:avLst/>
            <a:gdLst/>
            <a:ahLst/>
            <a:cxnLst/>
            <a:rect l="l" t="t" r="r" b="b"/>
            <a:pathLst>
              <a:path w="2569210" h="419100">
                <a:moveTo>
                  <a:pt x="0" y="0"/>
                </a:moveTo>
                <a:lnTo>
                  <a:pt x="2569070" y="0"/>
                </a:lnTo>
                <a:lnTo>
                  <a:pt x="256907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881" y="2986980"/>
            <a:ext cx="2860179" cy="294680"/>
          </a:xfrm>
          <a:custGeom>
            <a:avLst/>
            <a:gdLst/>
            <a:ahLst/>
            <a:cxnLst/>
            <a:rect l="l" t="t" r="r" b="b"/>
            <a:pathLst>
              <a:path w="4067810" h="419100">
                <a:moveTo>
                  <a:pt x="0" y="0"/>
                </a:moveTo>
                <a:lnTo>
                  <a:pt x="4067695" y="0"/>
                </a:lnTo>
                <a:lnTo>
                  <a:pt x="406769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6881" y="3281660"/>
            <a:ext cx="6774061" cy="294680"/>
          </a:xfrm>
          <a:custGeom>
            <a:avLst/>
            <a:gdLst/>
            <a:ahLst/>
            <a:cxnLst/>
            <a:rect l="l" t="t" r="r" b="b"/>
            <a:pathLst>
              <a:path w="9634220" h="419100">
                <a:moveTo>
                  <a:pt x="0" y="0"/>
                </a:moveTo>
                <a:lnTo>
                  <a:pt x="9634016" y="0"/>
                </a:lnTo>
                <a:lnTo>
                  <a:pt x="9634016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6882" y="3576340"/>
            <a:ext cx="301377" cy="294680"/>
          </a:xfrm>
          <a:custGeom>
            <a:avLst/>
            <a:gdLst/>
            <a:ahLst/>
            <a:cxnLst/>
            <a:rect l="l" t="t" r="r" b="b"/>
            <a:pathLst>
              <a:path w="428625" h="419100">
                <a:moveTo>
                  <a:pt x="0" y="0"/>
                </a:moveTo>
                <a:lnTo>
                  <a:pt x="428177" y="0"/>
                </a:lnTo>
                <a:lnTo>
                  <a:pt x="42817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881" y="3871019"/>
            <a:ext cx="4365724" cy="294680"/>
          </a:xfrm>
          <a:custGeom>
            <a:avLst/>
            <a:gdLst/>
            <a:ahLst/>
            <a:cxnLst/>
            <a:rect l="l" t="t" r="r" b="b"/>
            <a:pathLst>
              <a:path w="6209030" h="419100">
                <a:moveTo>
                  <a:pt x="0" y="0"/>
                </a:moveTo>
                <a:lnTo>
                  <a:pt x="6208585" y="0"/>
                </a:lnTo>
                <a:lnTo>
                  <a:pt x="620858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11524" y="2693194"/>
            <a:ext cx="287803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49" marR="3572" indent="-301366">
              <a:lnSpc>
                <a:spcPts val="2320"/>
              </a:lnSpc>
            </a:pPr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@Component({  </a:t>
            </a:r>
            <a:r>
              <a:rPr sz="1969" b="0" spc="-4" dirty="0">
                <a:solidFill>
                  <a:srgbClr val="A98BB9"/>
                </a:solidFill>
                <a:latin typeface="Lucida Console"/>
                <a:cs typeface="Lucida Console"/>
              </a:rPr>
              <a:t>selector</a:t>
            </a:r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969" b="0" spc="-42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b="0" spc="-4" dirty="0">
                <a:solidFill>
                  <a:srgbClr val="7C976C"/>
                </a:solidFill>
                <a:latin typeface="Lucida Console"/>
                <a:cs typeface="Lucida Console"/>
              </a:rPr>
              <a:t>'home'</a:t>
            </a:r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,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2585" y="3268266"/>
            <a:ext cx="182433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templateUrl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9493" y="3268266"/>
            <a:ext cx="453449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'app/home/home.component.html'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1524" y="3562946"/>
            <a:ext cx="319236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})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1524" y="3857625"/>
            <a:ext cx="182433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</a:t>
            </a:r>
            <a:r>
              <a:rPr sz="1969" b="1" spc="-46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class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8429" y="3857625"/>
            <a:ext cx="2426643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HomeComponent{</a:t>
            </a:r>
            <a:r>
              <a:rPr sz="1969" spc="-3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0453" y="5929312"/>
            <a:ext cx="2768650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5062" b="1" spc="207" dirty="0">
                <a:solidFill>
                  <a:srgbClr val="53585F"/>
                </a:solidFill>
                <a:latin typeface="Trebuchet MS"/>
                <a:cs typeface="Trebuchet MS"/>
              </a:rPr>
              <a:t>Me</a:t>
            </a:r>
            <a:r>
              <a:rPr sz="5062" b="1" spc="-243" dirty="0">
                <a:solidFill>
                  <a:srgbClr val="53585F"/>
                </a:solidFill>
                <a:latin typeface="Trebuchet MS"/>
                <a:cs typeface="Trebuchet MS"/>
              </a:rPr>
              <a:t>t</a:t>
            </a:r>
            <a:r>
              <a:rPr sz="5062" b="1" spc="21" dirty="0">
                <a:solidFill>
                  <a:srgbClr val="53585F"/>
                </a:solidFill>
                <a:latin typeface="Trebuchet MS"/>
                <a:cs typeface="Trebuchet MS"/>
              </a:rPr>
              <a:t>a</a:t>
            </a:r>
            <a:r>
              <a:rPr sz="5062" b="1" spc="-84" dirty="0">
                <a:solidFill>
                  <a:srgbClr val="53585F"/>
                </a:solidFill>
                <a:latin typeface="Trebuchet MS"/>
                <a:cs typeface="Trebuchet MS"/>
              </a:rPr>
              <a:t>d</a:t>
            </a:r>
            <a:r>
              <a:rPr sz="5062" b="1" spc="21" dirty="0">
                <a:solidFill>
                  <a:srgbClr val="53585F"/>
                </a:solidFill>
                <a:latin typeface="Trebuchet MS"/>
                <a:cs typeface="Trebuchet MS"/>
              </a:rPr>
              <a:t>a</a:t>
            </a:r>
            <a:r>
              <a:rPr sz="5062" b="1" spc="-243" dirty="0">
                <a:solidFill>
                  <a:srgbClr val="53585F"/>
                </a:solidFill>
                <a:latin typeface="Trebuchet MS"/>
                <a:cs typeface="Trebuchet MS"/>
              </a:rPr>
              <a:t>t</a:t>
            </a:r>
            <a:r>
              <a:rPr sz="5062" b="1" spc="21" dirty="0">
                <a:solidFill>
                  <a:srgbClr val="53585F"/>
                </a:solidFill>
                <a:latin typeface="Trebuchet MS"/>
                <a:cs typeface="Trebuchet MS"/>
              </a:rPr>
              <a:t>a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7953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489" dirty="0"/>
              <a:t>T</a:t>
            </a:r>
            <a:r>
              <a:rPr spc="-214" dirty="0"/>
              <a:t>e</a:t>
            </a:r>
            <a:r>
              <a:rPr spc="28" dirty="0"/>
              <a:t>m</a:t>
            </a:r>
            <a:r>
              <a:rPr spc="-91" dirty="0"/>
              <a:t>p</a:t>
            </a:r>
            <a:r>
              <a:rPr spc="-143" dirty="0"/>
              <a:t>l</a:t>
            </a:r>
            <a:r>
              <a:rPr spc="21" dirty="0"/>
              <a:t>a</a:t>
            </a:r>
            <a:r>
              <a:rPr spc="-243" dirty="0"/>
              <a:t>t</a:t>
            </a:r>
            <a:r>
              <a:rPr spc="-232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56436"/>
            <a:ext cx="7997875" cy="389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marR="90633" indent="-164300" defTabSz="642915">
              <a:lnSpc>
                <a:spcPct val="111000"/>
              </a:lnSpc>
              <a:buFontTx/>
              <a:buChar char="•"/>
              <a:tabLst>
                <a:tab pos="173229" algn="l"/>
              </a:tabLst>
            </a:pPr>
            <a:r>
              <a:rPr sz="2531" spc="12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template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is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09" dirty="0">
                <a:solidFill>
                  <a:srgbClr val="393939"/>
                </a:solidFill>
                <a:latin typeface="Tahoma"/>
                <a:cs typeface="Tahoma"/>
              </a:rPr>
              <a:t>HTML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that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tells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Angular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how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render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 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780873" indent="-164300" defTabSz="642915">
              <a:lnSpc>
                <a:spcPct val="111000"/>
              </a:lnSpc>
              <a:spcBef>
                <a:spcPts val="7"/>
              </a:spcBef>
              <a:buFontTx/>
              <a:buChar char="•"/>
              <a:tabLst>
                <a:tab pos="173229" algn="l"/>
              </a:tabLst>
            </a:pP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Templates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include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data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bindings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well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other 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components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45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directives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572" indent="-164300" algn="just" defTabSz="642915">
              <a:lnSpc>
                <a:spcPct val="1111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Angular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2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leverages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native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DOM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events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properties 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which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3" dirty="0">
                <a:solidFill>
                  <a:srgbClr val="393939"/>
                </a:solidFill>
                <a:latin typeface="Tahoma"/>
                <a:cs typeface="Tahoma"/>
              </a:rPr>
              <a:t>dramatically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3" dirty="0">
                <a:solidFill>
                  <a:srgbClr val="393939"/>
                </a:solidFill>
                <a:latin typeface="Tahoma"/>
                <a:cs typeface="Tahoma"/>
              </a:rPr>
              <a:t>reduces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need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for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ton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-4" dirty="0">
                <a:solidFill>
                  <a:srgbClr val="393939"/>
                </a:solidFill>
                <a:latin typeface="Tahoma"/>
                <a:cs typeface="Tahoma"/>
              </a:rPr>
              <a:t>built- 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</a:t>
            </a:r>
            <a:r>
              <a:rPr sz="2531" spc="-23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directives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99589" indent="-164300" defTabSz="642915">
              <a:lnSpc>
                <a:spcPct val="111000"/>
              </a:lnSpc>
              <a:spcBef>
                <a:spcPts val="7"/>
              </a:spcBef>
              <a:buFontTx/>
              <a:buChar char="•"/>
              <a:tabLst>
                <a:tab pos="173229" algn="l"/>
              </a:tabLst>
            </a:pP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Angular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2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leverages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shadow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DOM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4" dirty="0">
                <a:solidFill>
                  <a:srgbClr val="393939"/>
                </a:solidFill>
                <a:latin typeface="Tahoma"/>
                <a:cs typeface="Tahoma"/>
              </a:rPr>
              <a:t>some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really 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interesting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things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with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5" dirty="0">
                <a:solidFill>
                  <a:srgbClr val="393939"/>
                </a:solidFill>
                <a:latin typeface="Tahoma"/>
                <a:cs typeface="Tahoma"/>
              </a:rPr>
              <a:t>view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encapsulation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354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454" y="5911453"/>
            <a:ext cx="2694533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5062" b="1" spc="-489" dirty="0">
                <a:solidFill>
                  <a:srgbClr val="3E82F7"/>
                </a:solidFill>
                <a:latin typeface="Trebuchet MS"/>
                <a:cs typeface="Trebuchet MS"/>
              </a:rPr>
              <a:t>T</a:t>
            </a:r>
            <a:r>
              <a:rPr sz="5062" b="1" spc="-214" dirty="0">
                <a:solidFill>
                  <a:srgbClr val="3E82F7"/>
                </a:solidFill>
                <a:latin typeface="Trebuchet MS"/>
                <a:cs typeface="Trebuchet MS"/>
              </a:rPr>
              <a:t>e</a:t>
            </a:r>
            <a:r>
              <a:rPr sz="5062" b="1" spc="28" dirty="0">
                <a:solidFill>
                  <a:srgbClr val="3E82F7"/>
                </a:solidFill>
                <a:latin typeface="Trebuchet MS"/>
                <a:cs typeface="Trebuchet MS"/>
              </a:rPr>
              <a:t>m</a:t>
            </a:r>
            <a:r>
              <a:rPr sz="5062" b="1" spc="-91" dirty="0">
                <a:solidFill>
                  <a:srgbClr val="3E82F7"/>
                </a:solidFill>
                <a:latin typeface="Trebuchet MS"/>
                <a:cs typeface="Trebuchet MS"/>
              </a:rPr>
              <a:t>p</a:t>
            </a:r>
            <a:r>
              <a:rPr sz="5062" b="1" spc="-143" dirty="0">
                <a:solidFill>
                  <a:srgbClr val="3E82F7"/>
                </a:solidFill>
                <a:latin typeface="Trebuchet MS"/>
                <a:cs typeface="Trebuchet MS"/>
              </a:rPr>
              <a:t>l</a:t>
            </a:r>
            <a:r>
              <a:rPr sz="5062" b="1" spc="21" dirty="0">
                <a:solidFill>
                  <a:srgbClr val="3E82F7"/>
                </a:solidFill>
                <a:latin typeface="Trebuchet MS"/>
                <a:cs typeface="Trebuchet MS"/>
              </a:rPr>
              <a:t>a</a:t>
            </a:r>
            <a:r>
              <a:rPr sz="5062" b="1" spc="-243" dirty="0">
                <a:solidFill>
                  <a:srgbClr val="3E82F7"/>
                </a:solidFill>
                <a:latin typeface="Trebuchet MS"/>
                <a:cs typeface="Trebuchet MS"/>
              </a:rPr>
              <a:t>t</a:t>
            </a:r>
            <a:r>
              <a:rPr sz="5062" b="1" spc="-232" dirty="0">
                <a:solidFill>
                  <a:srgbClr val="3E82F7"/>
                </a:solidFill>
                <a:latin typeface="Trebuchet MS"/>
                <a:cs typeface="Trebuchet MS"/>
              </a:rPr>
              <a:t>e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68711" y="2107406"/>
            <a:ext cx="8063508" cy="264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31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6881" y="776883"/>
            <a:ext cx="1806476" cy="294680"/>
          </a:xfrm>
          <a:custGeom>
            <a:avLst/>
            <a:gdLst/>
            <a:ahLst/>
            <a:cxnLst/>
            <a:rect l="l" t="t" r="r" b="b"/>
            <a:pathLst>
              <a:path w="2569210" h="419100">
                <a:moveTo>
                  <a:pt x="0" y="0"/>
                </a:moveTo>
                <a:lnTo>
                  <a:pt x="2569070" y="0"/>
                </a:lnTo>
                <a:lnTo>
                  <a:pt x="256907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882" y="1071562"/>
            <a:ext cx="3763417" cy="294680"/>
          </a:xfrm>
          <a:custGeom>
            <a:avLst/>
            <a:gdLst/>
            <a:ahLst/>
            <a:cxnLst/>
            <a:rect l="l" t="t" r="r" b="b"/>
            <a:pathLst>
              <a:path w="5352415" h="419100">
                <a:moveTo>
                  <a:pt x="0" y="0"/>
                </a:moveTo>
                <a:lnTo>
                  <a:pt x="5352224" y="0"/>
                </a:lnTo>
                <a:lnTo>
                  <a:pt x="535222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6882" y="1366242"/>
            <a:ext cx="1956941" cy="294680"/>
          </a:xfrm>
          <a:custGeom>
            <a:avLst/>
            <a:gdLst/>
            <a:ahLst/>
            <a:cxnLst/>
            <a:rect l="l" t="t" r="r" b="b"/>
            <a:pathLst>
              <a:path w="2783205" h="419100">
                <a:moveTo>
                  <a:pt x="0" y="0"/>
                </a:moveTo>
                <a:lnTo>
                  <a:pt x="2783154" y="0"/>
                </a:lnTo>
                <a:lnTo>
                  <a:pt x="278315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6882" y="1660922"/>
            <a:ext cx="7677299" cy="294680"/>
          </a:xfrm>
          <a:custGeom>
            <a:avLst/>
            <a:gdLst/>
            <a:ahLst/>
            <a:cxnLst/>
            <a:rect l="l" t="t" r="r" b="b"/>
            <a:pathLst>
              <a:path w="10918825" h="419100">
                <a:moveTo>
                  <a:pt x="0" y="0"/>
                </a:moveTo>
                <a:lnTo>
                  <a:pt x="10918558" y="0"/>
                </a:lnTo>
                <a:lnTo>
                  <a:pt x="1091855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881" y="1955601"/>
            <a:ext cx="5118497" cy="294680"/>
          </a:xfrm>
          <a:custGeom>
            <a:avLst/>
            <a:gdLst/>
            <a:ahLst/>
            <a:cxnLst/>
            <a:rect l="l" t="t" r="r" b="b"/>
            <a:pathLst>
              <a:path w="7279640" h="419100">
                <a:moveTo>
                  <a:pt x="0" y="0"/>
                </a:moveTo>
                <a:lnTo>
                  <a:pt x="7279030" y="0"/>
                </a:lnTo>
                <a:lnTo>
                  <a:pt x="727903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882" y="2250281"/>
            <a:ext cx="5870823" cy="294680"/>
          </a:xfrm>
          <a:custGeom>
            <a:avLst/>
            <a:gdLst/>
            <a:ahLst/>
            <a:cxnLst/>
            <a:rect l="l" t="t" r="r" b="b"/>
            <a:pathLst>
              <a:path w="8349615" h="419100">
                <a:moveTo>
                  <a:pt x="0" y="0"/>
                </a:moveTo>
                <a:lnTo>
                  <a:pt x="8349475" y="0"/>
                </a:lnTo>
                <a:lnTo>
                  <a:pt x="834947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6881" y="2544961"/>
            <a:ext cx="7827764" cy="294680"/>
          </a:xfrm>
          <a:custGeom>
            <a:avLst/>
            <a:gdLst/>
            <a:ahLst/>
            <a:cxnLst/>
            <a:rect l="l" t="t" r="r" b="b"/>
            <a:pathLst>
              <a:path w="11132820" h="419100">
                <a:moveTo>
                  <a:pt x="0" y="0"/>
                </a:moveTo>
                <a:lnTo>
                  <a:pt x="11132642" y="0"/>
                </a:lnTo>
                <a:lnTo>
                  <a:pt x="11132642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6881" y="2839640"/>
            <a:ext cx="1204615" cy="294680"/>
          </a:xfrm>
          <a:custGeom>
            <a:avLst/>
            <a:gdLst/>
            <a:ahLst/>
            <a:cxnLst/>
            <a:rect l="l" t="t" r="r" b="b"/>
            <a:pathLst>
              <a:path w="1713230" h="419100">
                <a:moveTo>
                  <a:pt x="0" y="0"/>
                </a:moveTo>
                <a:lnTo>
                  <a:pt x="1712709" y="0"/>
                </a:lnTo>
                <a:lnTo>
                  <a:pt x="1712709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6882" y="3134320"/>
            <a:ext cx="602307" cy="294680"/>
          </a:xfrm>
          <a:custGeom>
            <a:avLst/>
            <a:gdLst/>
            <a:ahLst/>
            <a:cxnLst/>
            <a:rect l="l" t="t" r="r" b="b"/>
            <a:pathLst>
              <a:path w="856615" h="419100">
                <a:moveTo>
                  <a:pt x="0" y="0"/>
                </a:moveTo>
                <a:lnTo>
                  <a:pt x="856357" y="0"/>
                </a:lnTo>
                <a:lnTo>
                  <a:pt x="85635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6881" y="3429000"/>
            <a:ext cx="1806476" cy="294680"/>
          </a:xfrm>
          <a:custGeom>
            <a:avLst/>
            <a:gdLst/>
            <a:ahLst/>
            <a:cxnLst/>
            <a:rect l="l" t="t" r="r" b="b"/>
            <a:pathLst>
              <a:path w="2569210" h="419100">
                <a:moveTo>
                  <a:pt x="0" y="0"/>
                </a:moveTo>
                <a:lnTo>
                  <a:pt x="2569070" y="0"/>
                </a:lnTo>
                <a:lnTo>
                  <a:pt x="256907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6881" y="3723680"/>
            <a:ext cx="2559248" cy="294680"/>
          </a:xfrm>
          <a:custGeom>
            <a:avLst/>
            <a:gdLst/>
            <a:ahLst/>
            <a:cxnLst/>
            <a:rect l="l" t="t" r="r" b="b"/>
            <a:pathLst>
              <a:path w="3639820" h="419100">
                <a:moveTo>
                  <a:pt x="0" y="0"/>
                </a:moveTo>
                <a:lnTo>
                  <a:pt x="3639515" y="0"/>
                </a:lnTo>
                <a:lnTo>
                  <a:pt x="363951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6881" y="4018359"/>
            <a:ext cx="3312021" cy="294680"/>
          </a:xfrm>
          <a:custGeom>
            <a:avLst/>
            <a:gdLst/>
            <a:ahLst/>
            <a:cxnLst/>
            <a:rect l="l" t="t" r="r" b="b"/>
            <a:pathLst>
              <a:path w="4710430" h="419100">
                <a:moveTo>
                  <a:pt x="0" y="0"/>
                </a:moveTo>
                <a:lnTo>
                  <a:pt x="4709960" y="0"/>
                </a:lnTo>
                <a:lnTo>
                  <a:pt x="470996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6881" y="4313039"/>
            <a:ext cx="5268961" cy="294680"/>
          </a:xfrm>
          <a:custGeom>
            <a:avLst/>
            <a:gdLst/>
            <a:ahLst/>
            <a:cxnLst/>
            <a:rect l="l" t="t" r="r" b="b"/>
            <a:pathLst>
              <a:path w="7493634" h="419100">
                <a:moveTo>
                  <a:pt x="0" y="0"/>
                </a:moveTo>
                <a:lnTo>
                  <a:pt x="7493127" y="0"/>
                </a:lnTo>
                <a:lnTo>
                  <a:pt x="749312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6881" y="4607719"/>
            <a:ext cx="2860179" cy="294680"/>
          </a:xfrm>
          <a:custGeom>
            <a:avLst/>
            <a:gdLst/>
            <a:ahLst/>
            <a:cxnLst/>
            <a:rect l="l" t="t" r="r" b="b"/>
            <a:pathLst>
              <a:path w="4067810" h="419100">
                <a:moveTo>
                  <a:pt x="0" y="0"/>
                </a:moveTo>
                <a:lnTo>
                  <a:pt x="4067695" y="0"/>
                </a:lnTo>
                <a:lnTo>
                  <a:pt x="406769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6881" y="4902398"/>
            <a:ext cx="2709714" cy="294680"/>
          </a:xfrm>
          <a:custGeom>
            <a:avLst/>
            <a:gdLst/>
            <a:ahLst/>
            <a:cxnLst/>
            <a:rect l="l" t="t" r="r" b="b"/>
            <a:pathLst>
              <a:path w="3853815" h="419100">
                <a:moveTo>
                  <a:pt x="0" y="0"/>
                </a:moveTo>
                <a:lnTo>
                  <a:pt x="3853611" y="0"/>
                </a:lnTo>
                <a:lnTo>
                  <a:pt x="385361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16881" y="5197078"/>
            <a:ext cx="752773" cy="294680"/>
          </a:xfrm>
          <a:custGeom>
            <a:avLst/>
            <a:gdLst/>
            <a:ahLst/>
            <a:cxnLst/>
            <a:rect l="l" t="t" r="r" b="b"/>
            <a:pathLst>
              <a:path w="1070610" h="419100">
                <a:moveTo>
                  <a:pt x="0" y="0"/>
                </a:moveTo>
                <a:lnTo>
                  <a:pt x="1070444" y="0"/>
                </a:lnTo>
                <a:lnTo>
                  <a:pt x="107044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16882" y="5491758"/>
            <a:ext cx="602307" cy="294680"/>
          </a:xfrm>
          <a:custGeom>
            <a:avLst/>
            <a:gdLst/>
            <a:ahLst/>
            <a:cxnLst/>
            <a:rect l="l" t="t" r="r" b="b"/>
            <a:pathLst>
              <a:path w="856615" h="419100">
                <a:moveTo>
                  <a:pt x="0" y="0"/>
                </a:moveTo>
                <a:lnTo>
                  <a:pt x="856357" y="0"/>
                </a:lnTo>
                <a:lnTo>
                  <a:pt x="85635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16882" y="5786437"/>
            <a:ext cx="301377" cy="294680"/>
          </a:xfrm>
          <a:custGeom>
            <a:avLst/>
            <a:gdLst/>
            <a:ahLst/>
            <a:cxnLst/>
            <a:rect l="l" t="t" r="r" b="b"/>
            <a:pathLst>
              <a:path w="428625" h="419100">
                <a:moveTo>
                  <a:pt x="0" y="0"/>
                </a:moveTo>
                <a:lnTo>
                  <a:pt x="428177" y="0"/>
                </a:lnTo>
                <a:lnTo>
                  <a:pt x="42817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711524" y="759024"/>
            <a:ext cx="182478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@Component({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2586" y="1053703"/>
            <a:ext cx="1372939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selecto</a:t>
            </a:r>
            <a:r>
              <a:rPr sz="1969" spc="-7" dirty="0">
                <a:solidFill>
                  <a:srgbClr val="A98BB9"/>
                </a:solidFill>
                <a:latin typeface="Lucida Console"/>
                <a:cs typeface="Lucida Console"/>
              </a:rPr>
              <a:t>r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7901" y="1053703"/>
            <a:ext cx="197480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'experiment'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,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12586" y="1348383"/>
            <a:ext cx="16738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template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969" spc="-53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`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2611" y="1643063"/>
            <a:ext cx="62016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&lt;div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65330" y="1643063"/>
            <a:ext cx="2727573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class="experiment"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25663" y="1643063"/>
            <a:ext cx="3781723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(click)="doExperiment()"&gt;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3699" y="1937742"/>
            <a:ext cx="332988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&lt;h3&gt;{{</a:t>
            </a:r>
            <a:r>
              <a:rPr sz="1969" spc="-21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experiment.name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76206" y="1937742"/>
            <a:ext cx="1072009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}}&lt;/h3&gt;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12586" y="2232422"/>
            <a:ext cx="7545139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49" defTabSz="642915">
              <a:lnSpc>
                <a:spcPts val="2341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&lt;p&gt;{{ experiment.description</a:t>
            </a:r>
            <a:r>
              <a:rPr sz="1969" spc="11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}}&lt;/p&gt;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09849" defTabSz="642915">
              <a:lnSpc>
                <a:spcPts val="2320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&lt;p&gt;&lt;strong&gt;{{experiment.completed}}&lt;/strong&gt;&lt;/p&gt;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320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&lt;/div&gt;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320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`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,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320"/>
              </a:lnSpc>
            </a:pPr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styles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969" spc="-60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[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`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09849" defTabSz="642915">
              <a:lnSpc>
                <a:spcPts val="2341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.experiment</a:t>
            </a:r>
            <a:r>
              <a:rPr sz="1969" spc="-42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{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14786" y="4000500"/>
            <a:ext cx="1072009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cursor: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19137" y="4000500"/>
            <a:ext cx="1222474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pointer;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14786" y="4295180"/>
            <a:ext cx="1222474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outline: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69680" y="4295180"/>
            <a:ext cx="197524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1px</a:t>
            </a:r>
            <a:r>
              <a:rPr sz="1969" spc="-46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lightgray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77294" y="4295180"/>
            <a:ext cx="921544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solid;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14786" y="4589860"/>
            <a:ext cx="1222474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padding: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69681" y="4589860"/>
            <a:ext cx="62016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5px;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11523" y="4884540"/>
            <a:ext cx="2728020" cy="1821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2135" defTabSz="642915">
              <a:lnSpc>
                <a:spcPts val="2341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margin:</a:t>
            </a:r>
            <a:r>
              <a:rPr sz="1969" spc="-46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5px;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610769" defTabSz="642915">
              <a:lnSpc>
                <a:spcPts val="2320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09849" defTabSz="642915">
              <a:lnSpc>
                <a:spcPts val="2320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`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]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1793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})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7859" defTabSz="642915">
              <a:lnSpc>
                <a:spcPts val="5526"/>
              </a:lnSpc>
            </a:pPr>
            <a:r>
              <a:rPr sz="5062" b="1" spc="-169" dirty="0">
                <a:solidFill>
                  <a:srgbClr val="53585F"/>
                </a:solidFill>
                <a:latin typeface="Trebuchet MS"/>
                <a:cs typeface="Trebuchet MS"/>
              </a:rPr>
              <a:t>Template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470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1716881" y="1660922"/>
            <a:ext cx="1806476" cy="294680"/>
          </a:xfrm>
          <a:custGeom>
            <a:avLst/>
            <a:gdLst/>
            <a:ahLst/>
            <a:cxnLst/>
            <a:rect l="l" t="t" r="r" b="b"/>
            <a:pathLst>
              <a:path w="2569210" h="419100">
                <a:moveTo>
                  <a:pt x="0" y="0"/>
                </a:moveTo>
                <a:lnTo>
                  <a:pt x="2569070" y="0"/>
                </a:lnTo>
                <a:lnTo>
                  <a:pt x="256907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716882" y="1955601"/>
            <a:ext cx="3763417" cy="294680"/>
          </a:xfrm>
          <a:custGeom>
            <a:avLst/>
            <a:gdLst/>
            <a:ahLst/>
            <a:cxnLst/>
            <a:rect l="l" t="t" r="r" b="b"/>
            <a:pathLst>
              <a:path w="5352415" h="419100">
                <a:moveTo>
                  <a:pt x="0" y="0"/>
                </a:moveTo>
                <a:lnTo>
                  <a:pt x="5352224" y="0"/>
                </a:lnTo>
                <a:lnTo>
                  <a:pt x="535222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716881" y="2250281"/>
            <a:ext cx="7827764" cy="294680"/>
          </a:xfrm>
          <a:custGeom>
            <a:avLst/>
            <a:gdLst/>
            <a:ahLst/>
            <a:cxnLst/>
            <a:rect l="l" t="t" r="r" b="b"/>
            <a:pathLst>
              <a:path w="11132820" h="419100">
                <a:moveTo>
                  <a:pt x="0" y="0"/>
                </a:moveTo>
                <a:lnTo>
                  <a:pt x="11132642" y="0"/>
                </a:lnTo>
                <a:lnTo>
                  <a:pt x="11132642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1716881" y="2544961"/>
            <a:ext cx="1806476" cy="294680"/>
          </a:xfrm>
          <a:custGeom>
            <a:avLst/>
            <a:gdLst/>
            <a:ahLst/>
            <a:cxnLst/>
            <a:rect l="l" t="t" r="r" b="b"/>
            <a:pathLst>
              <a:path w="2569210" h="419100">
                <a:moveTo>
                  <a:pt x="0" y="0"/>
                </a:moveTo>
                <a:lnTo>
                  <a:pt x="2569070" y="0"/>
                </a:lnTo>
                <a:lnTo>
                  <a:pt x="256907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1716881" y="2839640"/>
            <a:ext cx="2559248" cy="294680"/>
          </a:xfrm>
          <a:custGeom>
            <a:avLst/>
            <a:gdLst/>
            <a:ahLst/>
            <a:cxnLst/>
            <a:rect l="l" t="t" r="r" b="b"/>
            <a:pathLst>
              <a:path w="3639820" h="419100">
                <a:moveTo>
                  <a:pt x="0" y="0"/>
                </a:moveTo>
                <a:lnTo>
                  <a:pt x="3639515" y="0"/>
                </a:lnTo>
                <a:lnTo>
                  <a:pt x="363951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1716881" y="3134320"/>
            <a:ext cx="3312021" cy="294680"/>
          </a:xfrm>
          <a:custGeom>
            <a:avLst/>
            <a:gdLst/>
            <a:ahLst/>
            <a:cxnLst/>
            <a:rect l="l" t="t" r="r" b="b"/>
            <a:pathLst>
              <a:path w="4710430" h="419100">
                <a:moveTo>
                  <a:pt x="0" y="0"/>
                </a:moveTo>
                <a:lnTo>
                  <a:pt x="4709960" y="0"/>
                </a:lnTo>
                <a:lnTo>
                  <a:pt x="470996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1716881" y="3429000"/>
            <a:ext cx="5268961" cy="294680"/>
          </a:xfrm>
          <a:custGeom>
            <a:avLst/>
            <a:gdLst/>
            <a:ahLst/>
            <a:cxnLst/>
            <a:rect l="l" t="t" r="r" b="b"/>
            <a:pathLst>
              <a:path w="7493634" h="419100">
                <a:moveTo>
                  <a:pt x="0" y="0"/>
                </a:moveTo>
                <a:lnTo>
                  <a:pt x="7493127" y="0"/>
                </a:lnTo>
                <a:lnTo>
                  <a:pt x="749312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1716881" y="3723680"/>
            <a:ext cx="2860179" cy="294680"/>
          </a:xfrm>
          <a:custGeom>
            <a:avLst/>
            <a:gdLst/>
            <a:ahLst/>
            <a:cxnLst/>
            <a:rect l="l" t="t" r="r" b="b"/>
            <a:pathLst>
              <a:path w="4067810" h="419100">
                <a:moveTo>
                  <a:pt x="0" y="0"/>
                </a:moveTo>
                <a:lnTo>
                  <a:pt x="4067695" y="0"/>
                </a:lnTo>
                <a:lnTo>
                  <a:pt x="406769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1716881" y="4018359"/>
            <a:ext cx="2709714" cy="294680"/>
          </a:xfrm>
          <a:custGeom>
            <a:avLst/>
            <a:gdLst/>
            <a:ahLst/>
            <a:cxnLst/>
            <a:rect l="l" t="t" r="r" b="b"/>
            <a:pathLst>
              <a:path w="3853815" h="419100">
                <a:moveTo>
                  <a:pt x="0" y="0"/>
                </a:moveTo>
                <a:lnTo>
                  <a:pt x="3853611" y="0"/>
                </a:lnTo>
                <a:lnTo>
                  <a:pt x="385361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1716881" y="4313039"/>
            <a:ext cx="752773" cy="294680"/>
          </a:xfrm>
          <a:custGeom>
            <a:avLst/>
            <a:gdLst/>
            <a:ahLst/>
            <a:cxnLst/>
            <a:rect l="l" t="t" r="r" b="b"/>
            <a:pathLst>
              <a:path w="1070610" h="419100">
                <a:moveTo>
                  <a:pt x="0" y="0"/>
                </a:moveTo>
                <a:lnTo>
                  <a:pt x="1070444" y="0"/>
                </a:lnTo>
                <a:lnTo>
                  <a:pt x="107044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1716882" y="4607719"/>
            <a:ext cx="602307" cy="294680"/>
          </a:xfrm>
          <a:custGeom>
            <a:avLst/>
            <a:gdLst/>
            <a:ahLst/>
            <a:cxnLst/>
            <a:rect l="l" t="t" r="r" b="b"/>
            <a:pathLst>
              <a:path w="856615" h="419100">
                <a:moveTo>
                  <a:pt x="0" y="0"/>
                </a:moveTo>
                <a:lnTo>
                  <a:pt x="856357" y="0"/>
                </a:lnTo>
                <a:lnTo>
                  <a:pt x="85635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1716882" y="4902398"/>
            <a:ext cx="301377" cy="294680"/>
          </a:xfrm>
          <a:custGeom>
            <a:avLst/>
            <a:gdLst/>
            <a:ahLst/>
            <a:cxnLst/>
            <a:rect l="l" t="t" r="r" b="b"/>
            <a:pathLst>
              <a:path w="428625" h="419100">
                <a:moveTo>
                  <a:pt x="0" y="0"/>
                </a:moveTo>
                <a:lnTo>
                  <a:pt x="428177" y="0"/>
                </a:lnTo>
                <a:lnTo>
                  <a:pt x="42817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11524" y="1643063"/>
            <a:ext cx="182478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@Component({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2586" y="1937742"/>
            <a:ext cx="1372939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selecto</a:t>
            </a:r>
            <a:r>
              <a:rPr sz="1969" spc="-7" dirty="0">
                <a:solidFill>
                  <a:srgbClr val="A98BB9"/>
                </a:solidFill>
                <a:latin typeface="Lucida Console"/>
                <a:cs typeface="Lucida Console"/>
              </a:rPr>
              <a:t>r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7901" y="1937742"/>
            <a:ext cx="197480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'experiment'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,</a:t>
            </a:r>
            <a:endParaRPr sz="1969" dirty="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2585" y="2232422"/>
            <a:ext cx="182433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templateUrl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9493" y="2232422"/>
            <a:ext cx="558775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'./experiment.detail.component.html'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,</a:t>
            </a:r>
            <a:endParaRPr sz="1969" dirty="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2586" y="2527102"/>
            <a:ext cx="7450196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2341"/>
              </a:lnSpc>
            </a:pPr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styles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969" spc="-60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[</a:t>
            </a:r>
            <a:r>
              <a:rPr lang="en-US"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'./experiment.detail.component.css']</a:t>
            </a:r>
            <a:endParaRPr sz="1969" dirty="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11523" y="2642547"/>
            <a:ext cx="77063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49">
              <a:lnSpc>
                <a:spcPts val="2320"/>
              </a:lnSpc>
            </a:pPr>
            <a:endParaRPr sz="1969" dirty="0">
              <a:latin typeface="Lucida Console"/>
              <a:cs typeface="Lucida Console"/>
            </a:endParaRPr>
          </a:p>
          <a:p>
            <a:pPr marL="8929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})</a:t>
            </a:r>
            <a:endParaRPr sz="1969" dirty="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0454" y="5929312"/>
            <a:ext cx="2694533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5062" b="1" spc="-489" dirty="0">
                <a:solidFill>
                  <a:srgbClr val="53585F"/>
                </a:solidFill>
                <a:latin typeface="Trebuchet MS"/>
                <a:cs typeface="Trebuchet MS"/>
              </a:rPr>
              <a:t>T</a:t>
            </a:r>
            <a:r>
              <a:rPr sz="5062" b="1" spc="-214" dirty="0">
                <a:solidFill>
                  <a:srgbClr val="53585F"/>
                </a:solidFill>
                <a:latin typeface="Trebuchet MS"/>
                <a:cs typeface="Trebuchet MS"/>
              </a:rPr>
              <a:t>e</a:t>
            </a:r>
            <a:r>
              <a:rPr sz="5062" b="1" spc="28" dirty="0">
                <a:solidFill>
                  <a:srgbClr val="53585F"/>
                </a:solidFill>
                <a:latin typeface="Trebuchet MS"/>
                <a:cs typeface="Trebuchet MS"/>
              </a:rPr>
              <a:t>m</a:t>
            </a:r>
            <a:r>
              <a:rPr sz="5062" b="1" spc="-91" dirty="0">
                <a:solidFill>
                  <a:srgbClr val="53585F"/>
                </a:solidFill>
                <a:latin typeface="Trebuchet MS"/>
                <a:cs typeface="Trebuchet MS"/>
              </a:rPr>
              <a:t>p</a:t>
            </a:r>
            <a:r>
              <a:rPr sz="5062" b="1" spc="-143" dirty="0">
                <a:solidFill>
                  <a:srgbClr val="53585F"/>
                </a:solidFill>
                <a:latin typeface="Trebuchet MS"/>
                <a:cs typeface="Trebuchet MS"/>
              </a:rPr>
              <a:t>l</a:t>
            </a:r>
            <a:r>
              <a:rPr sz="5062" b="1" spc="21" dirty="0">
                <a:solidFill>
                  <a:srgbClr val="53585F"/>
                </a:solidFill>
                <a:latin typeface="Trebuchet MS"/>
                <a:cs typeface="Trebuchet MS"/>
              </a:rPr>
              <a:t>a</a:t>
            </a:r>
            <a:r>
              <a:rPr sz="5062" b="1" spc="-243" dirty="0">
                <a:solidFill>
                  <a:srgbClr val="53585F"/>
                </a:solidFill>
                <a:latin typeface="Trebuchet MS"/>
                <a:cs typeface="Trebuchet MS"/>
              </a:rPr>
              <a:t>t</a:t>
            </a:r>
            <a:r>
              <a:rPr sz="5062" b="1" spc="-232" dirty="0">
                <a:solidFill>
                  <a:srgbClr val="53585F"/>
                </a:solidFill>
                <a:latin typeface="Trebuchet MS"/>
                <a:cs typeface="Trebuchet MS"/>
              </a:rPr>
              <a:t>e</a:t>
            </a:r>
            <a:endParaRPr sz="5062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208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35" dirty="0"/>
              <a:t>Data</a:t>
            </a:r>
            <a:r>
              <a:rPr spc="-320" dirty="0"/>
              <a:t> </a:t>
            </a:r>
            <a:r>
              <a:rPr spc="-18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56436"/>
            <a:ext cx="7990284" cy="302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marR="94205" indent="-164300" defTabSz="642915">
              <a:lnSpc>
                <a:spcPct val="111000"/>
              </a:lnSpc>
              <a:buFontTx/>
              <a:buChar char="•"/>
              <a:tabLst>
                <a:tab pos="173229" algn="l"/>
              </a:tabLst>
            </a:pP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Enables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data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flow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from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template 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21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vice-versa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572" indent="-164300" defTabSz="642915">
              <a:lnSpc>
                <a:spcPct val="1111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Includes</a:t>
            </a:r>
            <a:r>
              <a:rPr sz="2531" spc="-15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interpolation,</a:t>
            </a:r>
            <a:r>
              <a:rPr sz="2531" spc="-15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1" dirty="0">
                <a:solidFill>
                  <a:srgbClr val="393939"/>
                </a:solidFill>
                <a:latin typeface="Tahoma"/>
                <a:cs typeface="Tahoma"/>
              </a:rPr>
              <a:t>property</a:t>
            </a:r>
            <a:r>
              <a:rPr sz="2531" spc="-15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binding,</a:t>
            </a:r>
            <a:r>
              <a:rPr sz="2531" spc="-15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event</a:t>
            </a:r>
            <a:r>
              <a:rPr sz="2531" spc="-15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binding, 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 </a:t>
            </a:r>
            <a:r>
              <a:rPr sz="2531" spc="-4" dirty="0">
                <a:solidFill>
                  <a:srgbClr val="393939"/>
                </a:solidFill>
                <a:latin typeface="Tahoma"/>
                <a:cs typeface="Tahoma"/>
              </a:rPr>
              <a:t>two-way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binding </a:t>
            </a: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(property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binding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 </a:t>
            </a: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event 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binding</a:t>
            </a:r>
            <a:r>
              <a:rPr sz="2531" spc="-18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combined)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90213" indent="-164300" defTabSz="642915">
              <a:lnSpc>
                <a:spcPct val="111000"/>
              </a:lnSpc>
              <a:spcBef>
                <a:spcPts val="7"/>
              </a:spcBef>
              <a:buFontTx/>
              <a:buChar char="•"/>
              <a:tabLst>
                <a:tab pos="173229" algn="l"/>
              </a:tabLst>
            </a:pPr>
            <a:r>
              <a:rPr sz="2531" spc="11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binding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syntax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91" dirty="0">
                <a:solidFill>
                  <a:srgbClr val="393939"/>
                </a:solidFill>
                <a:latin typeface="Tahoma"/>
                <a:cs typeface="Tahoma"/>
              </a:rPr>
              <a:t>has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expanded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but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result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is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  </a:t>
            </a:r>
            <a:r>
              <a:rPr sz="2531" spc="77" dirty="0">
                <a:solidFill>
                  <a:srgbClr val="393939"/>
                </a:solidFill>
                <a:latin typeface="Tahoma"/>
                <a:cs typeface="Tahoma"/>
              </a:rPr>
              <a:t>much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smaller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framework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footprint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0678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454" y="5911453"/>
            <a:ext cx="3722340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5062" b="1" spc="-35" dirty="0">
                <a:solidFill>
                  <a:srgbClr val="3E82F7"/>
                </a:solidFill>
                <a:latin typeface="Trebuchet MS"/>
                <a:cs typeface="Trebuchet MS"/>
              </a:rPr>
              <a:t>Data</a:t>
            </a:r>
            <a:r>
              <a:rPr sz="5062" b="1" spc="-320" dirty="0">
                <a:solidFill>
                  <a:srgbClr val="3E82F7"/>
                </a:solidFill>
                <a:latin typeface="Trebuchet MS"/>
                <a:cs typeface="Trebuchet MS"/>
              </a:rPr>
              <a:t> </a:t>
            </a:r>
            <a:r>
              <a:rPr sz="5062" b="1" spc="-18" dirty="0">
                <a:solidFill>
                  <a:srgbClr val="3E82F7"/>
                </a:solidFill>
                <a:latin typeface="Trebuchet MS"/>
                <a:cs typeface="Trebuchet MS"/>
              </a:rPr>
              <a:t>Binding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7094" y="928688"/>
            <a:ext cx="5357813" cy="500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94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6881" y="1071562"/>
            <a:ext cx="2709714" cy="294680"/>
          </a:xfrm>
          <a:custGeom>
            <a:avLst/>
            <a:gdLst/>
            <a:ahLst/>
            <a:cxnLst/>
            <a:rect l="l" t="t" r="r" b="b"/>
            <a:pathLst>
              <a:path w="3853815" h="419100">
                <a:moveTo>
                  <a:pt x="0" y="0"/>
                </a:moveTo>
                <a:lnTo>
                  <a:pt x="3853611" y="0"/>
                </a:lnTo>
                <a:lnTo>
                  <a:pt x="385361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881" y="1366242"/>
            <a:ext cx="2258318" cy="294680"/>
          </a:xfrm>
          <a:custGeom>
            <a:avLst/>
            <a:gdLst/>
            <a:ahLst/>
            <a:cxnLst/>
            <a:rect l="l" t="t" r="r" b="b"/>
            <a:pathLst>
              <a:path w="3211829" h="419100">
                <a:moveTo>
                  <a:pt x="0" y="0"/>
                </a:moveTo>
                <a:lnTo>
                  <a:pt x="3211334" y="0"/>
                </a:lnTo>
                <a:lnTo>
                  <a:pt x="321133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6881" y="1660922"/>
            <a:ext cx="752773" cy="294680"/>
          </a:xfrm>
          <a:custGeom>
            <a:avLst/>
            <a:gdLst/>
            <a:ahLst/>
            <a:cxnLst/>
            <a:rect l="l" t="t" r="r" b="b"/>
            <a:pathLst>
              <a:path w="1070610" h="419100">
                <a:moveTo>
                  <a:pt x="0" y="0"/>
                </a:moveTo>
                <a:lnTo>
                  <a:pt x="1070444" y="0"/>
                </a:lnTo>
                <a:lnTo>
                  <a:pt x="107044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6881" y="1955601"/>
            <a:ext cx="7074991" cy="294680"/>
          </a:xfrm>
          <a:custGeom>
            <a:avLst/>
            <a:gdLst/>
            <a:ahLst/>
            <a:cxnLst/>
            <a:rect l="l" t="t" r="r" b="b"/>
            <a:pathLst>
              <a:path w="10062210" h="419100">
                <a:moveTo>
                  <a:pt x="0" y="0"/>
                </a:moveTo>
                <a:lnTo>
                  <a:pt x="10062197" y="0"/>
                </a:lnTo>
                <a:lnTo>
                  <a:pt x="1006219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881" y="2250281"/>
            <a:ext cx="6172200" cy="294680"/>
          </a:xfrm>
          <a:custGeom>
            <a:avLst/>
            <a:gdLst/>
            <a:ahLst/>
            <a:cxnLst/>
            <a:rect l="l" t="t" r="r" b="b"/>
            <a:pathLst>
              <a:path w="8778240" h="419100">
                <a:moveTo>
                  <a:pt x="0" y="0"/>
                </a:moveTo>
                <a:lnTo>
                  <a:pt x="8777655" y="0"/>
                </a:lnTo>
                <a:lnTo>
                  <a:pt x="877765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881" y="2544961"/>
            <a:ext cx="752773" cy="294680"/>
          </a:xfrm>
          <a:custGeom>
            <a:avLst/>
            <a:gdLst/>
            <a:ahLst/>
            <a:cxnLst/>
            <a:rect l="l" t="t" r="r" b="b"/>
            <a:pathLst>
              <a:path w="1070610" h="419100">
                <a:moveTo>
                  <a:pt x="0" y="0"/>
                </a:moveTo>
                <a:lnTo>
                  <a:pt x="1070444" y="0"/>
                </a:lnTo>
                <a:lnTo>
                  <a:pt x="107044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6881" y="2839640"/>
            <a:ext cx="752773" cy="294680"/>
          </a:xfrm>
          <a:custGeom>
            <a:avLst/>
            <a:gdLst/>
            <a:ahLst/>
            <a:cxnLst/>
            <a:rect l="l" t="t" r="r" b="b"/>
            <a:pathLst>
              <a:path w="1070610" h="419100">
                <a:moveTo>
                  <a:pt x="0" y="0"/>
                </a:moveTo>
                <a:lnTo>
                  <a:pt x="1070444" y="0"/>
                </a:lnTo>
                <a:lnTo>
                  <a:pt x="107044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6881" y="3134320"/>
            <a:ext cx="8128695" cy="294680"/>
          </a:xfrm>
          <a:custGeom>
            <a:avLst/>
            <a:gdLst/>
            <a:ahLst/>
            <a:cxnLst/>
            <a:rect l="l" t="t" r="r" b="b"/>
            <a:pathLst>
              <a:path w="11560810" h="419100">
                <a:moveTo>
                  <a:pt x="0" y="0"/>
                </a:moveTo>
                <a:lnTo>
                  <a:pt x="11560822" y="0"/>
                </a:lnTo>
                <a:lnTo>
                  <a:pt x="11560822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6882" y="3429000"/>
            <a:ext cx="4215259" cy="294680"/>
          </a:xfrm>
          <a:custGeom>
            <a:avLst/>
            <a:gdLst/>
            <a:ahLst/>
            <a:cxnLst/>
            <a:rect l="l" t="t" r="r" b="b"/>
            <a:pathLst>
              <a:path w="5995035" h="419100">
                <a:moveTo>
                  <a:pt x="0" y="0"/>
                </a:moveTo>
                <a:lnTo>
                  <a:pt x="5994501" y="0"/>
                </a:lnTo>
                <a:lnTo>
                  <a:pt x="599450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6881" y="3723680"/>
            <a:ext cx="3312021" cy="294680"/>
          </a:xfrm>
          <a:custGeom>
            <a:avLst/>
            <a:gdLst/>
            <a:ahLst/>
            <a:cxnLst/>
            <a:rect l="l" t="t" r="r" b="b"/>
            <a:pathLst>
              <a:path w="4710430" h="419100">
                <a:moveTo>
                  <a:pt x="0" y="0"/>
                </a:moveTo>
                <a:lnTo>
                  <a:pt x="4709960" y="0"/>
                </a:lnTo>
                <a:lnTo>
                  <a:pt x="470996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6881" y="4018359"/>
            <a:ext cx="7526834" cy="294680"/>
          </a:xfrm>
          <a:custGeom>
            <a:avLst/>
            <a:gdLst/>
            <a:ahLst/>
            <a:cxnLst/>
            <a:rect l="l" t="t" r="r" b="b"/>
            <a:pathLst>
              <a:path w="10704830" h="419100">
                <a:moveTo>
                  <a:pt x="0" y="0"/>
                </a:moveTo>
                <a:lnTo>
                  <a:pt x="10704461" y="0"/>
                </a:lnTo>
                <a:lnTo>
                  <a:pt x="1070446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6881" y="4313039"/>
            <a:ext cx="5569893" cy="294680"/>
          </a:xfrm>
          <a:custGeom>
            <a:avLst/>
            <a:gdLst/>
            <a:ahLst/>
            <a:cxnLst/>
            <a:rect l="l" t="t" r="r" b="b"/>
            <a:pathLst>
              <a:path w="7921625" h="419100">
                <a:moveTo>
                  <a:pt x="0" y="0"/>
                </a:moveTo>
                <a:lnTo>
                  <a:pt x="7921307" y="0"/>
                </a:lnTo>
                <a:lnTo>
                  <a:pt x="792130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6882" y="4902398"/>
            <a:ext cx="1956941" cy="294680"/>
          </a:xfrm>
          <a:custGeom>
            <a:avLst/>
            <a:gdLst/>
            <a:ahLst/>
            <a:cxnLst/>
            <a:rect l="l" t="t" r="r" b="b"/>
            <a:pathLst>
              <a:path w="2783205" h="419100">
                <a:moveTo>
                  <a:pt x="0" y="0"/>
                </a:moveTo>
                <a:lnTo>
                  <a:pt x="2783154" y="0"/>
                </a:lnTo>
                <a:lnTo>
                  <a:pt x="278315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6882" y="5197078"/>
            <a:ext cx="1355080" cy="294680"/>
          </a:xfrm>
          <a:custGeom>
            <a:avLst/>
            <a:gdLst/>
            <a:ahLst/>
            <a:cxnLst/>
            <a:rect l="l" t="t" r="r" b="b"/>
            <a:pathLst>
              <a:path w="1927225" h="419100">
                <a:moveTo>
                  <a:pt x="0" y="0"/>
                </a:moveTo>
                <a:lnTo>
                  <a:pt x="1926805" y="0"/>
                </a:lnTo>
                <a:lnTo>
                  <a:pt x="19268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16882" y="5491758"/>
            <a:ext cx="903238" cy="294680"/>
          </a:xfrm>
          <a:custGeom>
            <a:avLst/>
            <a:gdLst/>
            <a:ahLst/>
            <a:cxnLst/>
            <a:rect l="l" t="t" r="r" b="b"/>
            <a:pathLst>
              <a:path w="1284605" h="419100">
                <a:moveTo>
                  <a:pt x="0" y="0"/>
                </a:moveTo>
                <a:lnTo>
                  <a:pt x="1284541" y="0"/>
                </a:lnTo>
                <a:lnTo>
                  <a:pt x="128454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11524" y="1053703"/>
            <a:ext cx="2727573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h1</a:t>
            </a:r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&gt;{{title}}&lt;/</a:t>
            </a:r>
            <a:r>
              <a:rPr sz="1969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h1</a:t>
            </a:r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1524" y="1348383"/>
            <a:ext cx="7093297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&gt;{{body}}&lt;/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320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hr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/&gt;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09849" marR="3572" indent="-301366" defTabSz="642915">
              <a:lnSpc>
                <a:spcPts val="2320"/>
              </a:lnSpc>
              <a:spcBef>
                <a:spcPts val="91"/>
              </a:spcBef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experiment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*ngFor=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"#experiment of experiments" 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[experiment]=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"experiment"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&gt;&lt;/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experiment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229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hr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/&gt;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div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2611" y="3116461"/>
            <a:ext cx="5286821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h2</a:t>
            </a:r>
            <a:r>
              <a:rPr sz="1969" b="1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class=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"text-error"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&gt;Experiments: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1892" y="3116461"/>
            <a:ext cx="2426196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{{message}}&lt;/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h2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12611" y="3411141"/>
            <a:ext cx="513480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form</a:t>
            </a:r>
            <a:r>
              <a:rPr sz="1969" b="1" spc="-21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class=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"form-inline"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09849" defTabSz="642915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input</a:t>
            </a:r>
            <a:r>
              <a:rPr sz="1969" b="1" spc="-39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type=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"text"</a:t>
            </a:r>
            <a:r>
              <a:rPr lang="en-US"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lang="en-US" sz="1969" spc="-4" dirty="0">
                <a:solidFill>
                  <a:srgbClr val="B7C4D1"/>
                </a:solidFill>
                <a:latin typeface="Lucida Console"/>
              </a:rPr>
              <a:t>required</a:t>
            </a:r>
            <a:endParaRPr sz="1969" spc="-4" dirty="0">
              <a:solidFill>
                <a:srgbClr val="B7C4D1"/>
              </a:solidFill>
              <a:latin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4717" y="4000500"/>
            <a:ext cx="317941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[(ngModel)]=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"message"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26407" y="4000500"/>
            <a:ext cx="332988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placeholder=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"Message"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3698" y="4334635"/>
            <a:ext cx="970772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49" marR="3572" indent="-301366" defTabSz="642915">
              <a:lnSpc>
                <a:spcPts val="2320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button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type=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"submit"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class=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"btn" </a:t>
            </a:r>
            <a:r>
              <a:rPr lang="en-US"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[disabled]="Message.invalid"</a:t>
            </a:r>
          </a:p>
          <a:p>
            <a:pPr marL="309849" marR="3572" indent="-301366" defTabSz="642915">
              <a:lnSpc>
                <a:spcPts val="2320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(click)=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"updateMessage(message)"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&gt;Update</a:t>
            </a:r>
            <a:r>
              <a:rPr lang="en-US"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 Message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11524" y="4968429"/>
            <a:ext cx="3731270" cy="1817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0769" defTabSz="642915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&lt;/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button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09849" defTabSz="642915">
              <a:lnSpc>
                <a:spcPts val="2320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&lt;/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form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&lt;/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div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&gt;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7859" defTabSz="642915">
              <a:spcBef>
                <a:spcPts val="1223"/>
              </a:spcBef>
            </a:pPr>
            <a:r>
              <a:rPr sz="5062" b="1" spc="-35" dirty="0">
                <a:solidFill>
                  <a:srgbClr val="53585F"/>
                </a:solidFill>
                <a:latin typeface="Trebuchet MS"/>
                <a:cs typeface="Trebuchet MS"/>
              </a:rPr>
              <a:t>Data</a:t>
            </a:r>
            <a:r>
              <a:rPr sz="5062" b="1" spc="-320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5062" b="1" spc="-18" dirty="0">
                <a:solidFill>
                  <a:srgbClr val="53585F"/>
                </a:solidFill>
                <a:latin typeface="Trebuchet MS"/>
                <a:cs typeface="Trebuchet MS"/>
              </a:rPr>
              <a:t>Binding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606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453" y="5911453"/>
            <a:ext cx="4431804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5062" b="1" spc="-197" dirty="0">
                <a:solidFill>
                  <a:srgbClr val="3E82F7"/>
                </a:solidFill>
                <a:latin typeface="Trebuchet MS"/>
                <a:cs typeface="Trebuchet MS"/>
              </a:rPr>
              <a:t>The </a:t>
            </a:r>
            <a:r>
              <a:rPr sz="5062" b="1" spc="130" dirty="0">
                <a:solidFill>
                  <a:srgbClr val="3E82F7"/>
                </a:solidFill>
                <a:latin typeface="Trebuchet MS"/>
                <a:cs typeface="Trebuchet MS"/>
              </a:rPr>
              <a:t>Big</a:t>
            </a:r>
            <a:r>
              <a:rPr sz="5062" b="1" spc="-383" dirty="0">
                <a:solidFill>
                  <a:srgbClr val="3E82F7"/>
                </a:solidFill>
                <a:latin typeface="Trebuchet MS"/>
                <a:cs typeface="Trebuchet MS"/>
              </a:rPr>
              <a:t> </a:t>
            </a:r>
            <a:r>
              <a:rPr sz="5062" b="1" spc="-116" dirty="0">
                <a:solidFill>
                  <a:srgbClr val="3E82F7"/>
                </a:solidFill>
                <a:latin typeface="Trebuchet MS"/>
                <a:cs typeface="Trebuchet MS"/>
              </a:rPr>
              <a:t>Picture</a:t>
            </a:r>
            <a:endParaRPr sz="5062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7641" y="705446"/>
            <a:ext cx="8036719" cy="5447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 dirty="0"/>
          </a:p>
        </p:txBody>
      </p:sp>
    </p:spTree>
    <p:extLst>
      <p:ext uri="{BB962C8B-B14F-4D97-AF65-F5344CB8AC3E}">
        <p14:creationId xmlns:p14="http://schemas.microsoft.com/office/powerpoint/2010/main" val="25289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1720453" y="5929312"/>
            <a:ext cx="4626024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lang="en-US" sz="5062" b="1" spc="-112" dirty="0">
                <a:solidFill>
                  <a:srgbClr val="53585F"/>
                </a:solidFill>
                <a:latin typeface="Trebuchet MS"/>
                <a:cs typeface="Trebuchet MS"/>
              </a:rPr>
              <a:t>Form validation</a:t>
            </a:r>
            <a:endParaRPr sz="5062" dirty="0">
              <a:latin typeface="Trebuchet MS"/>
              <a:cs typeface="Trebuchet MS"/>
            </a:endParaRPr>
          </a:p>
        </p:txBody>
      </p:sp>
      <p:graphicFrame>
        <p:nvGraphicFramePr>
          <p:cNvPr id="34" name="Таблица 2">
            <a:extLst>
              <a:ext uri="{FF2B5EF4-FFF2-40B4-BE49-F238E27FC236}">
                <a16:creationId xmlns:a16="http://schemas.microsoft.com/office/drawing/2014/main" id="{A261AE2B-FB1D-45A2-99D5-EB7C6D33F3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4517" y="1711354"/>
          <a:ext cx="8658720" cy="1786854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3759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b="1" kern="1200" spc="-4" dirty="0">
                          <a:solidFill>
                            <a:srgbClr val="D78B40"/>
                          </a:solidFill>
                          <a:latin typeface="Lucida Sans Typewriter"/>
                          <a:ea typeface="+mn-ea"/>
                        </a:rPr>
                        <a:t>State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b="1" kern="1200" spc="-4" dirty="0">
                          <a:solidFill>
                            <a:srgbClr val="D78B40"/>
                          </a:solidFill>
                          <a:latin typeface="Lucida Sans Typewriter"/>
                          <a:ea typeface="+mn-ea"/>
                        </a:rPr>
                        <a:t>Class if true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b="1" kern="1200" spc="-4" dirty="0">
                          <a:solidFill>
                            <a:srgbClr val="D78B40"/>
                          </a:solidFill>
                          <a:latin typeface="Lucida Sans Typewriter"/>
                          <a:ea typeface="+mn-ea"/>
                        </a:rPr>
                        <a:t>Class if false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kern="1200" spc="-4" dirty="0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Control has been visited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kern="1200" spc="-4" dirty="0" err="1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ng</a:t>
                      </a:r>
                      <a:r>
                        <a:rPr lang="en-US" sz="1687" kern="1200" spc="-4" dirty="0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-touched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kern="1200" spc="-4" dirty="0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ng-untouched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kern="1200" spc="-4" dirty="0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Control's value has changed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kern="1200" spc="-4" dirty="0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ng-dirty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kern="1200" spc="-4" dirty="0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ng-pristine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kern="1200" spc="-4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Control's value is valid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kern="1200" spc="-4" dirty="0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ng-valid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87" kern="1200" spc="-4" dirty="0" err="1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ng</a:t>
                      </a:r>
                      <a:r>
                        <a:rPr lang="en-US" sz="1687" kern="1200" spc="-4" dirty="0">
                          <a:solidFill>
                            <a:srgbClr val="B7C4D1"/>
                          </a:solidFill>
                          <a:latin typeface="Lucida Console"/>
                          <a:ea typeface="+mn-ea"/>
                        </a:rPr>
                        <a:t>-invalid</a:t>
                      </a: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971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dirty="0"/>
              <a:t>Se</a:t>
            </a:r>
            <a:r>
              <a:rPr spc="70" dirty="0"/>
              <a:t>r</a:t>
            </a:r>
            <a:r>
              <a:rPr spc="-88" dirty="0"/>
              <a:t>v</a:t>
            </a:r>
            <a:r>
              <a:rPr spc="-49" dirty="0"/>
              <a:t>i</a:t>
            </a:r>
            <a:r>
              <a:rPr spc="-88" dirty="0"/>
              <a:t>c</a:t>
            </a:r>
            <a:r>
              <a:rPr spc="-232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8869"/>
            <a:ext cx="7857232" cy="2109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 defTabSz="642915">
              <a:buFontTx/>
              <a:buChar char="•"/>
              <a:tabLst>
                <a:tab pos="173229" algn="l"/>
              </a:tabLst>
            </a:pPr>
            <a:r>
              <a:rPr sz="2531" spc="12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service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is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just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37"/>
              </a:spcBef>
              <a:buFontTx/>
              <a:buChar char="•"/>
              <a:tabLst>
                <a:tab pos="173229" algn="l"/>
              </a:tabLst>
            </a:pP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Should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only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do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one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0" dirty="0">
                <a:solidFill>
                  <a:srgbClr val="393939"/>
                </a:solidFill>
                <a:latin typeface="Tahoma"/>
                <a:cs typeface="Tahoma"/>
              </a:rPr>
              <a:t>specific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thing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37"/>
              </a:spcBef>
              <a:buFontTx/>
              <a:buChar char="•"/>
              <a:tabLst>
                <a:tab pos="173229" algn="l"/>
              </a:tabLst>
            </a:pP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Take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1" dirty="0">
                <a:solidFill>
                  <a:srgbClr val="393939"/>
                </a:solidFill>
                <a:latin typeface="Tahoma"/>
                <a:cs typeface="Tahoma"/>
              </a:rPr>
              <a:t>burden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91" dirty="0">
                <a:solidFill>
                  <a:srgbClr val="393939"/>
                </a:solidFill>
                <a:latin typeface="Tahoma"/>
                <a:cs typeface="Tahoma"/>
              </a:rPr>
              <a:t>business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7" dirty="0">
                <a:solidFill>
                  <a:srgbClr val="393939"/>
                </a:solidFill>
                <a:latin typeface="Tahoma"/>
                <a:cs typeface="Tahoma"/>
              </a:rPr>
              <a:t>logic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out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components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500938" indent="-164300" defTabSz="642915">
              <a:lnSpc>
                <a:spcPct val="1110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Decorate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with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@Injectable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when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we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need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inject 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dependencies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into</a:t>
            </a:r>
            <a:r>
              <a:rPr sz="2531" spc="-5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our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service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5491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6881" y="1808262"/>
            <a:ext cx="6172200" cy="294680"/>
          </a:xfrm>
          <a:custGeom>
            <a:avLst/>
            <a:gdLst/>
            <a:ahLst/>
            <a:cxnLst/>
            <a:rect l="l" t="t" r="r" b="b"/>
            <a:pathLst>
              <a:path w="8778240" h="419100">
                <a:moveTo>
                  <a:pt x="0" y="0"/>
                </a:moveTo>
                <a:lnTo>
                  <a:pt x="8777655" y="0"/>
                </a:lnTo>
                <a:lnTo>
                  <a:pt x="877765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882" y="2102941"/>
            <a:ext cx="6924526" cy="294680"/>
          </a:xfrm>
          <a:custGeom>
            <a:avLst/>
            <a:gdLst/>
            <a:ahLst/>
            <a:cxnLst/>
            <a:rect l="l" t="t" r="r" b="b"/>
            <a:pathLst>
              <a:path w="9848215" h="419100">
                <a:moveTo>
                  <a:pt x="0" y="0"/>
                </a:moveTo>
                <a:lnTo>
                  <a:pt x="9848100" y="0"/>
                </a:lnTo>
                <a:lnTo>
                  <a:pt x="9848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6882" y="2692301"/>
            <a:ext cx="1956941" cy="294680"/>
          </a:xfrm>
          <a:custGeom>
            <a:avLst/>
            <a:gdLst/>
            <a:ahLst/>
            <a:cxnLst/>
            <a:rect l="l" t="t" r="r" b="b"/>
            <a:pathLst>
              <a:path w="2783205" h="419100">
                <a:moveTo>
                  <a:pt x="0" y="0"/>
                </a:moveTo>
                <a:lnTo>
                  <a:pt x="2783154" y="0"/>
                </a:lnTo>
                <a:lnTo>
                  <a:pt x="278315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6882" y="2986980"/>
            <a:ext cx="4967584" cy="294680"/>
          </a:xfrm>
          <a:custGeom>
            <a:avLst/>
            <a:gdLst/>
            <a:ahLst/>
            <a:cxnLst/>
            <a:rect l="l" t="t" r="r" b="b"/>
            <a:pathLst>
              <a:path w="7065009" h="419100">
                <a:moveTo>
                  <a:pt x="0" y="0"/>
                </a:moveTo>
                <a:lnTo>
                  <a:pt x="7064946" y="0"/>
                </a:lnTo>
                <a:lnTo>
                  <a:pt x="7064946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881" y="3281660"/>
            <a:ext cx="6172200" cy="294680"/>
          </a:xfrm>
          <a:custGeom>
            <a:avLst/>
            <a:gdLst/>
            <a:ahLst/>
            <a:cxnLst/>
            <a:rect l="l" t="t" r="r" b="b"/>
            <a:pathLst>
              <a:path w="8778240" h="419100">
                <a:moveTo>
                  <a:pt x="0" y="0"/>
                </a:moveTo>
                <a:lnTo>
                  <a:pt x="8777655" y="0"/>
                </a:lnTo>
                <a:lnTo>
                  <a:pt x="877765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881" y="3871019"/>
            <a:ext cx="5118497" cy="294680"/>
          </a:xfrm>
          <a:custGeom>
            <a:avLst/>
            <a:gdLst/>
            <a:ahLst/>
            <a:cxnLst/>
            <a:rect l="l" t="t" r="r" b="b"/>
            <a:pathLst>
              <a:path w="7279640" h="419100">
                <a:moveTo>
                  <a:pt x="0" y="0"/>
                </a:moveTo>
                <a:lnTo>
                  <a:pt x="7279030" y="0"/>
                </a:lnTo>
                <a:lnTo>
                  <a:pt x="727903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6882" y="4165699"/>
            <a:ext cx="4215259" cy="294680"/>
          </a:xfrm>
          <a:custGeom>
            <a:avLst/>
            <a:gdLst/>
            <a:ahLst/>
            <a:cxnLst/>
            <a:rect l="l" t="t" r="r" b="b"/>
            <a:pathLst>
              <a:path w="5995035" h="419100">
                <a:moveTo>
                  <a:pt x="0" y="0"/>
                </a:moveTo>
                <a:lnTo>
                  <a:pt x="5994501" y="0"/>
                </a:lnTo>
                <a:lnTo>
                  <a:pt x="599450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6882" y="4460379"/>
            <a:ext cx="602307" cy="294680"/>
          </a:xfrm>
          <a:custGeom>
            <a:avLst/>
            <a:gdLst/>
            <a:ahLst/>
            <a:cxnLst/>
            <a:rect l="l" t="t" r="r" b="b"/>
            <a:pathLst>
              <a:path w="856615" h="419100">
                <a:moveTo>
                  <a:pt x="0" y="0"/>
                </a:moveTo>
                <a:lnTo>
                  <a:pt x="856357" y="0"/>
                </a:lnTo>
                <a:lnTo>
                  <a:pt x="85635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6882" y="4755058"/>
            <a:ext cx="150911" cy="294680"/>
          </a:xfrm>
          <a:custGeom>
            <a:avLst/>
            <a:gdLst/>
            <a:ahLst/>
            <a:cxnLst/>
            <a:rect l="l" t="t" r="r" b="b"/>
            <a:pathLst>
              <a:path w="214629" h="419100">
                <a:moveTo>
                  <a:pt x="0" y="0"/>
                </a:moveTo>
                <a:lnTo>
                  <a:pt x="214088" y="0"/>
                </a:lnTo>
                <a:lnTo>
                  <a:pt x="21408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11524" y="1794867"/>
            <a:ext cx="92109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969">
              <a:latin typeface="Lucida Sans Typewriter"/>
              <a:cs typeface="Lucida Sans Typewrit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5244" y="1794867"/>
            <a:ext cx="182433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{Injectable}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2150" y="1794867"/>
            <a:ext cx="62016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969" dirty="0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4806" y="1794867"/>
            <a:ext cx="2426643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'angular2/core'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2150" y="2089547"/>
            <a:ext cx="62016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4806" y="2089547"/>
            <a:ext cx="317941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'./experiment.model'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1524" y="2089547"/>
            <a:ext cx="2878038" cy="90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r>
              <a:rPr sz="1969" b="1" spc="-28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{Experiment}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>
              <a:spcBef>
                <a:spcPts val="14"/>
              </a:spcBef>
            </a:pPr>
            <a:endParaRPr sz="1969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@Injectable()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1524" y="2973586"/>
            <a:ext cx="4985891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 class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ExperimentsService</a:t>
            </a:r>
            <a:r>
              <a:rPr sz="1969" spc="4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30843" y="3268266"/>
            <a:ext cx="77063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r>
              <a:rPr sz="1969" spc="-67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[];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965272" y="3304680"/>
            <a:ext cx="5844878" cy="1490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 </a:t>
            </a:r>
            <a:r>
              <a:rPr spc="-4" dirty="0">
                <a:solidFill>
                  <a:srgbClr val="A98BB9"/>
                </a:solidFill>
              </a:rPr>
              <a:t>experiments</a:t>
            </a:r>
            <a:r>
              <a:rPr spc="-4" dirty="0"/>
              <a:t>:</a:t>
            </a:r>
            <a:r>
              <a:rPr dirty="0"/>
              <a:t> </a:t>
            </a:r>
            <a:r>
              <a:rPr spc="-4" dirty="0"/>
              <a:t>Experiment[]</a:t>
            </a:r>
          </a:p>
          <a:p>
            <a:pPr>
              <a:spcBef>
                <a:spcPts val="14"/>
              </a:spcBef>
            </a:pPr>
            <a:endParaRPr spc="-4" dirty="0"/>
          </a:p>
          <a:p>
            <a:pPr marL="8929">
              <a:lnSpc>
                <a:spcPts val="2341"/>
              </a:lnSpc>
            </a:pPr>
            <a:r>
              <a:rPr spc="-4" dirty="0">
                <a:solidFill>
                  <a:srgbClr val="FFD080"/>
                </a:solidFill>
              </a:rPr>
              <a:t>getExperiments</a:t>
            </a:r>
            <a:r>
              <a:rPr spc="-4" dirty="0"/>
              <a:t>(): Experiment[]</a:t>
            </a:r>
            <a:r>
              <a:rPr dirty="0"/>
              <a:t> </a:t>
            </a:r>
            <a:r>
              <a:rPr spc="-4" dirty="0"/>
              <a:t>{</a:t>
            </a:r>
          </a:p>
          <a:p>
            <a:pPr marL="309849">
              <a:lnSpc>
                <a:spcPts val="2320"/>
              </a:lnSpc>
            </a:pPr>
            <a:r>
              <a:rPr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return</a:t>
            </a:r>
            <a:r>
              <a:rPr b="1" spc="-25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pc="-4" dirty="0"/>
              <a:t>.</a:t>
            </a:r>
            <a:r>
              <a:rPr spc="-4" dirty="0">
                <a:solidFill>
                  <a:srgbClr val="A98BB9"/>
                </a:solidFill>
              </a:rPr>
              <a:t>experiments</a:t>
            </a:r>
            <a:r>
              <a:rPr spc="-4" dirty="0"/>
              <a:t>;</a:t>
            </a:r>
          </a:p>
          <a:p>
            <a:pPr marL="8929">
              <a:lnSpc>
                <a:spcPts val="2341"/>
              </a:lnSpc>
            </a:pPr>
            <a:r>
              <a:rPr spc="-4" dirty="0"/>
              <a:t>};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11524" y="4766831"/>
            <a:ext cx="1687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 dirty="0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20454" y="5929312"/>
            <a:ext cx="2784434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5062" b="1" dirty="0">
                <a:solidFill>
                  <a:srgbClr val="53585F"/>
                </a:solidFill>
                <a:latin typeface="Trebuchet MS"/>
                <a:cs typeface="Trebuchet MS"/>
              </a:rPr>
              <a:t>Se</a:t>
            </a:r>
            <a:r>
              <a:rPr sz="5062" b="1" spc="70" dirty="0">
                <a:solidFill>
                  <a:srgbClr val="53585F"/>
                </a:solidFill>
                <a:latin typeface="Trebuchet MS"/>
                <a:cs typeface="Trebuchet MS"/>
              </a:rPr>
              <a:t>r</a:t>
            </a:r>
            <a:r>
              <a:rPr sz="5062" b="1" spc="-88" dirty="0">
                <a:solidFill>
                  <a:srgbClr val="53585F"/>
                </a:solidFill>
                <a:latin typeface="Trebuchet MS"/>
                <a:cs typeface="Trebuchet MS"/>
              </a:rPr>
              <a:t>v</a:t>
            </a:r>
            <a:r>
              <a:rPr sz="5062" b="1" spc="-49" dirty="0">
                <a:solidFill>
                  <a:srgbClr val="53585F"/>
                </a:solidFill>
                <a:latin typeface="Trebuchet MS"/>
                <a:cs typeface="Trebuchet MS"/>
              </a:rPr>
              <a:t>i</a:t>
            </a:r>
            <a:r>
              <a:rPr sz="5062" b="1" spc="-88" dirty="0">
                <a:solidFill>
                  <a:srgbClr val="53585F"/>
                </a:solidFill>
                <a:latin typeface="Trebuchet MS"/>
                <a:cs typeface="Trebuchet MS"/>
              </a:rPr>
              <a:t>c</a:t>
            </a:r>
            <a:r>
              <a:rPr sz="5062" b="1" spc="-232" dirty="0">
                <a:solidFill>
                  <a:srgbClr val="53585F"/>
                </a:solidFill>
                <a:latin typeface="Trebuchet MS"/>
                <a:cs typeface="Trebuchet MS"/>
              </a:rPr>
              <a:t>e</a:t>
            </a:r>
            <a:endParaRPr sz="5062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2496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116" dirty="0"/>
              <a:t>Dependency</a:t>
            </a:r>
            <a:r>
              <a:rPr spc="-309" dirty="0"/>
              <a:t> </a:t>
            </a:r>
            <a:r>
              <a:rPr spc="-148" dirty="0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56436"/>
            <a:ext cx="7888932" cy="302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marR="1142513" indent="-164300" defTabSz="642915">
              <a:lnSpc>
                <a:spcPct val="111000"/>
              </a:lnSpc>
              <a:buFontTx/>
              <a:buChar char="•"/>
              <a:tabLst>
                <a:tab pos="173229" algn="l"/>
              </a:tabLst>
            </a:pP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Supplies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instance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with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fully-formed 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dependencies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50031" indent="-164300" defTabSz="642915">
              <a:lnSpc>
                <a:spcPct val="111000"/>
              </a:lnSpc>
              <a:spcBef>
                <a:spcPts val="7"/>
              </a:spcBef>
              <a:buFontTx/>
              <a:buChar char="•"/>
              <a:tabLst>
                <a:tab pos="173229" algn="l"/>
              </a:tabLst>
            </a:pPr>
            <a:r>
              <a:rPr sz="2531" spc="88" dirty="0">
                <a:solidFill>
                  <a:srgbClr val="393939"/>
                </a:solidFill>
                <a:latin typeface="Tahoma"/>
                <a:cs typeface="Tahoma"/>
              </a:rPr>
              <a:t>Maintains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container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previously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created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service  </a:t>
            </a:r>
            <a:r>
              <a:rPr sz="2531" spc="84" dirty="0">
                <a:solidFill>
                  <a:srgbClr val="393939"/>
                </a:solidFill>
                <a:latin typeface="Tahoma"/>
                <a:cs typeface="Tahoma"/>
              </a:rPr>
              <a:t>instances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572" indent="-164300" defTabSz="642915">
              <a:lnSpc>
                <a:spcPct val="1111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-18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4" dirty="0">
                <a:solidFill>
                  <a:srgbClr val="393939"/>
                </a:solidFill>
                <a:latin typeface="Tahoma"/>
                <a:cs typeface="Tahoma"/>
              </a:rPr>
              <a:t>use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-141" dirty="0">
                <a:solidFill>
                  <a:srgbClr val="393939"/>
                </a:solidFill>
                <a:latin typeface="Tahoma"/>
                <a:cs typeface="Tahoma"/>
              </a:rPr>
              <a:t>DI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for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service,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we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5" dirty="0">
                <a:solidFill>
                  <a:srgbClr val="393939"/>
                </a:solidFill>
                <a:latin typeface="Tahoma"/>
                <a:cs typeface="Tahoma"/>
              </a:rPr>
              <a:t>register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provider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 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one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two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" dirty="0">
                <a:solidFill>
                  <a:srgbClr val="393939"/>
                </a:solidFill>
                <a:latin typeface="Tahoma"/>
                <a:cs typeface="Tahoma"/>
              </a:rPr>
              <a:t>ways: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when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bootstrapping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application,  </a:t>
            </a: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or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metadata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3785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6881" y="1071562"/>
            <a:ext cx="3913882" cy="294680"/>
          </a:xfrm>
          <a:custGeom>
            <a:avLst/>
            <a:gdLst/>
            <a:ahLst/>
            <a:cxnLst/>
            <a:rect l="l" t="t" r="r" b="b"/>
            <a:pathLst>
              <a:path w="5566410" h="419100">
                <a:moveTo>
                  <a:pt x="0" y="0"/>
                </a:moveTo>
                <a:lnTo>
                  <a:pt x="5566321" y="0"/>
                </a:lnTo>
                <a:lnTo>
                  <a:pt x="556632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881" y="1366242"/>
            <a:ext cx="6172200" cy="294680"/>
          </a:xfrm>
          <a:custGeom>
            <a:avLst/>
            <a:gdLst/>
            <a:ahLst/>
            <a:cxnLst/>
            <a:rect l="l" t="t" r="r" b="b"/>
            <a:pathLst>
              <a:path w="8778240" h="419100">
                <a:moveTo>
                  <a:pt x="0" y="0"/>
                </a:moveTo>
                <a:lnTo>
                  <a:pt x="8777655" y="0"/>
                </a:lnTo>
                <a:lnTo>
                  <a:pt x="877765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6882" y="1955601"/>
            <a:ext cx="1956941" cy="294680"/>
          </a:xfrm>
          <a:custGeom>
            <a:avLst/>
            <a:gdLst/>
            <a:ahLst/>
            <a:cxnLst/>
            <a:rect l="l" t="t" r="r" b="b"/>
            <a:pathLst>
              <a:path w="2783205" h="419100">
                <a:moveTo>
                  <a:pt x="0" y="0"/>
                </a:moveTo>
                <a:lnTo>
                  <a:pt x="2783154" y="0"/>
                </a:lnTo>
                <a:lnTo>
                  <a:pt x="278315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6881" y="2250281"/>
            <a:ext cx="5419427" cy="294680"/>
          </a:xfrm>
          <a:custGeom>
            <a:avLst/>
            <a:gdLst/>
            <a:ahLst/>
            <a:cxnLst/>
            <a:rect l="l" t="t" r="r" b="b"/>
            <a:pathLst>
              <a:path w="7707630" h="419100">
                <a:moveTo>
                  <a:pt x="0" y="0"/>
                </a:moveTo>
                <a:lnTo>
                  <a:pt x="7707210" y="0"/>
                </a:lnTo>
                <a:lnTo>
                  <a:pt x="770721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882" y="2839640"/>
            <a:ext cx="4215259" cy="294680"/>
          </a:xfrm>
          <a:custGeom>
            <a:avLst/>
            <a:gdLst/>
            <a:ahLst/>
            <a:cxnLst/>
            <a:rect l="l" t="t" r="r" b="b"/>
            <a:pathLst>
              <a:path w="5995035" h="419100">
                <a:moveTo>
                  <a:pt x="0" y="0"/>
                </a:moveTo>
                <a:lnTo>
                  <a:pt x="5994501" y="0"/>
                </a:lnTo>
                <a:lnTo>
                  <a:pt x="599450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881" y="3134320"/>
            <a:ext cx="6623596" cy="294680"/>
          </a:xfrm>
          <a:custGeom>
            <a:avLst/>
            <a:gdLst/>
            <a:ahLst/>
            <a:cxnLst/>
            <a:rect l="l" t="t" r="r" b="b"/>
            <a:pathLst>
              <a:path w="9420225" h="419100">
                <a:moveTo>
                  <a:pt x="0" y="0"/>
                </a:moveTo>
                <a:lnTo>
                  <a:pt x="9419932" y="0"/>
                </a:lnTo>
                <a:lnTo>
                  <a:pt x="9419932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6882" y="3429000"/>
            <a:ext cx="3161556" cy="294680"/>
          </a:xfrm>
          <a:custGeom>
            <a:avLst/>
            <a:gdLst/>
            <a:ahLst/>
            <a:cxnLst/>
            <a:rect l="l" t="t" r="r" b="b"/>
            <a:pathLst>
              <a:path w="4496435" h="419100">
                <a:moveTo>
                  <a:pt x="0" y="0"/>
                </a:moveTo>
                <a:lnTo>
                  <a:pt x="4495876" y="0"/>
                </a:lnTo>
                <a:lnTo>
                  <a:pt x="4495876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6882" y="3723680"/>
            <a:ext cx="7978229" cy="294680"/>
          </a:xfrm>
          <a:custGeom>
            <a:avLst/>
            <a:gdLst/>
            <a:ahLst/>
            <a:cxnLst/>
            <a:rect l="l" t="t" r="r" b="b"/>
            <a:pathLst>
              <a:path w="11346815" h="419100">
                <a:moveTo>
                  <a:pt x="0" y="0"/>
                </a:moveTo>
                <a:lnTo>
                  <a:pt x="11346726" y="0"/>
                </a:lnTo>
                <a:lnTo>
                  <a:pt x="11346726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6881" y="4313039"/>
            <a:ext cx="5268961" cy="294680"/>
          </a:xfrm>
          <a:custGeom>
            <a:avLst/>
            <a:gdLst/>
            <a:ahLst/>
            <a:cxnLst/>
            <a:rect l="l" t="t" r="r" b="b"/>
            <a:pathLst>
              <a:path w="7493634" h="419100">
                <a:moveTo>
                  <a:pt x="0" y="0"/>
                </a:moveTo>
                <a:lnTo>
                  <a:pt x="7493127" y="0"/>
                </a:lnTo>
                <a:lnTo>
                  <a:pt x="749312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6881" y="4607719"/>
            <a:ext cx="2107853" cy="294680"/>
          </a:xfrm>
          <a:custGeom>
            <a:avLst/>
            <a:gdLst/>
            <a:ahLst/>
            <a:cxnLst/>
            <a:rect l="l" t="t" r="r" b="b"/>
            <a:pathLst>
              <a:path w="2997835" h="419100">
                <a:moveTo>
                  <a:pt x="0" y="0"/>
                </a:moveTo>
                <a:lnTo>
                  <a:pt x="2997250" y="0"/>
                </a:lnTo>
                <a:lnTo>
                  <a:pt x="299725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6881" y="4902398"/>
            <a:ext cx="6021288" cy="294680"/>
          </a:xfrm>
          <a:custGeom>
            <a:avLst/>
            <a:gdLst/>
            <a:ahLst/>
            <a:cxnLst/>
            <a:rect l="l" t="t" r="r" b="b"/>
            <a:pathLst>
              <a:path w="8563610" h="419100">
                <a:moveTo>
                  <a:pt x="0" y="0"/>
                </a:moveTo>
                <a:lnTo>
                  <a:pt x="8563571" y="0"/>
                </a:lnTo>
                <a:lnTo>
                  <a:pt x="856357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6881" y="5197078"/>
            <a:ext cx="8279606" cy="294680"/>
          </a:xfrm>
          <a:custGeom>
            <a:avLst/>
            <a:gdLst/>
            <a:ahLst/>
            <a:cxnLst/>
            <a:rect l="l" t="t" r="r" b="b"/>
            <a:pathLst>
              <a:path w="11775440" h="419100">
                <a:moveTo>
                  <a:pt x="0" y="0"/>
                </a:moveTo>
                <a:lnTo>
                  <a:pt x="11774906" y="0"/>
                </a:lnTo>
                <a:lnTo>
                  <a:pt x="11774906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6882" y="5491758"/>
            <a:ext cx="150911" cy="294680"/>
          </a:xfrm>
          <a:custGeom>
            <a:avLst/>
            <a:gdLst/>
            <a:ahLst/>
            <a:cxnLst/>
            <a:rect l="l" t="t" r="r" b="b"/>
            <a:pathLst>
              <a:path w="214629" h="419100">
                <a:moveTo>
                  <a:pt x="0" y="0"/>
                </a:moveTo>
                <a:lnTo>
                  <a:pt x="214088" y="0"/>
                </a:lnTo>
                <a:lnTo>
                  <a:pt x="21408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711524" y="1053703"/>
            <a:ext cx="3781276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//</a:t>
            </a:r>
            <a:r>
              <a:rPr sz="1969" b="0" spc="-14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experiments.service.ts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4806" y="1348383"/>
            <a:ext cx="2426643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'angular2/core'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1523" y="1348383"/>
            <a:ext cx="3630811" cy="90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{Injectable}</a:t>
            </a:r>
            <a:r>
              <a:rPr sz="1969" spc="-18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  <a:p>
            <a:pPr defTabSz="642915">
              <a:spcBef>
                <a:spcPts val="14"/>
              </a:spcBef>
            </a:pPr>
            <a:endParaRPr sz="196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@Injectable()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1523" y="2232422"/>
            <a:ext cx="5286821" cy="90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 class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ExperimentsService {</a:t>
            </a:r>
            <a:r>
              <a:rPr sz="1969" spc="7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>
              <a:spcBef>
                <a:spcPts val="14"/>
              </a:spcBef>
            </a:pPr>
            <a:endParaRPr sz="196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//</a:t>
            </a:r>
            <a:r>
              <a:rPr sz="1969" spc="-11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experiments.component.ts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79064" y="3116461"/>
            <a:ext cx="16738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'../common/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1524" y="3116461"/>
            <a:ext cx="48349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>
              <a:lnSpc>
                <a:spcPts val="2341"/>
              </a:lnSpc>
            </a:pP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{ExperimentsService}</a:t>
            </a:r>
            <a:r>
              <a:rPr sz="196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  <a:p>
            <a:pPr marL="8929" defTabSz="642915">
              <a:lnSpc>
                <a:spcPts val="2341"/>
              </a:lnSpc>
            </a:pP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experiments.service'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11524" y="3705820"/>
            <a:ext cx="8297912" cy="3013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{StateService}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r>
              <a:rPr sz="1969" b="1" spc="49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'../common/state.service'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>
              <a:spcBef>
                <a:spcPts val="14"/>
              </a:spcBef>
            </a:pPr>
            <a:endParaRPr sz="196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>
              <a:lnSpc>
                <a:spcPts val="2341"/>
              </a:lnSpc>
            </a:pP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 class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ExperimentsComponent</a:t>
            </a:r>
            <a:r>
              <a:rPr sz="1969" spc="11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09849" defTabSz="642915">
              <a:lnSpc>
                <a:spcPts val="2320"/>
              </a:lnSpc>
            </a:pP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constructor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610769" defTabSz="642915">
              <a:lnSpc>
                <a:spcPts val="2320"/>
              </a:lnSpc>
            </a:pP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_stateService:</a:t>
            </a:r>
            <a:r>
              <a:rPr sz="1969" spc="14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StateService,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610769" defTabSz="642915">
              <a:lnSpc>
                <a:spcPts val="2320"/>
              </a:lnSpc>
            </a:pP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_experimentsService: ExperimentsService)</a:t>
            </a:r>
            <a:r>
              <a:rPr sz="1969" spc="53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17859" defTabSz="642915">
              <a:spcBef>
                <a:spcPts val="1223"/>
              </a:spcBef>
            </a:pPr>
            <a:r>
              <a:rPr sz="5062" b="1" spc="-116" dirty="0">
                <a:solidFill>
                  <a:srgbClr val="53585F"/>
                </a:solidFill>
                <a:latin typeface="Trebuchet MS"/>
                <a:cs typeface="Trebuchet MS"/>
              </a:rPr>
              <a:t>Dependency</a:t>
            </a:r>
            <a:r>
              <a:rPr sz="5062" b="1" spc="-309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5062" b="1" spc="-148" dirty="0">
                <a:solidFill>
                  <a:srgbClr val="53585F"/>
                </a:solidFill>
                <a:latin typeface="Trebuchet MS"/>
                <a:cs typeface="Trebuchet MS"/>
              </a:rPr>
              <a:t>Injection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3721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112" dirty="0"/>
              <a:t>Lifecycle</a:t>
            </a:r>
            <a:r>
              <a:rPr spc="-292" dirty="0"/>
              <a:t> </a:t>
            </a:r>
            <a:r>
              <a:rPr spc="91" dirty="0"/>
              <a:t>Hooks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56436"/>
            <a:ext cx="8162627" cy="431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marR="3572" indent="-164300">
              <a:lnSpc>
                <a:spcPct val="111000"/>
              </a:lnSpc>
              <a:buChar char="•"/>
              <a:tabLst>
                <a:tab pos="173229" algn="l"/>
              </a:tabLst>
            </a:pP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Allow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09" dirty="0">
                <a:solidFill>
                  <a:srgbClr val="393939"/>
                </a:solidFill>
                <a:latin typeface="Tahoma"/>
                <a:cs typeface="Tahoma"/>
              </a:rPr>
              <a:t>us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5" dirty="0">
                <a:solidFill>
                  <a:srgbClr val="393939"/>
                </a:solidFill>
                <a:latin typeface="Tahoma"/>
                <a:cs typeface="Tahoma"/>
              </a:rPr>
              <a:t>perform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95" dirty="0">
                <a:solidFill>
                  <a:srgbClr val="393939"/>
                </a:solidFill>
                <a:latin typeface="Tahoma"/>
                <a:cs typeface="Tahoma"/>
              </a:rPr>
              <a:t>custom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7" dirty="0">
                <a:solidFill>
                  <a:srgbClr val="393939"/>
                </a:solidFill>
                <a:latin typeface="Tahoma"/>
                <a:cs typeface="Tahoma"/>
              </a:rPr>
              <a:t>logic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at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various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4" dirty="0">
                <a:solidFill>
                  <a:srgbClr val="393939"/>
                </a:solidFill>
                <a:latin typeface="Tahoma"/>
                <a:cs typeface="Tahoma"/>
              </a:rPr>
              <a:t>stages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 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component's</a:t>
            </a:r>
            <a:r>
              <a:rPr sz="2531" spc="-22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life</a:t>
            </a:r>
            <a:endParaRPr sz="2531">
              <a:latin typeface="Tahoma"/>
              <a:cs typeface="Tahoma"/>
            </a:endParaRPr>
          </a:p>
          <a:p>
            <a:pPr marL="173229" marR="1438075" indent="-164300">
              <a:lnSpc>
                <a:spcPct val="111000"/>
              </a:lnSpc>
              <a:spcBef>
                <a:spcPts val="7"/>
              </a:spcBef>
              <a:buChar char="•"/>
              <a:tabLst>
                <a:tab pos="173229" algn="l"/>
              </a:tabLst>
            </a:pPr>
            <a:r>
              <a:rPr sz="2531" spc="25" dirty="0">
                <a:solidFill>
                  <a:srgbClr val="393939"/>
                </a:solidFill>
                <a:latin typeface="Tahoma"/>
                <a:cs typeface="Tahoma"/>
              </a:rPr>
              <a:t>Data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isn't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always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immediately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available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 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constructor</a:t>
            </a:r>
            <a:endParaRPr sz="2531">
              <a:latin typeface="Tahoma"/>
              <a:cs typeface="Tahoma"/>
            </a:endParaRPr>
          </a:p>
          <a:p>
            <a:pPr marL="173229" indent="-164300">
              <a:spcBef>
                <a:spcPts val="340"/>
              </a:spcBef>
              <a:buChar char="•"/>
              <a:tabLst>
                <a:tab pos="173229" algn="l"/>
              </a:tabLst>
            </a:pP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Only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available in</a:t>
            </a:r>
            <a:r>
              <a:rPr sz="2531" spc="-580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TypeScript</a:t>
            </a:r>
            <a:endParaRPr sz="2531">
              <a:latin typeface="Tahoma"/>
              <a:cs typeface="Tahoma"/>
            </a:endParaRPr>
          </a:p>
          <a:p>
            <a:pPr marL="173229" marR="126797" indent="-164300">
              <a:lnSpc>
                <a:spcPct val="111100"/>
              </a:lnSpc>
              <a:buChar char="•"/>
              <a:tabLst>
                <a:tab pos="173229" algn="l"/>
              </a:tabLst>
            </a:pPr>
            <a:r>
              <a:rPr sz="2531" spc="11" dirty="0">
                <a:solidFill>
                  <a:srgbClr val="393939"/>
                </a:solidFill>
                <a:latin typeface="Tahoma"/>
                <a:cs typeface="Tahoma"/>
              </a:rPr>
              <a:t>The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lifecycle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interfaces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are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optional. </a:t>
            </a:r>
            <a:r>
              <a:rPr sz="2531" spc="-42" dirty="0">
                <a:solidFill>
                  <a:srgbClr val="393939"/>
                </a:solidFill>
                <a:latin typeface="Tahoma"/>
                <a:cs typeface="Tahoma"/>
              </a:rPr>
              <a:t>We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recommend 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adding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them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benefit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from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TypeScript's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strong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typing 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 </a:t>
            </a:r>
            <a:r>
              <a:rPr sz="2531" spc="25" dirty="0">
                <a:solidFill>
                  <a:srgbClr val="393939"/>
                </a:solidFill>
                <a:latin typeface="Tahoma"/>
                <a:cs typeface="Tahoma"/>
              </a:rPr>
              <a:t>editor</a:t>
            </a:r>
            <a:r>
              <a:rPr sz="2531" spc="-41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tooling</a:t>
            </a:r>
            <a:endParaRPr sz="2531">
              <a:latin typeface="Tahoma"/>
              <a:cs typeface="Tahoma"/>
            </a:endParaRPr>
          </a:p>
          <a:p>
            <a:pPr marL="173229" marR="737566" indent="-164300">
              <a:lnSpc>
                <a:spcPct val="111000"/>
              </a:lnSpc>
              <a:spcBef>
                <a:spcPts val="7"/>
              </a:spcBef>
              <a:buChar char="•"/>
              <a:tabLst>
                <a:tab pos="173229" algn="l"/>
              </a:tabLst>
            </a:pP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Implemented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methods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on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 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endParaRPr sz="253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77675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112" dirty="0"/>
              <a:t>Lifecycle </a:t>
            </a:r>
            <a:r>
              <a:rPr spc="91" dirty="0"/>
              <a:t>Hooks</a:t>
            </a:r>
            <a:r>
              <a:rPr spc="-429" dirty="0"/>
              <a:t> </a:t>
            </a:r>
            <a:r>
              <a:rPr spc="-137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1440"/>
            <a:ext cx="7940725" cy="260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>
              <a:buFont typeface="Tahoma"/>
              <a:buChar char="•"/>
              <a:tabLst>
                <a:tab pos="173229" algn="l"/>
              </a:tabLst>
            </a:pPr>
            <a:r>
              <a:rPr sz="1969" b="1" spc="11" dirty="0">
                <a:solidFill>
                  <a:srgbClr val="393939"/>
                </a:solidFill>
                <a:latin typeface="Trebuchet MS"/>
                <a:cs typeface="Trebuchet MS"/>
              </a:rPr>
              <a:t>ngOnChanges</a:t>
            </a:r>
            <a:r>
              <a:rPr sz="1969" b="1" spc="-102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69" spc="-179" dirty="0">
                <a:solidFill>
                  <a:srgbClr val="393939"/>
                </a:solidFill>
                <a:latin typeface="Tahoma"/>
                <a:cs typeface="Tahoma"/>
              </a:rPr>
              <a:t>-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49" dirty="0">
                <a:solidFill>
                  <a:srgbClr val="393939"/>
                </a:solidFill>
                <a:latin typeface="Tahoma"/>
                <a:cs typeface="Tahoma"/>
              </a:rPr>
              <a:t>called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8" dirty="0">
                <a:solidFill>
                  <a:srgbClr val="393939"/>
                </a:solidFill>
                <a:latin typeface="Tahoma"/>
                <a:cs typeface="Tahoma"/>
              </a:rPr>
              <a:t>when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32" dirty="0">
                <a:solidFill>
                  <a:srgbClr val="393939"/>
                </a:solidFill>
                <a:latin typeface="Tahoma"/>
                <a:cs typeface="Tahoma"/>
              </a:rPr>
              <a:t>an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28" dirty="0">
                <a:solidFill>
                  <a:srgbClr val="393939"/>
                </a:solidFill>
                <a:latin typeface="Tahoma"/>
                <a:cs typeface="Tahoma"/>
              </a:rPr>
              <a:t>input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7" dirty="0">
                <a:solidFill>
                  <a:srgbClr val="393939"/>
                </a:solidFill>
                <a:latin typeface="Tahoma"/>
                <a:cs typeface="Tahoma"/>
              </a:rPr>
              <a:t>or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25" dirty="0">
                <a:solidFill>
                  <a:srgbClr val="393939"/>
                </a:solidFill>
                <a:latin typeface="Tahoma"/>
                <a:cs typeface="Tahoma"/>
              </a:rPr>
              <a:t>output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32" dirty="0">
                <a:solidFill>
                  <a:srgbClr val="393939"/>
                </a:solidFill>
                <a:latin typeface="Tahoma"/>
                <a:cs typeface="Tahoma"/>
              </a:rPr>
              <a:t>binding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21" dirty="0">
                <a:solidFill>
                  <a:srgbClr val="393939"/>
                </a:solidFill>
                <a:latin typeface="Tahoma"/>
                <a:cs typeface="Tahoma"/>
              </a:rPr>
              <a:t>value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56" dirty="0">
                <a:solidFill>
                  <a:srgbClr val="393939"/>
                </a:solidFill>
                <a:latin typeface="Tahoma"/>
                <a:cs typeface="Tahoma"/>
              </a:rPr>
              <a:t>changes</a:t>
            </a:r>
            <a:endParaRPr sz="1969" dirty="0">
              <a:latin typeface="Tahoma"/>
              <a:cs typeface="Tahoma"/>
            </a:endParaRPr>
          </a:p>
          <a:p>
            <a:pPr marL="173229" indent="-164300">
              <a:spcBef>
                <a:spcPts val="239"/>
              </a:spcBef>
              <a:buFont typeface="Tahoma"/>
              <a:buChar char="•"/>
              <a:tabLst>
                <a:tab pos="173229" algn="l"/>
              </a:tabLst>
            </a:pPr>
            <a:r>
              <a:rPr sz="1969" b="1" spc="-25" dirty="0">
                <a:solidFill>
                  <a:srgbClr val="393939"/>
                </a:solidFill>
                <a:latin typeface="Trebuchet MS"/>
                <a:cs typeface="Trebuchet MS"/>
              </a:rPr>
              <a:t>ngOnInit</a:t>
            </a:r>
            <a:r>
              <a:rPr sz="1969" b="1" spc="-112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69" spc="-179" dirty="0">
                <a:solidFill>
                  <a:srgbClr val="393939"/>
                </a:solidFill>
                <a:latin typeface="Tahoma"/>
                <a:cs typeface="Tahoma"/>
              </a:rPr>
              <a:t>-</a:t>
            </a:r>
            <a:r>
              <a:rPr sz="1969" spc="-13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8" dirty="0">
                <a:solidFill>
                  <a:srgbClr val="393939"/>
                </a:solidFill>
                <a:latin typeface="Tahoma"/>
                <a:cs typeface="Tahoma"/>
              </a:rPr>
              <a:t>after</a:t>
            </a:r>
            <a:r>
              <a:rPr sz="1969" spc="-13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4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1969" spc="-134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28" dirty="0">
                <a:solidFill>
                  <a:srgbClr val="393939"/>
                </a:solidFill>
                <a:latin typeface="Tahoma"/>
                <a:cs typeface="Tahoma"/>
              </a:rPr>
              <a:t>first</a:t>
            </a:r>
            <a:r>
              <a:rPr sz="1969" spc="-134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b="1" spc="11" dirty="0">
                <a:solidFill>
                  <a:srgbClr val="393939"/>
                </a:solidFill>
                <a:latin typeface="Trebuchet MS"/>
                <a:cs typeface="Trebuchet MS"/>
              </a:rPr>
              <a:t>ngOnChanges</a:t>
            </a:r>
            <a:endParaRPr sz="1969" dirty="0">
              <a:latin typeface="Trebuchet MS"/>
              <a:cs typeface="Trebuchet MS"/>
            </a:endParaRPr>
          </a:p>
          <a:p>
            <a:pPr marL="173229" indent="-164300">
              <a:spcBef>
                <a:spcPts val="239"/>
              </a:spcBef>
              <a:buFont typeface="Tahoma"/>
              <a:buChar char="•"/>
              <a:tabLst>
                <a:tab pos="173229" algn="l"/>
              </a:tabLst>
            </a:pPr>
            <a:r>
              <a:rPr sz="1969" b="1" spc="-4" dirty="0">
                <a:solidFill>
                  <a:srgbClr val="393939"/>
                </a:solidFill>
                <a:latin typeface="Trebuchet MS"/>
                <a:cs typeface="Trebuchet MS"/>
              </a:rPr>
              <a:t>ngDoCheck</a:t>
            </a:r>
            <a:r>
              <a:rPr sz="1969" b="1" spc="-112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69" spc="-179" dirty="0">
                <a:solidFill>
                  <a:srgbClr val="393939"/>
                </a:solidFill>
                <a:latin typeface="Tahoma"/>
                <a:cs typeface="Tahoma"/>
              </a:rPr>
              <a:t>-</a:t>
            </a:r>
            <a:r>
              <a:rPr sz="1969" spc="-130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1" dirty="0">
                <a:solidFill>
                  <a:srgbClr val="393939"/>
                </a:solidFill>
                <a:latin typeface="Tahoma"/>
                <a:cs typeface="Tahoma"/>
              </a:rPr>
              <a:t>developer's</a:t>
            </a:r>
            <a:r>
              <a:rPr sz="1969" spc="-130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74" dirty="0">
                <a:solidFill>
                  <a:srgbClr val="393939"/>
                </a:solidFill>
                <a:latin typeface="Tahoma"/>
                <a:cs typeface="Tahoma"/>
              </a:rPr>
              <a:t>custom</a:t>
            </a:r>
            <a:r>
              <a:rPr sz="1969" spc="-130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42" dirty="0">
                <a:solidFill>
                  <a:srgbClr val="393939"/>
                </a:solidFill>
                <a:latin typeface="Tahoma"/>
                <a:cs typeface="Tahoma"/>
              </a:rPr>
              <a:t>change</a:t>
            </a:r>
            <a:r>
              <a:rPr sz="1969" spc="-130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35" dirty="0">
                <a:solidFill>
                  <a:srgbClr val="393939"/>
                </a:solidFill>
                <a:latin typeface="Tahoma"/>
                <a:cs typeface="Tahoma"/>
              </a:rPr>
              <a:t>detection</a:t>
            </a:r>
            <a:endParaRPr sz="1969" dirty="0">
              <a:latin typeface="Tahoma"/>
              <a:cs typeface="Tahoma"/>
            </a:endParaRPr>
          </a:p>
          <a:p>
            <a:pPr marL="173229" indent="-164300">
              <a:spcBef>
                <a:spcPts val="239"/>
              </a:spcBef>
              <a:buFont typeface="Tahoma"/>
              <a:buChar char="•"/>
              <a:tabLst>
                <a:tab pos="173229" algn="l"/>
              </a:tabLst>
            </a:pPr>
            <a:r>
              <a:rPr sz="1969" b="1" spc="-46" dirty="0">
                <a:solidFill>
                  <a:srgbClr val="393939"/>
                </a:solidFill>
                <a:latin typeface="Trebuchet MS"/>
                <a:cs typeface="Trebuchet MS"/>
              </a:rPr>
              <a:t>ngAfterContentInit </a:t>
            </a:r>
            <a:r>
              <a:rPr sz="1969" spc="-179" dirty="0">
                <a:solidFill>
                  <a:srgbClr val="393939"/>
                </a:solidFill>
                <a:latin typeface="Tahoma"/>
                <a:cs typeface="Tahoma"/>
              </a:rPr>
              <a:t>- </a:t>
            </a:r>
            <a:r>
              <a:rPr sz="1969" spc="18" dirty="0">
                <a:solidFill>
                  <a:srgbClr val="393939"/>
                </a:solidFill>
                <a:latin typeface="Tahoma"/>
                <a:cs typeface="Tahoma"/>
              </a:rPr>
              <a:t>after </a:t>
            </a:r>
            <a:r>
              <a:rPr sz="1969" spc="42" dirty="0">
                <a:solidFill>
                  <a:srgbClr val="393939"/>
                </a:solidFill>
                <a:latin typeface="Tahoma"/>
                <a:cs typeface="Tahoma"/>
              </a:rPr>
              <a:t>component </a:t>
            </a:r>
            <a:r>
              <a:rPr sz="1969" spc="39" dirty="0">
                <a:solidFill>
                  <a:srgbClr val="393939"/>
                </a:solidFill>
                <a:latin typeface="Tahoma"/>
                <a:cs typeface="Tahoma"/>
              </a:rPr>
              <a:t>content</a:t>
            </a:r>
            <a:r>
              <a:rPr sz="1969" spc="-40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39" dirty="0">
                <a:solidFill>
                  <a:srgbClr val="393939"/>
                </a:solidFill>
                <a:latin typeface="Tahoma"/>
                <a:cs typeface="Tahoma"/>
              </a:rPr>
              <a:t>initialized</a:t>
            </a:r>
            <a:endParaRPr sz="1969" dirty="0">
              <a:latin typeface="Tahoma"/>
              <a:cs typeface="Tahoma"/>
            </a:endParaRPr>
          </a:p>
          <a:p>
            <a:pPr marL="173229" indent="-164300">
              <a:spcBef>
                <a:spcPts val="239"/>
              </a:spcBef>
              <a:buFont typeface="Tahoma"/>
              <a:buChar char="•"/>
              <a:tabLst>
                <a:tab pos="173229" algn="l"/>
              </a:tabLst>
            </a:pPr>
            <a:r>
              <a:rPr sz="1969" b="1" spc="-42" dirty="0">
                <a:solidFill>
                  <a:srgbClr val="393939"/>
                </a:solidFill>
                <a:latin typeface="Trebuchet MS"/>
                <a:cs typeface="Trebuchet MS"/>
              </a:rPr>
              <a:t>ngAfterContentChecked</a:t>
            </a:r>
            <a:r>
              <a:rPr sz="1969" b="1" spc="-109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69" spc="-179" dirty="0">
                <a:solidFill>
                  <a:srgbClr val="393939"/>
                </a:solidFill>
                <a:latin typeface="Tahoma"/>
                <a:cs typeface="Tahoma"/>
              </a:rPr>
              <a:t>-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8" dirty="0">
                <a:solidFill>
                  <a:srgbClr val="393939"/>
                </a:solidFill>
                <a:latin typeface="Tahoma"/>
                <a:cs typeface="Tahoma"/>
              </a:rPr>
              <a:t>after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-7" dirty="0">
                <a:solidFill>
                  <a:srgbClr val="393939"/>
                </a:solidFill>
                <a:latin typeface="Tahoma"/>
                <a:cs typeface="Tahoma"/>
              </a:rPr>
              <a:t>every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63" dirty="0">
                <a:solidFill>
                  <a:srgbClr val="393939"/>
                </a:solidFill>
                <a:latin typeface="Tahoma"/>
                <a:cs typeface="Tahoma"/>
              </a:rPr>
              <a:t>check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49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42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1969" spc="-12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39" dirty="0">
                <a:solidFill>
                  <a:srgbClr val="393939"/>
                </a:solidFill>
                <a:latin typeface="Tahoma"/>
                <a:cs typeface="Tahoma"/>
              </a:rPr>
              <a:t>content</a:t>
            </a:r>
            <a:endParaRPr sz="1969" dirty="0">
              <a:latin typeface="Tahoma"/>
              <a:cs typeface="Tahoma"/>
            </a:endParaRPr>
          </a:p>
          <a:p>
            <a:pPr marL="173229" indent="-164300">
              <a:spcBef>
                <a:spcPts val="239"/>
              </a:spcBef>
              <a:buFont typeface="Tahoma"/>
              <a:buChar char="•"/>
              <a:tabLst>
                <a:tab pos="173229" algn="l"/>
              </a:tabLst>
            </a:pPr>
            <a:r>
              <a:rPr sz="1969" b="1" spc="-46" dirty="0">
                <a:solidFill>
                  <a:srgbClr val="393939"/>
                </a:solidFill>
                <a:latin typeface="Trebuchet MS"/>
                <a:cs typeface="Trebuchet MS"/>
              </a:rPr>
              <a:t>ngAfterViewInit</a:t>
            </a:r>
            <a:r>
              <a:rPr sz="1969" b="1" spc="-109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69" spc="-179" dirty="0">
                <a:solidFill>
                  <a:srgbClr val="393939"/>
                </a:solidFill>
                <a:latin typeface="Tahoma"/>
                <a:cs typeface="Tahoma"/>
              </a:rPr>
              <a:t>-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8" dirty="0">
                <a:solidFill>
                  <a:srgbClr val="393939"/>
                </a:solidFill>
                <a:latin typeface="Tahoma"/>
                <a:cs typeface="Tahoma"/>
              </a:rPr>
              <a:t>after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35" dirty="0">
                <a:solidFill>
                  <a:srgbClr val="393939"/>
                </a:solidFill>
                <a:latin typeface="Tahoma"/>
                <a:cs typeface="Tahoma"/>
              </a:rPr>
              <a:t>component's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4" dirty="0">
                <a:solidFill>
                  <a:srgbClr val="393939"/>
                </a:solidFill>
                <a:latin typeface="Tahoma"/>
                <a:cs typeface="Tahoma"/>
              </a:rPr>
              <a:t>view(s)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-4" dirty="0">
                <a:solidFill>
                  <a:srgbClr val="393939"/>
                </a:solidFill>
                <a:latin typeface="Tahoma"/>
                <a:cs typeface="Tahoma"/>
              </a:rPr>
              <a:t>are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39" dirty="0">
                <a:solidFill>
                  <a:srgbClr val="393939"/>
                </a:solidFill>
                <a:latin typeface="Tahoma"/>
                <a:cs typeface="Tahoma"/>
              </a:rPr>
              <a:t>initialized</a:t>
            </a:r>
            <a:endParaRPr sz="1969" dirty="0">
              <a:latin typeface="Tahoma"/>
              <a:cs typeface="Tahoma"/>
            </a:endParaRPr>
          </a:p>
          <a:p>
            <a:pPr marL="173229" indent="-164300">
              <a:spcBef>
                <a:spcPts val="239"/>
              </a:spcBef>
              <a:buFont typeface="Tahoma"/>
              <a:buChar char="•"/>
              <a:tabLst>
                <a:tab pos="173229" algn="l"/>
              </a:tabLst>
            </a:pPr>
            <a:r>
              <a:rPr sz="1969" b="1" spc="-42" dirty="0">
                <a:solidFill>
                  <a:srgbClr val="393939"/>
                </a:solidFill>
                <a:latin typeface="Trebuchet MS"/>
                <a:cs typeface="Trebuchet MS"/>
              </a:rPr>
              <a:t>ngAfterViewChecked</a:t>
            </a:r>
            <a:r>
              <a:rPr sz="1969" b="1" spc="-112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69" spc="-179" dirty="0">
                <a:solidFill>
                  <a:srgbClr val="393939"/>
                </a:solidFill>
                <a:latin typeface="Tahoma"/>
                <a:cs typeface="Tahoma"/>
              </a:rPr>
              <a:t>-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8" dirty="0">
                <a:solidFill>
                  <a:srgbClr val="393939"/>
                </a:solidFill>
                <a:latin typeface="Tahoma"/>
                <a:cs typeface="Tahoma"/>
              </a:rPr>
              <a:t>after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-7" dirty="0">
                <a:solidFill>
                  <a:srgbClr val="393939"/>
                </a:solidFill>
                <a:latin typeface="Tahoma"/>
                <a:cs typeface="Tahoma"/>
              </a:rPr>
              <a:t>every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63" dirty="0">
                <a:solidFill>
                  <a:srgbClr val="393939"/>
                </a:solidFill>
                <a:latin typeface="Tahoma"/>
                <a:cs typeface="Tahoma"/>
              </a:rPr>
              <a:t>check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49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46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35" dirty="0">
                <a:solidFill>
                  <a:srgbClr val="393939"/>
                </a:solidFill>
                <a:latin typeface="Tahoma"/>
                <a:cs typeface="Tahoma"/>
              </a:rPr>
              <a:t>component's</a:t>
            </a:r>
            <a:r>
              <a:rPr sz="1969" spc="-12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4" dirty="0">
                <a:solidFill>
                  <a:srgbClr val="393939"/>
                </a:solidFill>
                <a:latin typeface="Tahoma"/>
                <a:cs typeface="Tahoma"/>
              </a:rPr>
              <a:t>view(s)</a:t>
            </a:r>
            <a:endParaRPr sz="1969" dirty="0">
              <a:latin typeface="Tahoma"/>
              <a:cs typeface="Tahoma"/>
            </a:endParaRPr>
          </a:p>
          <a:p>
            <a:pPr marL="173229" indent="-164300">
              <a:spcBef>
                <a:spcPts val="239"/>
              </a:spcBef>
              <a:buFont typeface="Tahoma"/>
              <a:buChar char="•"/>
              <a:tabLst>
                <a:tab pos="173229" algn="l"/>
              </a:tabLst>
            </a:pPr>
            <a:r>
              <a:rPr sz="1969" b="1" spc="-21" dirty="0">
                <a:solidFill>
                  <a:srgbClr val="393939"/>
                </a:solidFill>
                <a:latin typeface="Trebuchet MS"/>
                <a:cs typeface="Trebuchet MS"/>
              </a:rPr>
              <a:t>ngOnDestroy</a:t>
            </a:r>
            <a:r>
              <a:rPr sz="1969" b="1" spc="-116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69" spc="-179" dirty="0">
                <a:solidFill>
                  <a:srgbClr val="393939"/>
                </a:solidFill>
                <a:latin typeface="Tahoma"/>
                <a:cs typeface="Tahoma"/>
              </a:rPr>
              <a:t>-</a:t>
            </a:r>
            <a:r>
              <a:rPr sz="1969" spc="-134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35" dirty="0">
                <a:solidFill>
                  <a:srgbClr val="393939"/>
                </a:solidFill>
                <a:latin typeface="Tahoma"/>
                <a:cs typeface="Tahoma"/>
              </a:rPr>
              <a:t>just</a:t>
            </a:r>
            <a:r>
              <a:rPr sz="1969" spc="-134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4" dirty="0">
                <a:solidFill>
                  <a:srgbClr val="393939"/>
                </a:solidFill>
                <a:latin typeface="Tahoma"/>
                <a:cs typeface="Tahoma"/>
              </a:rPr>
              <a:t>before</a:t>
            </a:r>
            <a:r>
              <a:rPr sz="1969" spc="-134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4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1969" spc="-134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25" dirty="0">
                <a:solidFill>
                  <a:srgbClr val="393939"/>
                </a:solidFill>
                <a:latin typeface="Tahoma"/>
                <a:cs typeface="Tahoma"/>
              </a:rPr>
              <a:t>directive</a:t>
            </a:r>
            <a:r>
              <a:rPr sz="1969" spc="-134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98" dirty="0">
                <a:solidFill>
                  <a:srgbClr val="393939"/>
                </a:solidFill>
                <a:latin typeface="Tahoma"/>
                <a:cs typeface="Tahoma"/>
              </a:rPr>
              <a:t>is</a:t>
            </a:r>
            <a:r>
              <a:rPr sz="1969" spc="-134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1969" spc="14" dirty="0">
                <a:solidFill>
                  <a:srgbClr val="393939"/>
                </a:solidFill>
                <a:latin typeface="Tahoma"/>
                <a:cs typeface="Tahoma"/>
              </a:rPr>
              <a:t>destroyed.</a:t>
            </a:r>
            <a:endParaRPr sz="1969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71647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881" y="1928813"/>
            <a:ext cx="6193631" cy="250031"/>
          </a:xfrm>
          <a:custGeom>
            <a:avLst/>
            <a:gdLst/>
            <a:ahLst/>
            <a:cxnLst/>
            <a:rect l="l" t="t" r="r" b="b"/>
            <a:pathLst>
              <a:path w="8808720" h="355600">
                <a:moveTo>
                  <a:pt x="0" y="0"/>
                </a:moveTo>
                <a:lnTo>
                  <a:pt x="8808237" y="0"/>
                </a:lnTo>
                <a:lnTo>
                  <a:pt x="8808237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1716882" y="2428875"/>
            <a:ext cx="6838801" cy="250031"/>
          </a:xfrm>
          <a:custGeom>
            <a:avLst/>
            <a:gdLst/>
            <a:ahLst/>
            <a:cxnLst/>
            <a:rect l="l" t="t" r="r" b="b"/>
            <a:pathLst>
              <a:path w="9726295" h="355600">
                <a:moveTo>
                  <a:pt x="0" y="0"/>
                </a:moveTo>
                <a:lnTo>
                  <a:pt x="9725774" y="0"/>
                </a:lnTo>
                <a:lnTo>
                  <a:pt x="9725774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716881" y="2678906"/>
            <a:ext cx="1806476" cy="250031"/>
          </a:xfrm>
          <a:custGeom>
            <a:avLst/>
            <a:gdLst/>
            <a:ahLst/>
            <a:cxnLst/>
            <a:rect l="l" t="t" r="r" b="b"/>
            <a:pathLst>
              <a:path w="2569210" h="355600">
                <a:moveTo>
                  <a:pt x="0" y="0"/>
                </a:moveTo>
                <a:lnTo>
                  <a:pt x="2569070" y="0"/>
                </a:lnTo>
                <a:lnTo>
                  <a:pt x="256907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716881" y="2928938"/>
            <a:ext cx="5161359" cy="250031"/>
          </a:xfrm>
          <a:custGeom>
            <a:avLst/>
            <a:gdLst/>
            <a:ahLst/>
            <a:cxnLst/>
            <a:rect l="l" t="t" r="r" b="b"/>
            <a:pathLst>
              <a:path w="7340600" h="355600">
                <a:moveTo>
                  <a:pt x="0" y="0"/>
                </a:moveTo>
                <a:lnTo>
                  <a:pt x="7340206" y="0"/>
                </a:lnTo>
                <a:lnTo>
                  <a:pt x="7340206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1716882" y="3178969"/>
            <a:ext cx="7096869" cy="250031"/>
          </a:xfrm>
          <a:custGeom>
            <a:avLst/>
            <a:gdLst/>
            <a:ahLst/>
            <a:cxnLst/>
            <a:rect l="l" t="t" r="r" b="b"/>
            <a:pathLst>
              <a:path w="10093325" h="355600">
                <a:moveTo>
                  <a:pt x="0" y="0"/>
                </a:moveTo>
                <a:lnTo>
                  <a:pt x="10092778" y="0"/>
                </a:lnTo>
                <a:lnTo>
                  <a:pt x="10092778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1716881" y="3679031"/>
            <a:ext cx="1806476" cy="250031"/>
          </a:xfrm>
          <a:custGeom>
            <a:avLst/>
            <a:gdLst/>
            <a:ahLst/>
            <a:cxnLst/>
            <a:rect l="l" t="t" r="r" b="b"/>
            <a:pathLst>
              <a:path w="2569210" h="355600">
                <a:moveTo>
                  <a:pt x="0" y="0"/>
                </a:moveTo>
                <a:lnTo>
                  <a:pt x="2569070" y="0"/>
                </a:lnTo>
                <a:lnTo>
                  <a:pt x="256907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1716881" y="3929063"/>
            <a:ext cx="8386763" cy="250031"/>
          </a:xfrm>
          <a:custGeom>
            <a:avLst/>
            <a:gdLst/>
            <a:ahLst/>
            <a:cxnLst/>
            <a:rect l="l" t="t" r="r" b="b"/>
            <a:pathLst>
              <a:path w="11927840" h="355600">
                <a:moveTo>
                  <a:pt x="0" y="0"/>
                </a:moveTo>
                <a:lnTo>
                  <a:pt x="11927827" y="0"/>
                </a:lnTo>
                <a:lnTo>
                  <a:pt x="11927827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1716882" y="4179094"/>
            <a:ext cx="6580733" cy="250031"/>
          </a:xfrm>
          <a:custGeom>
            <a:avLst/>
            <a:gdLst/>
            <a:ahLst/>
            <a:cxnLst/>
            <a:rect l="l" t="t" r="r" b="b"/>
            <a:pathLst>
              <a:path w="9359265" h="355600">
                <a:moveTo>
                  <a:pt x="0" y="0"/>
                </a:moveTo>
                <a:lnTo>
                  <a:pt x="9358757" y="0"/>
                </a:lnTo>
                <a:lnTo>
                  <a:pt x="9358757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1716882" y="4429125"/>
            <a:ext cx="387102" cy="250031"/>
          </a:xfrm>
          <a:custGeom>
            <a:avLst/>
            <a:gdLst/>
            <a:ahLst/>
            <a:cxnLst/>
            <a:rect l="l" t="t" r="r" b="b"/>
            <a:pathLst>
              <a:path w="550544" h="355600">
                <a:moveTo>
                  <a:pt x="0" y="0"/>
                </a:moveTo>
                <a:lnTo>
                  <a:pt x="550515" y="0"/>
                </a:lnTo>
                <a:lnTo>
                  <a:pt x="550515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1716882" y="4679156"/>
            <a:ext cx="129034" cy="250031"/>
          </a:xfrm>
          <a:custGeom>
            <a:avLst/>
            <a:gdLst/>
            <a:ahLst/>
            <a:cxnLst/>
            <a:rect l="l" t="t" r="r" b="b"/>
            <a:pathLst>
              <a:path w="183515" h="355600">
                <a:moveTo>
                  <a:pt x="0" y="0"/>
                </a:moveTo>
                <a:lnTo>
                  <a:pt x="183504" y="0"/>
                </a:lnTo>
                <a:lnTo>
                  <a:pt x="183504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 txBox="1"/>
          <p:nvPr/>
        </p:nvSpPr>
        <p:spPr>
          <a:xfrm>
            <a:off x="1711524" y="1910954"/>
            <a:ext cx="7920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4717" y="1910954"/>
            <a:ext cx="246950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{Component,</a:t>
            </a:r>
            <a:r>
              <a:rPr sz="1687" spc="-25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OnInit}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5468" y="1910954"/>
            <a:ext cx="53399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from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0387" y="1910954"/>
            <a:ext cx="208240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'angular2/core'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1524" y="2411016"/>
            <a:ext cx="156626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</a:t>
            </a:r>
            <a:r>
              <a:rPr sz="1687" b="1" spc="-46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class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8875" y="2411016"/>
            <a:ext cx="2598539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ExperimentsComponent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8438" y="2411016"/>
            <a:ext cx="246950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implements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OnInit</a:t>
            </a:r>
            <a:r>
              <a:rPr sz="1687" spc="-28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9577" y="2661047"/>
            <a:ext cx="156626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constructor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7632" y="2911079"/>
            <a:ext cx="92109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59850" y="2911079"/>
            <a:ext cx="182433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_StateService: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5413" y="2911079"/>
            <a:ext cx="1695748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StateService,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7632" y="3161110"/>
            <a:ext cx="92109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9850" y="3161110"/>
            <a:ext cx="2598539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_ExperimentsService: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9639" y="3161110"/>
            <a:ext cx="2857054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ExperimentsService)</a:t>
            </a:r>
            <a:r>
              <a:rPr sz="1687" spc="-14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{}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69577" y="3661172"/>
            <a:ext cx="156626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ngOnInit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()</a:t>
            </a:r>
            <a:r>
              <a:rPr sz="1687" spc="-4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7631" y="3911204"/>
            <a:ext cx="208240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.experiments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1230" y="3911204"/>
            <a:ext cx="5695354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r>
              <a:rPr sz="1687" spc="28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._ExperimentsService.</a:t>
            </a:r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getExperiments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();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7631" y="4161235"/>
            <a:ext cx="182433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1685865" algn="l"/>
              </a:tabLst>
            </a:pP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</a:t>
            </a:r>
            <a:r>
              <a:rPr sz="1687" b="1" spc="-7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.message</a:t>
            </a:r>
            <a:r>
              <a:rPr sz="1687" dirty="0">
                <a:solidFill>
                  <a:srgbClr val="B7C4D1"/>
                </a:solidFill>
                <a:latin typeface="Lucida Console"/>
                <a:cs typeface="Lucida Console"/>
              </a:rPr>
              <a:t>	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3035" y="4161235"/>
            <a:ext cx="414694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._StateService.</a:t>
            </a:r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getMessage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();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1524" y="4411266"/>
            <a:ext cx="404961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988">
              <a:lnSpc>
                <a:spcPts val="1997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687">
              <a:latin typeface="Lucida Console"/>
              <a:cs typeface="Lucida Console"/>
            </a:endParaRPr>
          </a:p>
          <a:p>
            <a:pPr marL="8929">
              <a:lnSpc>
                <a:spcPts val="1997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20453" y="5929312"/>
            <a:ext cx="4626024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5062" b="1" spc="-112" dirty="0">
                <a:solidFill>
                  <a:srgbClr val="53585F"/>
                </a:solidFill>
                <a:latin typeface="Trebuchet MS"/>
                <a:cs typeface="Trebuchet MS"/>
              </a:rPr>
              <a:t>Lifecycle</a:t>
            </a:r>
            <a:r>
              <a:rPr sz="5062" b="1" spc="-292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5062" b="1" spc="91" dirty="0">
                <a:solidFill>
                  <a:srgbClr val="53585F"/>
                </a:solidFill>
                <a:latin typeface="Trebuchet MS"/>
                <a:cs typeface="Trebuchet MS"/>
              </a:rPr>
              <a:t>Hooks</a:t>
            </a:r>
            <a:endParaRPr sz="5062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176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lang="en-US" spc="60" dirty="0"/>
              <a:t>Service - </a:t>
            </a:r>
            <a:r>
              <a:rPr spc="60" dirty="0"/>
              <a:t>Just </a:t>
            </a:r>
            <a:r>
              <a:rPr spc="21" dirty="0"/>
              <a:t>a</a:t>
            </a:r>
            <a:r>
              <a:rPr spc="-643" dirty="0"/>
              <a:t> </a:t>
            </a:r>
            <a:r>
              <a:rPr spc="172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8869"/>
            <a:ext cx="7671048" cy="2118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>
              <a:buChar char="•"/>
              <a:tabLst>
                <a:tab pos="173229" algn="l"/>
              </a:tabLst>
            </a:pP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Similarly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components,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4" dirty="0">
                <a:solidFill>
                  <a:srgbClr val="393939"/>
                </a:solidFill>
                <a:latin typeface="Tahoma"/>
                <a:cs typeface="Tahoma"/>
              </a:rPr>
              <a:t>services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are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just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endParaRPr sz="2531" dirty="0">
              <a:latin typeface="Tahoma"/>
              <a:cs typeface="Tahoma"/>
            </a:endParaRPr>
          </a:p>
          <a:p>
            <a:pPr marL="173229" marR="563890" indent="-164300">
              <a:lnSpc>
                <a:spcPct val="111000"/>
              </a:lnSpc>
              <a:spcBef>
                <a:spcPts val="4"/>
              </a:spcBef>
              <a:buChar char="•"/>
              <a:tabLst>
                <a:tab pos="173229" algn="l"/>
              </a:tabLst>
            </a:pPr>
            <a:r>
              <a:rPr sz="2531" spc="-42" dirty="0">
                <a:solidFill>
                  <a:srgbClr val="393939"/>
                </a:solidFill>
                <a:latin typeface="Tahoma"/>
                <a:cs typeface="Tahoma"/>
              </a:rPr>
              <a:t>We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define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our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service’s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API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by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creating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methods 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directly</a:t>
            </a:r>
            <a:r>
              <a:rPr sz="2531" spc="-18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on</a:t>
            </a:r>
            <a:r>
              <a:rPr sz="2531" spc="-18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8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endParaRPr sz="2531" dirty="0">
              <a:latin typeface="Tahoma"/>
              <a:cs typeface="Tahoma"/>
            </a:endParaRPr>
          </a:p>
          <a:p>
            <a:pPr marL="173229" marR="3572" indent="-164300">
              <a:lnSpc>
                <a:spcPct val="111000"/>
              </a:lnSpc>
              <a:spcBef>
                <a:spcPts val="7"/>
              </a:spcBef>
              <a:buChar char="•"/>
              <a:tabLst>
                <a:tab pos="173229" algn="l"/>
              </a:tabLst>
            </a:pPr>
            <a:r>
              <a:rPr sz="2531" spc="-42" dirty="0">
                <a:solidFill>
                  <a:srgbClr val="393939"/>
                </a:solidFill>
                <a:latin typeface="Tahoma"/>
                <a:cs typeface="Tahoma"/>
              </a:rPr>
              <a:t>We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8" dirty="0">
                <a:solidFill>
                  <a:srgbClr val="393939"/>
                </a:solidFill>
                <a:latin typeface="Tahoma"/>
                <a:cs typeface="Tahoma"/>
              </a:rPr>
              <a:t>can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91" dirty="0">
                <a:solidFill>
                  <a:srgbClr val="393939"/>
                </a:solidFill>
                <a:latin typeface="Tahoma"/>
                <a:cs typeface="Tahoma"/>
              </a:rPr>
              <a:t>also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3" dirty="0">
                <a:solidFill>
                  <a:srgbClr val="393939"/>
                </a:solidFill>
                <a:latin typeface="Tahoma"/>
                <a:cs typeface="Tahoma"/>
              </a:rPr>
              <a:t>expose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public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properties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on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our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if 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need</a:t>
            </a:r>
            <a:r>
              <a:rPr sz="2531" spc="-23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be</a:t>
            </a:r>
            <a:endParaRPr sz="253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29099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8220" y="1808262"/>
            <a:ext cx="4064347" cy="294680"/>
          </a:xfrm>
          <a:custGeom>
            <a:avLst/>
            <a:gdLst/>
            <a:ahLst/>
            <a:cxnLst/>
            <a:rect l="l" t="t" r="r" b="b"/>
            <a:pathLst>
              <a:path w="5780405" h="419100">
                <a:moveTo>
                  <a:pt x="0" y="0"/>
                </a:moveTo>
                <a:lnTo>
                  <a:pt x="5780412" y="0"/>
                </a:lnTo>
                <a:lnTo>
                  <a:pt x="5780412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1678219" y="2102941"/>
            <a:ext cx="5590430" cy="294680"/>
          </a:xfrm>
          <a:custGeom>
            <a:avLst/>
            <a:gdLst/>
            <a:ahLst/>
            <a:cxnLst/>
            <a:rect l="l" t="t" r="r" b="b"/>
            <a:pathLst>
              <a:path w="7950834" h="419100">
                <a:moveTo>
                  <a:pt x="0" y="0"/>
                </a:moveTo>
                <a:lnTo>
                  <a:pt x="7950321" y="0"/>
                </a:lnTo>
                <a:lnTo>
                  <a:pt x="795032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678219" y="2692301"/>
            <a:ext cx="3612952" cy="294680"/>
          </a:xfrm>
          <a:custGeom>
            <a:avLst/>
            <a:gdLst/>
            <a:ahLst/>
            <a:cxnLst/>
            <a:rect l="l" t="t" r="r" b="b"/>
            <a:pathLst>
              <a:path w="5138420" h="419100">
                <a:moveTo>
                  <a:pt x="0" y="0"/>
                </a:moveTo>
                <a:lnTo>
                  <a:pt x="5138148" y="0"/>
                </a:lnTo>
                <a:lnTo>
                  <a:pt x="513814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678219" y="2986980"/>
            <a:ext cx="3763417" cy="294680"/>
          </a:xfrm>
          <a:custGeom>
            <a:avLst/>
            <a:gdLst/>
            <a:ahLst/>
            <a:cxnLst/>
            <a:rect l="l" t="t" r="r" b="b"/>
            <a:pathLst>
              <a:path w="5352415" h="419100">
                <a:moveTo>
                  <a:pt x="0" y="0"/>
                </a:moveTo>
                <a:lnTo>
                  <a:pt x="5352232" y="0"/>
                </a:lnTo>
                <a:lnTo>
                  <a:pt x="5352232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1678220" y="3281660"/>
            <a:ext cx="602307" cy="294680"/>
          </a:xfrm>
          <a:custGeom>
            <a:avLst/>
            <a:gdLst/>
            <a:ahLst/>
            <a:cxnLst/>
            <a:rect l="l" t="t" r="r" b="b"/>
            <a:pathLst>
              <a:path w="856615" h="419100">
                <a:moveTo>
                  <a:pt x="0" y="0"/>
                </a:moveTo>
                <a:lnTo>
                  <a:pt x="856357" y="0"/>
                </a:lnTo>
                <a:lnTo>
                  <a:pt x="85635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1678219" y="3871019"/>
            <a:ext cx="6021288" cy="294680"/>
          </a:xfrm>
          <a:custGeom>
            <a:avLst/>
            <a:gdLst/>
            <a:ahLst/>
            <a:cxnLst/>
            <a:rect l="l" t="t" r="r" b="b"/>
            <a:pathLst>
              <a:path w="8563610" h="419100">
                <a:moveTo>
                  <a:pt x="0" y="0"/>
                </a:moveTo>
                <a:lnTo>
                  <a:pt x="8563566" y="0"/>
                </a:lnTo>
                <a:lnTo>
                  <a:pt x="8563566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1678219" y="4165699"/>
            <a:ext cx="4666655" cy="294680"/>
          </a:xfrm>
          <a:custGeom>
            <a:avLst/>
            <a:gdLst/>
            <a:ahLst/>
            <a:cxnLst/>
            <a:rect l="l" t="t" r="r" b="b"/>
            <a:pathLst>
              <a:path w="6637020" h="419100">
                <a:moveTo>
                  <a:pt x="0" y="0"/>
                </a:moveTo>
                <a:lnTo>
                  <a:pt x="6636760" y="0"/>
                </a:lnTo>
                <a:lnTo>
                  <a:pt x="663676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1678220" y="4460379"/>
            <a:ext cx="602307" cy="294680"/>
          </a:xfrm>
          <a:custGeom>
            <a:avLst/>
            <a:gdLst/>
            <a:ahLst/>
            <a:cxnLst/>
            <a:rect l="l" t="t" r="r" b="b"/>
            <a:pathLst>
              <a:path w="856615" h="419100">
                <a:moveTo>
                  <a:pt x="0" y="0"/>
                </a:moveTo>
                <a:lnTo>
                  <a:pt x="856357" y="0"/>
                </a:lnTo>
                <a:lnTo>
                  <a:pt x="85635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1678220" y="4755058"/>
            <a:ext cx="150911" cy="294680"/>
          </a:xfrm>
          <a:custGeom>
            <a:avLst/>
            <a:gdLst/>
            <a:ahLst/>
            <a:cxnLst/>
            <a:rect l="l" t="t" r="r" b="b"/>
            <a:pathLst>
              <a:path w="214629" h="419100">
                <a:moveTo>
                  <a:pt x="0" y="0"/>
                </a:moveTo>
                <a:lnTo>
                  <a:pt x="214088" y="0"/>
                </a:lnTo>
                <a:lnTo>
                  <a:pt x="21408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66875" y="1794867"/>
            <a:ext cx="182433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</a:t>
            </a:r>
            <a:r>
              <a:rPr sz="1969" spc="-46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class</a:t>
            </a:r>
            <a:endParaRPr sz="1969">
              <a:latin typeface="Lucida Sans Typewriter"/>
              <a:cs typeface="Lucida Sans Typewrit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3781" y="1794867"/>
            <a:ext cx="212571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StateService</a:t>
            </a:r>
            <a:r>
              <a:rPr sz="1969" spc="-3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8344" y="2089547"/>
            <a:ext cx="2426643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</a:t>
            </a:r>
            <a:r>
              <a:rPr sz="1969" b="1" spc="-39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_message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7378" y="2089547"/>
            <a:ext cx="1222474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r>
              <a:rPr sz="1969" spc="-56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'Hello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2250" y="2089547"/>
            <a:ext cx="1372939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Message</a:t>
            </a:r>
            <a:r>
              <a:rPr sz="1969" spc="-7" dirty="0">
                <a:solidFill>
                  <a:srgbClr val="7C976C"/>
                </a:solidFill>
                <a:latin typeface="Lucida Console"/>
                <a:cs typeface="Lucida Console"/>
              </a:rPr>
              <a:t>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7937" y="2678906"/>
            <a:ext cx="332988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FFD080"/>
                </a:solidFill>
                <a:latin typeface="Lucida Console"/>
                <a:cs typeface="Lucida Console"/>
              </a:rPr>
              <a:t>getMessage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():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969" b="1" spc="-28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4943" y="3857625"/>
            <a:ext cx="92109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void</a:t>
            </a:r>
            <a:r>
              <a:rPr sz="1969" b="1" spc="-63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7937" y="2973586"/>
            <a:ext cx="4684514" cy="1793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49">
              <a:lnSpc>
                <a:spcPts val="2341"/>
              </a:lnSpc>
            </a:pP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return</a:t>
            </a:r>
            <a:r>
              <a:rPr sz="1969" b="1" spc="-32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.</a:t>
            </a:r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_message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latin typeface="Lucida Console"/>
              <a:cs typeface="Lucida Console"/>
            </a:endParaRPr>
          </a:p>
          <a:p>
            <a:pPr marL="8929">
              <a:lnSpc>
                <a:spcPts val="2341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};</a:t>
            </a:r>
            <a:endParaRPr sz="1969">
              <a:latin typeface="Lucida Console"/>
              <a:cs typeface="Lucida Console"/>
            </a:endParaRPr>
          </a:p>
          <a:p>
            <a:pPr>
              <a:spcBef>
                <a:spcPts val="4"/>
              </a:spcBef>
            </a:pPr>
            <a:endParaRPr sz="2074">
              <a:latin typeface="Times New Roman"/>
              <a:cs typeface="Times New Roman"/>
            </a:endParaRPr>
          </a:p>
          <a:p>
            <a:pPr marL="309849" marR="3572" indent="-301366">
              <a:lnSpc>
                <a:spcPts val="2320"/>
              </a:lnSpc>
            </a:pPr>
            <a:r>
              <a:rPr sz="1969" spc="-4" dirty="0">
                <a:solidFill>
                  <a:srgbClr val="FFD080"/>
                </a:solidFill>
                <a:latin typeface="Lucida Console"/>
                <a:cs typeface="Lucida Console"/>
              </a:rPr>
              <a:t>setMessage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(newMessage: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): 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.</a:t>
            </a:r>
            <a:r>
              <a:rPr sz="1969" spc="-4" dirty="0">
                <a:solidFill>
                  <a:srgbClr val="A98BB9"/>
                </a:solidFill>
                <a:latin typeface="Lucida Console"/>
                <a:cs typeface="Lucida Console"/>
              </a:rPr>
              <a:t>_message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r>
              <a:rPr sz="1969" spc="-14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newMessage;</a:t>
            </a:r>
            <a:endParaRPr sz="1969">
              <a:latin typeface="Lucida Console"/>
              <a:cs typeface="Lucida Console"/>
            </a:endParaRPr>
          </a:p>
          <a:p>
            <a:pPr marL="8929">
              <a:lnSpc>
                <a:spcPts val="2250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};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6876" y="4741664"/>
            <a:ext cx="1687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0453" y="5929312"/>
            <a:ext cx="3560266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5062" b="1" spc="60" dirty="0">
                <a:solidFill>
                  <a:srgbClr val="53585F"/>
                </a:solidFill>
                <a:latin typeface="Trebuchet MS"/>
                <a:cs typeface="Trebuchet MS"/>
              </a:rPr>
              <a:t>Just </a:t>
            </a:r>
            <a:r>
              <a:rPr sz="5062" b="1" spc="21" dirty="0">
                <a:solidFill>
                  <a:srgbClr val="53585F"/>
                </a:solidFill>
                <a:latin typeface="Trebuchet MS"/>
                <a:cs typeface="Trebuchet MS"/>
              </a:rPr>
              <a:t>a</a:t>
            </a:r>
            <a:r>
              <a:rPr sz="5062" b="1" spc="-643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5062" b="1" spc="172" dirty="0">
                <a:solidFill>
                  <a:srgbClr val="53585F"/>
                </a:solidFill>
                <a:latin typeface="Trebuchet MS"/>
                <a:cs typeface="Trebuchet MS"/>
              </a:rPr>
              <a:t>Class</a:t>
            </a:r>
            <a:endParaRPr sz="5062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025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360" y="384192"/>
            <a:ext cx="7393781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>
              <a:lnSpc>
                <a:spcPct val="100000"/>
              </a:lnSpc>
            </a:pPr>
            <a:r>
              <a:rPr spc="-197" dirty="0"/>
              <a:t>The </a:t>
            </a:r>
            <a:r>
              <a:rPr spc="91" dirty="0"/>
              <a:t>Main </a:t>
            </a:r>
            <a:r>
              <a:rPr spc="-32" dirty="0"/>
              <a:t>Building</a:t>
            </a:r>
            <a:r>
              <a:rPr spc="-728" dirty="0"/>
              <a:t> </a:t>
            </a:r>
            <a:r>
              <a:rPr spc="77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8869"/>
            <a:ext cx="3302198" cy="3385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>
              <a:buChar char="•"/>
              <a:tabLst>
                <a:tab pos="173229" algn="l"/>
              </a:tabLst>
            </a:pPr>
            <a:r>
              <a:rPr sz="2531" spc="77" dirty="0">
                <a:solidFill>
                  <a:srgbClr val="393939"/>
                </a:solidFill>
                <a:latin typeface="Tahoma"/>
                <a:cs typeface="Tahoma"/>
              </a:rPr>
              <a:t>Module</a:t>
            </a:r>
            <a:endParaRPr sz="2531" dirty="0">
              <a:latin typeface="Tahoma"/>
              <a:cs typeface="Tahoma"/>
            </a:endParaRPr>
          </a:p>
          <a:p>
            <a:pPr marL="173229" indent="-164300">
              <a:spcBef>
                <a:spcPts val="337"/>
              </a:spcBef>
              <a:buChar char="•"/>
              <a:tabLst>
                <a:tab pos="173229" algn="l"/>
              </a:tabLst>
            </a:pP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endParaRPr sz="2531" dirty="0">
              <a:latin typeface="Tahoma"/>
              <a:cs typeface="Tahoma"/>
            </a:endParaRPr>
          </a:p>
          <a:p>
            <a:pPr marL="173229" indent="-164300">
              <a:spcBef>
                <a:spcPts val="337"/>
              </a:spcBef>
              <a:buChar char="•"/>
              <a:tabLst>
                <a:tab pos="173229" algn="l"/>
              </a:tabLst>
            </a:pP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Metadata</a:t>
            </a:r>
            <a:endParaRPr sz="2531" dirty="0">
              <a:latin typeface="Tahoma"/>
              <a:cs typeface="Tahoma"/>
            </a:endParaRPr>
          </a:p>
          <a:p>
            <a:pPr marL="173229" indent="-164300">
              <a:spcBef>
                <a:spcPts val="337"/>
              </a:spcBef>
              <a:buChar char="•"/>
              <a:tabLst>
                <a:tab pos="173229" algn="l"/>
              </a:tabLst>
            </a:pP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Template</a:t>
            </a:r>
            <a:endParaRPr sz="2531" dirty="0">
              <a:latin typeface="Tahoma"/>
              <a:cs typeface="Tahoma"/>
            </a:endParaRPr>
          </a:p>
          <a:p>
            <a:pPr marL="173229" indent="-164300">
              <a:spcBef>
                <a:spcPts val="337"/>
              </a:spcBef>
              <a:buChar char="•"/>
              <a:tabLst>
                <a:tab pos="173229" algn="l"/>
              </a:tabLst>
            </a:pPr>
            <a:r>
              <a:rPr sz="2531" spc="25" dirty="0">
                <a:solidFill>
                  <a:srgbClr val="393939"/>
                </a:solidFill>
                <a:latin typeface="Tahoma"/>
                <a:cs typeface="Tahoma"/>
              </a:rPr>
              <a:t>Data</a:t>
            </a:r>
            <a:r>
              <a:rPr sz="2531" spc="-22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3" dirty="0">
                <a:solidFill>
                  <a:srgbClr val="393939"/>
                </a:solidFill>
                <a:latin typeface="Tahoma"/>
                <a:cs typeface="Tahoma"/>
              </a:rPr>
              <a:t>Binding</a:t>
            </a:r>
            <a:endParaRPr sz="2531" dirty="0">
              <a:latin typeface="Tahoma"/>
              <a:cs typeface="Tahoma"/>
            </a:endParaRPr>
          </a:p>
          <a:p>
            <a:pPr marL="173229" indent="-164300">
              <a:spcBef>
                <a:spcPts val="337"/>
              </a:spcBef>
              <a:buChar char="•"/>
              <a:tabLst>
                <a:tab pos="173229" algn="l"/>
              </a:tabLst>
            </a:pP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Service</a:t>
            </a:r>
            <a:endParaRPr sz="2531" dirty="0">
              <a:latin typeface="Tahoma"/>
              <a:cs typeface="Tahoma"/>
            </a:endParaRPr>
          </a:p>
          <a:p>
            <a:pPr marL="173229" indent="-164300">
              <a:spcBef>
                <a:spcPts val="337"/>
              </a:spcBef>
              <a:buChar char="•"/>
              <a:tabLst>
                <a:tab pos="173229" algn="l"/>
              </a:tabLst>
            </a:pP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Directive</a:t>
            </a:r>
            <a:endParaRPr sz="2531" dirty="0">
              <a:latin typeface="Tahoma"/>
              <a:cs typeface="Tahoma"/>
            </a:endParaRPr>
          </a:p>
          <a:p>
            <a:pPr marL="173229" indent="-164300">
              <a:spcBef>
                <a:spcPts val="337"/>
              </a:spcBef>
              <a:buChar char="•"/>
              <a:tabLst>
                <a:tab pos="173229" algn="l"/>
              </a:tabLst>
            </a:pP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Dependency</a:t>
            </a:r>
            <a:r>
              <a:rPr sz="2531" spc="-22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1" dirty="0">
                <a:solidFill>
                  <a:srgbClr val="393939"/>
                </a:solidFill>
                <a:latin typeface="Tahoma"/>
                <a:cs typeface="Tahoma"/>
              </a:rPr>
              <a:t>Injection</a:t>
            </a:r>
            <a:endParaRPr sz="253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2470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80" dirty="0"/>
              <a:t>@Injectable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56050"/>
            <a:ext cx="7900095" cy="259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marR="3572" indent="-164300">
              <a:lnSpc>
                <a:spcPct val="111100"/>
              </a:lnSpc>
              <a:buChar char="•"/>
              <a:tabLst>
                <a:tab pos="173229" algn="l"/>
              </a:tabLst>
            </a:pPr>
            <a:r>
              <a:rPr sz="2531" spc="-42" dirty="0">
                <a:solidFill>
                  <a:srgbClr val="393939"/>
                </a:solidFill>
                <a:latin typeface="Tahoma"/>
                <a:cs typeface="Tahoma"/>
              </a:rPr>
              <a:t>We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decorate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our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service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with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b="1" spc="-42" dirty="0">
                <a:solidFill>
                  <a:srgbClr val="393939"/>
                </a:solidFill>
                <a:latin typeface="Trebuchet MS"/>
                <a:cs typeface="Trebuchet MS"/>
              </a:rPr>
              <a:t>@Injectable</a:t>
            </a:r>
            <a:r>
              <a:rPr sz="2531" b="1" spc="-134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to 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mark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our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being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available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 </a:t>
            </a: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Injector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for 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creation</a:t>
            </a:r>
            <a:endParaRPr sz="2531">
              <a:latin typeface="Tahoma"/>
              <a:cs typeface="Tahoma"/>
            </a:endParaRPr>
          </a:p>
          <a:p>
            <a:pPr marL="173229" marR="213412" indent="-164300">
              <a:lnSpc>
                <a:spcPct val="111100"/>
              </a:lnSpc>
              <a:spcBef>
                <a:spcPts val="4"/>
              </a:spcBef>
              <a:buChar char="•"/>
              <a:tabLst>
                <a:tab pos="173229" algn="l"/>
              </a:tabLst>
            </a:pP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Injector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3" dirty="0">
                <a:solidFill>
                  <a:srgbClr val="393939"/>
                </a:solidFill>
                <a:latin typeface="Tahoma"/>
                <a:cs typeface="Tahoma"/>
              </a:rPr>
              <a:t>will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throw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b="1" spc="-60" dirty="0">
                <a:solidFill>
                  <a:srgbClr val="393939"/>
                </a:solidFill>
                <a:latin typeface="Trebuchet MS"/>
                <a:cs typeface="Trebuchet MS"/>
              </a:rPr>
              <a:t>NoAnnotationError</a:t>
            </a:r>
            <a:r>
              <a:rPr sz="2531" b="1" spc="-134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when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trying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  </a:t>
            </a:r>
            <a:r>
              <a:rPr sz="2531" spc="53" dirty="0">
                <a:solidFill>
                  <a:srgbClr val="393939"/>
                </a:solidFill>
                <a:latin typeface="Tahoma"/>
                <a:cs typeface="Tahoma"/>
              </a:rPr>
              <a:t>instantiate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that </a:t>
            </a:r>
            <a:r>
              <a:rPr sz="2531" spc="74" dirty="0">
                <a:solidFill>
                  <a:srgbClr val="393939"/>
                </a:solidFill>
                <a:latin typeface="Tahoma"/>
                <a:cs typeface="Tahoma"/>
              </a:rPr>
              <a:t>does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not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have </a:t>
            </a:r>
            <a:r>
              <a:rPr sz="2531" b="1" spc="-42" dirty="0">
                <a:solidFill>
                  <a:srgbClr val="393939"/>
                </a:solidFill>
                <a:latin typeface="Trebuchet MS"/>
                <a:cs typeface="Trebuchet MS"/>
              </a:rPr>
              <a:t>@Injectable  </a:t>
            </a:r>
            <a:r>
              <a:rPr sz="2531" spc="11" dirty="0">
                <a:solidFill>
                  <a:srgbClr val="393939"/>
                </a:solidFill>
                <a:latin typeface="Tahoma"/>
                <a:cs typeface="Tahoma"/>
              </a:rPr>
              <a:t>marker</a:t>
            </a:r>
            <a:endParaRPr sz="253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86330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882" y="1678781"/>
            <a:ext cx="5290393" cy="250031"/>
          </a:xfrm>
          <a:custGeom>
            <a:avLst/>
            <a:gdLst/>
            <a:ahLst/>
            <a:cxnLst/>
            <a:rect l="l" t="t" r="r" b="b"/>
            <a:pathLst>
              <a:path w="7524115" h="355600">
                <a:moveTo>
                  <a:pt x="0" y="0"/>
                </a:moveTo>
                <a:lnTo>
                  <a:pt x="7523708" y="0"/>
                </a:lnTo>
                <a:lnTo>
                  <a:pt x="7523708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1716882" y="2178844"/>
            <a:ext cx="1677442" cy="250031"/>
          </a:xfrm>
          <a:custGeom>
            <a:avLst/>
            <a:gdLst/>
            <a:ahLst/>
            <a:cxnLst/>
            <a:rect l="l" t="t" r="r" b="b"/>
            <a:pathLst>
              <a:path w="2385695" h="355600">
                <a:moveTo>
                  <a:pt x="0" y="0"/>
                </a:moveTo>
                <a:lnTo>
                  <a:pt x="2385568" y="0"/>
                </a:lnTo>
                <a:lnTo>
                  <a:pt x="2385568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716881" y="2428875"/>
            <a:ext cx="3483918" cy="250031"/>
          </a:xfrm>
          <a:custGeom>
            <a:avLst/>
            <a:gdLst/>
            <a:ahLst/>
            <a:cxnLst/>
            <a:rect l="l" t="t" r="r" b="b"/>
            <a:pathLst>
              <a:path w="4954905" h="355600">
                <a:moveTo>
                  <a:pt x="0" y="0"/>
                </a:moveTo>
                <a:lnTo>
                  <a:pt x="4954638" y="0"/>
                </a:lnTo>
                <a:lnTo>
                  <a:pt x="4954638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716882" y="2678906"/>
            <a:ext cx="4837658" cy="250031"/>
          </a:xfrm>
          <a:custGeom>
            <a:avLst/>
            <a:gdLst/>
            <a:ahLst/>
            <a:cxnLst/>
            <a:rect l="l" t="t" r="r" b="b"/>
            <a:pathLst>
              <a:path w="6880225" h="355600">
                <a:moveTo>
                  <a:pt x="0" y="0"/>
                </a:moveTo>
                <a:lnTo>
                  <a:pt x="6879882" y="0"/>
                </a:lnTo>
                <a:lnTo>
                  <a:pt x="6879882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1716881" y="3178969"/>
            <a:ext cx="3096816" cy="250031"/>
          </a:xfrm>
          <a:custGeom>
            <a:avLst/>
            <a:gdLst/>
            <a:ahLst/>
            <a:cxnLst/>
            <a:rect l="l" t="t" r="r" b="b"/>
            <a:pathLst>
              <a:path w="4404360" h="355600">
                <a:moveTo>
                  <a:pt x="0" y="0"/>
                </a:moveTo>
                <a:lnTo>
                  <a:pt x="4404118" y="0"/>
                </a:lnTo>
                <a:lnTo>
                  <a:pt x="4404118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1716881" y="3429000"/>
            <a:ext cx="3225850" cy="250031"/>
          </a:xfrm>
          <a:custGeom>
            <a:avLst/>
            <a:gdLst/>
            <a:ahLst/>
            <a:cxnLst/>
            <a:rect l="l" t="t" r="r" b="b"/>
            <a:pathLst>
              <a:path w="4587875" h="355600">
                <a:moveTo>
                  <a:pt x="0" y="0"/>
                </a:moveTo>
                <a:lnTo>
                  <a:pt x="4587620" y="0"/>
                </a:lnTo>
                <a:lnTo>
                  <a:pt x="458762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1716881" y="3679031"/>
            <a:ext cx="516136" cy="250031"/>
          </a:xfrm>
          <a:custGeom>
            <a:avLst/>
            <a:gdLst/>
            <a:ahLst/>
            <a:cxnLst/>
            <a:rect l="l" t="t" r="r" b="b"/>
            <a:pathLst>
              <a:path w="734060" h="355600">
                <a:moveTo>
                  <a:pt x="0" y="0"/>
                </a:moveTo>
                <a:lnTo>
                  <a:pt x="734020" y="0"/>
                </a:lnTo>
                <a:lnTo>
                  <a:pt x="73402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1716881" y="4179094"/>
            <a:ext cx="5161359" cy="250031"/>
          </a:xfrm>
          <a:custGeom>
            <a:avLst/>
            <a:gdLst/>
            <a:ahLst/>
            <a:cxnLst/>
            <a:rect l="l" t="t" r="r" b="b"/>
            <a:pathLst>
              <a:path w="7340600" h="355600">
                <a:moveTo>
                  <a:pt x="0" y="0"/>
                </a:moveTo>
                <a:lnTo>
                  <a:pt x="7340206" y="0"/>
                </a:lnTo>
                <a:lnTo>
                  <a:pt x="7340206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1716881" y="4429125"/>
            <a:ext cx="4000054" cy="250031"/>
          </a:xfrm>
          <a:custGeom>
            <a:avLst/>
            <a:gdLst/>
            <a:ahLst/>
            <a:cxnLst/>
            <a:rect l="l" t="t" r="r" b="b"/>
            <a:pathLst>
              <a:path w="5688965" h="355600">
                <a:moveTo>
                  <a:pt x="0" y="0"/>
                </a:moveTo>
                <a:lnTo>
                  <a:pt x="5688660" y="0"/>
                </a:lnTo>
                <a:lnTo>
                  <a:pt x="568866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1716881" y="4679156"/>
            <a:ext cx="516136" cy="250031"/>
          </a:xfrm>
          <a:custGeom>
            <a:avLst/>
            <a:gdLst/>
            <a:ahLst/>
            <a:cxnLst/>
            <a:rect l="l" t="t" r="r" b="b"/>
            <a:pathLst>
              <a:path w="734060" h="355600">
                <a:moveTo>
                  <a:pt x="0" y="0"/>
                </a:moveTo>
                <a:lnTo>
                  <a:pt x="734020" y="0"/>
                </a:lnTo>
                <a:lnTo>
                  <a:pt x="73402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1716882" y="4929188"/>
            <a:ext cx="129034" cy="250031"/>
          </a:xfrm>
          <a:custGeom>
            <a:avLst/>
            <a:gdLst/>
            <a:ahLst/>
            <a:cxnLst/>
            <a:rect l="l" t="t" r="r" b="b"/>
            <a:pathLst>
              <a:path w="183515" h="355600">
                <a:moveTo>
                  <a:pt x="0" y="0"/>
                </a:moveTo>
                <a:lnTo>
                  <a:pt x="183504" y="0"/>
                </a:lnTo>
                <a:lnTo>
                  <a:pt x="183504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 txBox="1"/>
          <p:nvPr/>
        </p:nvSpPr>
        <p:spPr>
          <a:xfrm>
            <a:off x="4292060" y="1660922"/>
            <a:ext cx="53399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7195" y="1660922"/>
            <a:ext cx="208240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'angular2/core'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1524" y="1660922"/>
            <a:ext cx="2469505" cy="773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r>
              <a:rPr sz="1687" b="1" spc="-28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{Injectable}</a:t>
            </a:r>
            <a:endParaRPr sz="1687">
              <a:latin typeface="Lucida Console"/>
              <a:cs typeface="Lucida Console"/>
            </a:endParaRPr>
          </a:p>
          <a:p>
            <a:pPr>
              <a:spcBef>
                <a:spcPts val="11"/>
              </a:spcBef>
            </a:pPr>
            <a:endParaRPr sz="1652">
              <a:latin typeface="Times New Roman"/>
              <a:cs typeface="Times New Roman"/>
            </a:endParaRPr>
          </a:p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@Injectable()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1524" y="2411016"/>
            <a:ext cx="350177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 class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StateService</a:t>
            </a:r>
            <a:r>
              <a:rPr sz="1687" spc="-7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2992" y="2661047"/>
            <a:ext cx="2340471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 </a:t>
            </a:r>
            <a:r>
              <a:rPr sz="1687" spc="-4" dirty="0">
                <a:solidFill>
                  <a:srgbClr val="A98BB9"/>
                </a:solidFill>
                <a:latin typeface="Lucida Console"/>
                <a:cs typeface="Lucida Console"/>
              </a:rPr>
              <a:t>_message</a:t>
            </a:r>
            <a:r>
              <a:rPr sz="1687" spc="-32" dirty="0">
                <a:solidFill>
                  <a:srgbClr val="A98BB9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4504" y="2661047"/>
            <a:ext cx="7920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'Hello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7767" y="2661047"/>
            <a:ext cx="117916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Message</a:t>
            </a:r>
            <a:r>
              <a:rPr sz="1687" spc="-7" dirty="0">
                <a:solidFill>
                  <a:srgbClr val="7C976C"/>
                </a:solidFill>
                <a:latin typeface="Lucida Console"/>
                <a:cs typeface="Lucida Console"/>
              </a:rPr>
              <a:t>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9577" y="3161110"/>
            <a:ext cx="2856606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getMessage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():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687" b="1" spc="-25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8438" y="4161235"/>
            <a:ext cx="7920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void</a:t>
            </a:r>
            <a:r>
              <a:rPr sz="1687" b="1" spc="-63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69577" y="3411141"/>
            <a:ext cx="4017913" cy="1540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542">
              <a:lnSpc>
                <a:spcPts val="1997"/>
              </a:lnSpc>
            </a:pP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return</a:t>
            </a:r>
            <a:r>
              <a:rPr sz="1687" b="1" spc="-28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.</a:t>
            </a:r>
            <a:r>
              <a:rPr sz="1687" spc="-4" dirty="0">
                <a:solidFill>
                  <a:srgbClr val="A98BB9"/>
                </a:solidFill>
                <a:latin typeface="Lucida Console"/>
                <a:cs typeface="Lucida Console"/>
              </a:rPr>
              <a:t>_message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latin typeface="Lucida Console"/>
              <a:cs typeface="Lucida Console"/>
            </a:endParaRPr>
          </a:p>
          <a:p>
            <a:pPr marL="8929">
              <a:lnSpc>
                <a:spcPts val="1997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};</a:t>
            </a:r>
            <a:endParaRPr sz="1687">
              <a:latin typeface="Lucida Console"/>
              <a:cs typeface="Lucida Console"/>
            </a:endParaRPr>
          </a:p>
          <a:p>
            <a:pPr>
              <a:spcBef>
                <a:spcPts val="4"/>
              </a:spcBef>
            </a:pPr>
            <a:endParaRPr sz="1758">
              <a:latin typeface="Times New Roman"/>
              <a:cs typeface="Times New Roman"/>
            </a:endParaRPr>
          </a:p>
          <a:p>
            <a:pPr marL="266542" marR="3572" indent="-258059">
              <a:lnSpc>
                <a:spcPts val="1969"/>
              </a:lnSpc>
            </a:pPr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setMessage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(newMessage: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): 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.</a:t>
            </a:r>
            <a:r>
              <a:rPr sz="1687" spc="-4" dirty="0">
                <a:solidFill>
                  <a:srgbClr val="A98BB9"/>
                </a:solidFill>
                <a:latin typeface="Lucida Console"/>
                <a:cs typeface="Lucida Console"/>
              </a:rPr>
              <a:t>_message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r>
              <a:rPr sz="1687" spc="-11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newMessage;</a:t>
            </a:r>
            <a:endParaRPr sz="1687">
              <a:latin typeface="Lucida Console"/>
              <a:cs typeface="Lucida Console"/>
            </a:endParaRPr>
          </a:p>
          <a:p>
            <a:pPr marL="8929">
              <a:lnSpc>
                <a:spcPts val="1912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11524" y="4911329"/>
            <a:ext cx="14689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0453" y="5929312"/>
            <a:ext cx="3428107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5062" b="1" spc="-80" dirty="0">
                <a:solidFill>
                  <a:srgbClr val="53585F"/>
                </a:solidFill>
                <a:latin typeface="Trebuchet MS"/>
                <a:cs typeface="Trebuchet MS"/>
              </a:rPr>
              <a:t>@Injectable</a:t>
            </a:r>
            <a:endParaRPr sz="5062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1855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112" dirty="0"/>
              <a:t>Injecting </a:t>
            </a:r>
            <a:r>
              <a:rPr spc="21" dirty="0"/>
              <a:t>a</a:t>
            </a:r>
            <a:r>
              <a:rPr spc="-453" dirty="0"/>
              <a:t> </a:t>
            </a:r>
            <a:r>
              <a:rPr spc="-56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56049"/>
            <a:ext cx="8166199" cy="4322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marR="3572" indent="-164300">
              <a:lnSpc>
                <a:spcPct val="111100"/>
              </a:lnSpc>
              <a:buChar char="•"/>
              <a:tabLst>
                <a:tab pos="173229" algn="l"/>
              </a:tabLst>
            </a:pP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Injecting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service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is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simple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importing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service 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then </a:t>
            </a:r>
            <a:r>
              <a:rPr sz="2531" spc="25" dirty="0">
                <a:solidFill>
                  <a:srgbClr val="393939"/>
                </a:solidFill>
                <a:latin typeface="Tahoma"/>
                <a:cs typeface="Tahoma"/>
              </a:rPr>
              <a:t>defining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it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within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consumer’s  constructor</a:t>
            </a:r>
            <a:r>
              <a:rPr sz="2531" spc="-190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parameters</a:t>
            </a:r>
            <a:endParaRPr sz="2531">
              <a:latin typeface="Tahoma"/>
              <a:cs typeface="Tahoma"/>
            </a:endParaRPr>
          </a:p>
          <a:p>
            <a:pPr marL="173229" marR="104027" indent="-164300">
              <a:lnSpc>
                <a:spcPct val="111000"/>
              </a:lnSpc>
              <a:spcBef>
                <a:spcPts val="7"/>
              </a:spcBef>
              <a:buChar char="•"/>
              <a:tabLst>
                <a:tab pos="173229" algn="l"/>
              </a:tabLst>
            </a:pPr>
            <a:r>
              <a:rPr sz="2531" spc="143" dirty="0">
                <a:solidFill>
                  <a:srgbClr val="393939"/>
                </a:solidFill>
                <a:latin typeface="Tahoma"/>
                <a:cs typeface="Tahoma"/>
              </a:rPr>
              <a:t>Just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like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components,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we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8" dirty="0">
                <a:solidFill>
                  <a:srgbClr val="393939"/>
                </a:solidFill>
                <a:latin typeface="Tahoma"/>
                <a:cs typeface="Tahoma"/>
              </a:rPr>
              <a:t>can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inject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dependencies</a:t>
            </a:r>
            <a:r>
              <a:rPr sz="2531" spc="-161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into 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constructor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service</a:t>
            </a:r>
            <a:endParaRPr sz="2531">
              <a:latin typeface="Tahoma"/>
              <a:cs typeface="Tahoma"/>
            </a:endParaRPr>
          </a:p>
          <a:p>
            <a:pPr marL="173229" marR="290205" indent="-164300">
              <a:lnSpc>
                <a:spcPct val="111100"/>
              </a:lnSpc>
              <a:spcBef>
                <a:spcPts val="4"/>
              </a:spcBef>
              <a:buChar char="•"/>
              <a:tabLst>
                <a:tab pos="173229" algn="l"/>
              </a:tabLst>
            </a:pP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There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8" dirty="0">
                <a:solidFill>
                  <a:srgbClr val="393939"/>
                </a:solidFill>
                <a:latin typeface="Tahoma"/>
                <a:cs typeface="Tahoma"/>
              </a:rPr>
              <a:t>can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be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only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one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instance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service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type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 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particular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injector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but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-4" dirty="0">
                <a:solidFill>
                  <a:srgbClr val="393939"/>
                </a:solidFill>
                <a:latin typeface="Tahoma"/>
                <a:cs typeface="Tahoma"/>
              </a:rPr>
              <a:t>there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8" dirty="0">
                <a:solidFill>
                  <a:srgbClr val="393939"/>
                </a:solidFill>
                <a:latin typeface="Tahoma"/>
                <a:cs typeface="Tahoma"/>
              </a:rPr>
              <a:t>can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be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multiple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injectors 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operating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at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different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levels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application's 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-25" dirty="0">
                <a:solidFill>
                  <a:srgbClr val="393939"/>
                </a:solidFill>
                <a:latin typeface="Tahoma"/>
                <a:cs typeface="Tahoma"/>
              </a:rPr>
              <a:t>tree.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3" dirty="0">
                <a:solidFill>
                  <a:srgbClr val="393939"/>
                </a:solidFill>
                <a:latin typeface="Tahoma"/>
                <a:cs typeface="Tahoma"/>
              </a:rPr>
              <a:t>Any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those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injectors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could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have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91" dirty="0">
                <a:solidFill>
                  <a:srgbClr val="393939"/>
                </a:solidFill>
                <a:latin typeface="Tahoma"/>
                <a:cs typeface="Tahoma"/>
              </a:rPr>
              <a:t>its 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own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instance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service.</a:t>
            </a:r>
            <a:endParaRPr sz="2531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1674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881" y="383977"/>
            <a:ext cx="5161359" cy="250031"/>
          </a:xfrm>
          <a:custGeom>
            <a:avLst/>
            <a:gdLst/>
            <a:ahLst/>
            <a:cxnLst/>
            <a:rect l="l" t="t" r="r" b="b"/>
            <a:pathLst>
              <a:path w="7340600" h="355600">
                <a:moveTo>
                  <a:pt x="0" y="0"/>
                </a:moveTo>
                <a:lnTo>
                  <a:pt x="7340206" y="0"/>
                </a:lnTo>
                <a:lnTo>
                  <a:pt x="7340206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object 3"/>
          <p:cNvSpPr/>
          <p:nvPr/>
        </p:nvSpPr>
        <p:spPr>
          <a:xfrm>
            <a:off x="1716882" y="634008"/>
            <a:ext cx="6838801" cy="250031"/>
          </a:xfrm>
          <a:custGeom>
            <a:avLst/>
            <a:gdLst/>
            <a:ahLst/>
            <a:cxnLst/>
            <a:rect l="l" t="t" r="r" b="b"/>
            <a:pathLst>
              <a:path w="9726295" h="355600">
                <a:moveTo>
                  <a:pt x="0" y="0"/>
                </a:moveTo>
                <a:lnTo>
                  <a:pt x="9725774" y="0"/>
                </a:lnTo>
                <a:lnTo>
                  <a:pt x="9725774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1716881" y="1134070"/>
            <a:ext cx="1548408" cy="250031"/>
          </a:xfrm>
          <a:custGeom>
            <a:avLst/>
            <a:gdLst/>
            <a:ahLst/>
            <a:cxnLst/>
            <a:rect l="l" t="t" r="r" b="b"/>
            <a:pathLst>
              <a:path w="2202180" h="355600">
                <a:moveTo>
                  <a:pt x="0" y="0"/>
                </a:moveTo>
                <a:lnTo>
                  <a:pt x="2202065" y="0"/>
                </a:lnTo>
                <a:lnTo>
                  <a:pt x="2202065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716881" y="1384102"/>
            <a:ext cx="2451646" cy="250031"/>
          </a:xfrm>
          <a:custGeom>
            <a:avLst/>
            <a:gdLst/>
            <a:ahLst/>
            <a:cxnLst/>
            <a:rect l="l" t="t" r="r" b="b"/>
            <a:pathLst>
              <a:path w="3486785" h="355600">
                <a:moveTo>
                  <a:pt x="0" y="0"/>
                </a:moveTo>
                <a:lnTo>
                  <a:pt x="3486594" y="0"/>
                </a:lnTo>
                <a:lnTo>
                  <a:pt x="3486594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1716882" y="1634133"/>
            <a:ext cx="5806529" cy="250031"/>
          </a:xfrm>
          <a:custGeom>
            <a:avLst/>
            <a:gdLst/>
            <a:ahLst/>
            <a:cxnLst/>
            <a:rect l="l" t="t" r="r" b="b"/>
            <a:pathLst>
              <a:path w="8258175" h="355600">
                <a:moveTo>
                  <a:pt x="0" y="0"/>
                </a:moveTo>
                <a:lnTo>
                  <a:pt x="8257730" y="0"/>
                </a:lnTo>
                <a:lnTo>
                  <a:pt x="825773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1716881" y="1884164"/>
            <a:ext cx="258068" cy="250031"/>
          </a:xfrm>
          <a:custGeom>
            <a:avLst/>
            <a:gdLst/>
            <a:ahLst/>
            <a:cxnLst/>
            <a:rect l="l" t="t" r="r" b="b"/>
            <a:pathLst>
              <a:path w="367030" h="355600">
                <a:moveTo>
                  <a:pt x="0" y="0"/>
                </a:moveTo>
                <a:lnTo>
                  <a:pt x="367009" y="0"/>
                </a:lnTo>
                <a:lnTo>
                  <a:pt x="367009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1716881" y="2134195"/>
            <a:ext cx="3612952" cy="250031"/>
          </a:xfrm>
          <a:custGeom>
            <a:avLst/>
            <a:gdLst/>
            <a:ahLst/>
            <a:cxnLst/>
            <a:rect l="l" t="t" r="r" b="b"/>
            <a:pathLst>
              <a:path w="5138420" h="355600">
                <a:moveTo>
                  <a:pt x="0" y="0"/>
                </a:moveTo>
                <a:lnTo>
                  <a:pt x="5138140" y="0"/>
                </a:lnTo>
                <a:lnTo>
                  <a:pt x="513814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1716881" y="2384227"/>
            <a:ext cx="3871020" cy="250031"/>
          </a:xfrm>
          <a:custGeom>
            <a:avLst/>
            <a:gdLst/>
            <a:ahLst/>
            <a:cxnLst/>
            <a:rect l="l" t="t" r="r" b="b"/>
            <a:pathLst>
              <a:path w="5505450" h="355600">
                <a:moveTo>
                  <a:pt x="0" y="0"/>
                </a:moveTo>
                <a:lnTo>
                  <a:pt x="5505157" y="0"/>
                </a:lnTo>
                <a:lnTo>
                  <a:pt x="5505157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1716881" y="2634258"/>
            <a:ext cx="6193631" cy="250031"/>
          </a:xfrm>
          <a:custGeom>
            <a:avLst/>
            <a:gdLst/>
            <a:ahLst/>
            <a:cxnLst/>
            <a:rect l="l" t="t" r="r" b="b"/>
            <a:pathLst>
              <a:path w="8808720" h="355600">
                <a:moveTo>
                  <a:pt x="0" y="0"/>
                </a:moveTo>
                <a:lnTo>
                  <a:pt x="8808237" y="0"/>
                </a:lnTo>
                <a:lnTo>
                  <a:pt x="8808237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/>
          <p:nvPr/>
        </p:nvSpPr>
        <p:spPr>
          <a:xfrm>
            <a:off x="1716881" y="2884289"/>
            <a:ext cx="2322612" cy="250031"/>
          </a:xfrm>
          <a:custGeom>
            <a:avLst/>
            <a:gdLst/>
            <a:ahLst/>
            <a:cxnLst/>
            <a:rect l="l" t="t" r="r" b="b"/>
            <a:pathLst>
              <a:path w="3303270" h="355600">
                <a:moveTo>
                  <a:pt x="0" y="0"/>
                </a:moveTo>
                <a:lnTo>
                  <a:pt x="3303092" y="0"/>
                </a:lnTo>
                <a:lnTo>
                  <a:pt x="3303092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2"/>
          <p:cNvSpPr/>
          <p:nvPr/>
        </p:nvSpPr>
        <p:spPr>
          <a:xfrm>
            <a:off x="1716881" y="3384352"/>
            <a:ext cx="6967835" cy="250031"/>
          </a:xfrm>
          <a:custGeom>
            <a:avLst/>
            <a:gdLst/>
            <a:ahLst/>
            <a:cxnLst/>
            <a:rect l="l" t="t" r="r" b="b"/>
            <a:pathLst>
              <a:path w="9909810" h="355600">
                <a:moveTo>
                  <a:pt x="0" y="0"/>
                </a:moveTo>
                <a:lnTo>
                  <a:pt x="9909276" y="0"/>
                </a:lnTo>
                <a:lnTo>
                  <a:pt x="9909276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3"/>
          <p:cNvSpPr/>
          <p:nvPr/>
        </p:nvSpPr>
        <p:spPr>
          <a:xfrm>
            <a:off x="1716881" y="3884414"/>
            <a:ext cx="1806476" cy="250031"/>
          </a:xfrm>
          <a:custGeom>
            <a:avLst/>
            <a:gdLst/>
            <a:ahLst/>
            <a:cxnLst/>
            <a:rect l="l" t="t" r="r" b="b"/>
            <a:pathLst>
              <a:path w="2569210" h="355600">
                <a:moveTo>
                  <a:pt x="0" y="0"/>
                </a:moveTo>
                <a:lnTo>
                  <a:pt x="2569070" y="0"/>
                </a:lnTo>
                <a:lnTo>
                  <a:pt x="256907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/>
          <p:cNvSpPr/>
          <p:nvPr/>
        </p:nvSpPr>
        <p:spPr>
          <a:xfrm>
            <a:off x="1716882" y="4134445"/>
            <a:ext cx="6580733" cy="250031"/>
          </a:xfrm>
          <a:custGeom>
            <a:avLst/>
            <a:gdLst/>
            <a:ahLst/>
            <a:cxnLst/>
            <a:rect l="l" t="t" r="r" b="b"/>
            <a:pathLst>
              <a:path w="9359265" h="355600">
                <a:moveTo>
                  <a:pt x="0" y="0"/>
                </a:moveTo>
                <a:lnTo>
                  <a:pt x="9358757" y="0"/>
                </a:lnTo>
                <a:lnTo>
                  <a:pt x="9358757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/>
          <p:cNvSpPr/>
          <p:nvPr/>
        </p:nvSpPr>
        <p:spPr>
          <a:xfrm>
            <a:off x="1716882" y="4384477"/>
            <a:ext cx="387102" cy="250031"/>
          </a:xfrm>
          <a:custGeom>
            <a:avLst/>
            <a:gdLst/>
            <a:ahLst/>
            <a:cxnLst/>
            <a:rect l="l" t="t" r="r" b="b"/>
            <a:pathLst>
              <a:path w="550544" h="355600">
                <a:moveTo>
                  <a:pt x="0" y="0"/>
                </a:moveTo>
                <a:lnTo>
                  <a:pt x="550515" y="0"/>
                </a:lnTo>
                <a:lnTo>
                  <a:pt x="550515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6"/>
          <p:cNvSpPr/>
          <p:nvPr/>
        </p:nvSpPr>
        <p:spPr>
          <a:xfrm>
            <a:off x="1716881" y="4884539"/>
            <a:ext cx="4387155" cy="250031"/>
          </a:xfrm>
          <a:custGeom>
            <a:avLst/>
            <a:gdLst/>
            <a:ahLst/>
            <a:cxnLst/>
            <a:rect l="l" t="t" r="r" b="b"/>
            <a:pathLst>
              <a:path w="6239509" h="355600">
                <a:moveTo>
                  <a:pt x="0" y="0"/>
                </a:moveTo>
                <a:lnTo>
                  <a:pt x="6239167" y="0"/>
                </a:lnTo>
                <a:lnTo>
                  <a:pt x="6239167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7"/>
          <p:cNvSpPr/>
          <p:nvPr/>
        </p:nvSpPr>
        <p:spPr>
          <a:xfrm>
            <a:off x="1716882" y="5134570"/>
            <a:ext cx="4774257" cy="250031"/>
          </a:xfrm>
          <a:custGeom>
            <a:avLst/>
            <a:gdLst/>
            <a:ahLst/>
            <a:cxnLst/>
            <a:rect l="l" t="t" r="r" b="b"/>
            <a:pathLst>
              <a:path w="6790055" h="355600">
                <a:moveTo>
                  <a:pt x="0" y="0"/>
                </a:moveTo>
                <a:lnTo>
                  <a:pt x="6789686" y="0"/>
                </a:lnTo>
                <a:lnTo>
                  <a:pt x="6789686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8"/>
          <p:cNvSpPr/>
          <p:nvPr/>
        </p:nvSpPr>
        <p:spPr>
          <a:xfrm>
            <a:off x="1716882" y="5384602"/>
            <a:ext cx="387102" cy="250031"/>
          </a:xfrm>
          <a:custGeom>
            <a:avLst/>
            <a:gdLst/>
            <a:ahLst/>
            <a:cxnLst/>
            <a:rect l="l" t="t" r="r" b="b"/>
            <a:pathLst>
              <a:path w="550544" h="355600">
                <a:moveTo>
                  <a:pt x="0" y="0"/>
                </a:moveTo>
                <a:lnTo>
                  <a:pt x="550515" y="0"/>
                </a:lnTo>
                <a:lnTo>
                  <a:pt x="550515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9"/>
          <p:cNvSpPr/>
          <p:nvPr/>
        </p:nvSpPr>
        <p:spPr>
          <a:xfrm>
            <a:off x="1716881" y="5634633"/>
            <a:ext cx="258068" cy="250031"/>
          </a:xfrm>
          <a:custGeom>
            <a:avLst/>
            <a:gdLst/>
            <a:ahLst/>
            <a:cxnLst/>
            <a:rect l="l" t="t" r="r" b="b"/>
            <a:pathLst>
              <a:path w="367030" h="355600">
                <a:moveTo>
                  <a:pt x="0" y="0"/>
                </a:moveTo>
                <a:lnTo>
                  <a:pt x="367009" y="0"/>
                </a:lnTo>
                <a:lnTo>
                  <a:pt x="367009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20"/>
          <p:cNvSpPr txBox="1"/>
          <p:nvPr/>
        </p:nvSpPr>
        <p:spPr>
          <a:xfrm>
            <a:off x="1711524" y="366118"/>
            <a:ext cx="7920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14716" y="366118"/>
            <a:ext cx="143723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{Component}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63035" y="366118"/>
            <a:ext cx="53399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8169" y="366118"/>
            <a:ext cx="208240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'angular2/core'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11524" y="616149"/>
            <a:ext cx="7920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14716" y="616149"/>
            <a:ext cx="182433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{StateService}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0119" y="616149"/>
            <a:ext cx="53399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95253" y="616149"/>
            <a:ext cx="337274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'../common/state.service'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11524" y="1130498"/>
            <a:ext cx="2469505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542" marR="3572" indent="-258059">
              <a:lnSpc>
                <a:spcPts val="1969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@Component({  </a:t>
            </a:r>
            <a:r>
              <a:rPr sz="1687" spc="-4" dirty="0">
                <a:solidFill>
                  <a:srgbClr val="A98BB9"/>
                </a:solidFill>
                <a:latin typeface="Lucida Console"/>
                <a:cs typeface="Lucida Console"/>
              </a:rPr>
              <a:t>selector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687" spc="-3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'home'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,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69577" y="1616274"/>
            <a:ext cx="156626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A98BB9"/>
                </a:solidFill>
                <a:latin typeface="Lucida Console"/>
                <a:cs typeface="Lucida Console"/>
              </a:rPr>
              <a:t>templateUrl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46926" y="1616274"/>
            <a:ext cx="388932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'app/home/home.component.html'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1524" y="1866305"/>
            <a:ext cx="27592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})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11524" y="2116337"/>
            <a:ext cx="156626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</a:t>
            </a:r>
            <a:r>
              <a:rPr sz="1687" b="1" spc="-46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class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88875" y="2116337"/>
            <a:ext cx="1953816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HomeComponent</a:t>
            </a:r>
            <a:r>
              <a:rPr sz="1687" spc="-35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69577" y="2366367"/>
            <a:ext cx="1695301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997"/>
              </a:lnSpc>
            </a:pPr>
            <a:r>
              <a:rPr sz="1687" spc="-4" dirty="0">
                <a:solidFill>
                  <a:srgbClr val="A98BB9"/>
                </a:solidFill>
                <a:latin typeface="Lucida Console"/>
                <a:cs typeface="Lucida Console"/>
              </a:rPr>
              <a:t>title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687" spc="-46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endParaRPr sz="1687">
              <a:latin typeface="Lucida Sans Typewriter"/>
              <a:cs typeface="Lucida Sans Typewriter"/>
            </a:endParaRPr>
          </a:p>
          <a:p>
            <a:pPr marL="8929">
              <a:lnSpc>
                <a:spcPts val="1997"/>
              </a:lnSpc>
              <a:tabLst>
                <a:tab pos="911689" algn="l"/>
              </a:tabLst>
            </a:pPr>
            <a:r>
              <a:rPr sz="1687" spc="-4" dirty="0">
                <a:solidFill>
                  <a:srgbClr val="A98BB9"/>
                </a:solidFill>
                <a:latin typeface="Lucida Console"/>
                <a:cs typeface="Lucida Console"/>
              </a:rPr>
              <a:t>bod</a:t>
            </a:r>
            <a:r>
              <a:rPr sz="1687" spc="-7" dirty="0">
                <a:solidFill>
                  <a:srgbClr val="A98BB9"/>
                </a:solidFill>
                <a:latin typeface="Lucida Console"/>
                <a:cs typeface="Lucida Console"/>
              </a:rPr>
              <a:t>y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687" dirty="0">
                <a:solidFill>
                  <a:srgbClr val="B7C4D1"/>
                </a:solidFill>
                <a:latin typeface="Lucida Console"/>
                <a:cs typeface="Lucida Console"/>
              </a:rPr>
              <a:t>	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endParaRPr sz="1687">
              <a:latin typeface="Lucida Sans Typewriter"/>
              <a:cs typeface="Lucida Sans Typewriter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75951" y="2366367"/>
            <a:ext cx="921097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1997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r>
              <a:rPr sz="1687" spc="-60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'Home</a:t>
            </a:r>
            <a:endParaRPr sz="1687">
              <a:latin typeface="Lucida Console"/>
              <a:cs typeface="Lucida Console"/>
            </a:endParaRPr>
          </a:p>
          <a:p>
            <a:pPr marL="8929">
              <a:lnSpc>
                <a:spcPts val="1997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r>
              <a:rPr sz="1687" spc="-60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'This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08235" y="2380655"/>
            <a:ext cx="792063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1969"/>
              </a:lnSpc>
            </a:pPr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Page</a:t>
            </a:r>
            <a:r>
              <a:rPr sz="1687" spc="-7" dirty="0">
                <a:solidFill>
                  <a:srgbClr val="7C976C"/>
                </a:solidFill>
                <a:latin typeface="Lucida Console"/>
                <a:cs typeface="Lucida Console"/>
              </a:rPr>
              <a:t>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  </a:t>
            </a:r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is</a:t>
            </a:r>
            <a:r>
              <a:rPr sz="1687" spc="-63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the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1499" y="2616399"/>
            <a:ext cx="663029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about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85723" y="2616399"/>
            <a:ext cx="53399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home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30912" y="2616399"/>
            <a:ext cx="7920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body</a:t>
            </a:r>
            <a:r>
              <a:rPr sz="1687" spc="-7" dirty="0">
                <a:solidFill>
                  <a:srgbClr val="7C976C"/>
                </a:solidFill>
                <a:latin typeface="Lucida Console"/>
                <a:cs typeface="Lucida Console"/>
              </a:rPr>
              <a:t>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50119" y="3366493"/>
            <a:ext cx="182433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_stateService: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85682" y="3366493"/>
            <a:ext cx="2211884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StateService) {</a:t>
            </a:r>
            <a:r>
              <a:rPr sz="1687" spc="-32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69577" y="2866430"/>
            <a:ext cx="2469505" cy="12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A98BB9"/>
                </a:solidFill>
                <a:latin typeface="Lucida Console"/>
                <a:cs typeface="Lucida Console"/>
              </a:rPr>
              <a:t>message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687" spc="-42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latin typeface="Lucida Console"/>
              <a:cs typeface="Lucida Console"/>
            </a:endParaRPr>
          </a:p>
          <a:p>
            <a:pPr>
              <a:spcBef>
                <a:spcPts val="11"/>
              </a:spcBef>
            </a:pPr>
            <a:endParaRPr sz="1652">
              <a:latin typeface="Times New Roman"/>
              <a:cs typeface="Times New Roman"/>
            </a:endParaRPr>
          </a:p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constructor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</a:t>
            </a:r>
            <a:endParaRPr sz="1687">
              <a:latin typeface="Lucida Sans Typewriter"/>
              <a:cs typeface="Lucida Sans Typewriter"/>
            </a:endParaRPr>
          </a:p>
          <a:p>
            <a:pPr>
              <a:spcBef>
                <a:spcPts val="11"/>
              </a:spcBef>
            </a:pPr>
            <a:endParaRPr sz="1652">
              <a:latin typeface="Times New Roman"/>
              <a:cs typeface="Times New Roman"/>
            </a:endParaRPr>
          </a:p>
          <a:p>
            <a:pPr marL="8929"/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ngOnInit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()</a:t>
            </a:r>
            <a:r>
              <a:rPr sz="1687" spc="-4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7631" y="4116587"/>
            <a:ext cx="182433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.</a:t>
            </a:r>
            <a:r>
              <a:rPr sz="1687" spc="-4" dirty="0">
                <a:solidFill>
                  <a:srgbClr val="A98BB9"/>
                </a:solidFill>
                <a:latin typeface="Lucida Console"/>
                <a:cs typeface="Lucida Console"/>
              </a:rPr>
              <a:t>message</a:t>
            </a:r>
            <a:r>
              <a:rPr sz="1687" spc="-46" dirty="0">
                <a:solidFill>
                  <a:srgbClr val="A98BB9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=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63035" y="4116587"/>
            <a:ext cx="414694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._stateService.</a:t>
            </a:r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getMessage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();</a:t>
            </a:r>
            <a:endParaRPr sz="1687">
              <a:latin typeface="Lucida Console"/>
              <a:cs typeface="Lucida Consol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11524" y="4366617"/>
            <a:ext cx="5364956" cy="3149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988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687">
              <a:latin typeface="Lucida Console"/>
              <a:cs typeface="Lucida Console"/>
            </a:endParaRPr>
          </a:p>
          <a:p>
            <a:pPr>
              <a:spcBef>
                <a:spcPts val="11"/>
              </a:spcBef>
            </a:pPr>
            <a:endParaRPr sz="1652">
              <a:latin typeface="Times New Roman"/>
              <a:cs typeface="Times New Roman"/>
            </a:endParaRPr>
          </a:p>
          <a:p>
            <a:pPr marL="266542">
              <a:lnSpc>
                <a:spcPts val="1997"/>
              </a:lnSpc>
            </a:pPr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updateMessage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(m: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):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void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687">
              <a:latin typeface="Lucida Console"/>
              <a:cs typeface="Lucida Console"/>
            </a:endParaRPr>
          </a:p>
          <a:p>
            <a:pPr marR="51344" algn="ctr">
              <a:lnSpc>
                <a:spcPts val="1969"/>
              </a:lnSpc>
            </a:pP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._stateService.</a:t>
            </a:r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setMessage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(m);</a:t>
            </a:r>
            <a:endParaRPr sz="1687">
              <a:latin typeface="Lucida Console"/>
              <a:cs typeface="Lucida Console"/>
            </a:endParaRPr>
          </a:p>
          <a:p>
            <a:pPr marL="266988">
              <a:lnSpc>
                <a:spcPts val="1969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687">
              <a:latin typeface="Lucida Console"/>
              <a:cs typeface="Lucida Console"/>
            </a:endParaRPr>
          </a:p>
          <a:p>
            <a:pPr marL="8929">
              <a:lnSpc>
                <a:spcPts val="1997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687">
              <a:latin typeface="Lucida Console"/>
              <a:cs typeface="Lucida Console"/>
            </a:endParaRPr>
          </a:p>
          <a:p>
            <a:pPr marL="17859">
              <a:spcBef>
                <a:spcPts val="436"/>
              </a:spcBef>
            </a:pPr>
            <a:r>
              <a:rPr sz="5062" b="1" spc="-112" dirty="0">
                <a:solidFill>
                  <a:srgbClr val="53585F"/>
                </a:solidFill>
                <a:latin typeface="Trebuchet MS"/>
                <a:cs typeface="Trebuchet MS"/>
              </a:rPr>
              <a:t>Injecting </a:t>
            </a:r>
            <a:r>
              <a:rPr sz="5062" b="1" spc="21" dirty="0">
                <a:solidFill>
                  <a:srgbClr val="53585F"/>
                </a:solidFill>
                <a:latin typeface="Trebuchet MS"/>
                <a:cs typeface="Trebuchet MS"/>
              </a:rPr>
              <a:t>a</a:t>
            </a:r>
            <a:r>
              <a:rPr sz="5062" b="1" spc="-453" dirty="0">
                <a:solidFill>
                  <a:srgbClr val="53585F"/>
                </a:solidFill>
                <a:latin typeface="Trebuchet MS"/>
                <a:cs typeface="Trebuchet MS"/>
              </a:rPr>
              <a:t> </a:t>
            </a:r>
            <a:r>
              <a:rPr sz="5062" b="1" spc="-56" dirty="0">
                <a:solidFill>
                  <a:srgbClr val="53585F"/>
                </a:solidFill>
                <a:latin typeface="Trebuchet MS"/>
                <a:cs typeface="Trebuchet MS"/>
              </a:rPr>
              <a:t>Service</a:t>
            </a:r>
            <a:endParaRPr sz="5062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335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489" dirty="0"/>
              <a:t>T</a:t>
            </a:r>
            <a:r>
              <a:rPr spc="-214" dirty="0"/>
              <a:t>e</a:t>
            </a:r>
            <a:r>
              <a:rPr spc="425" dirty="0"/>
              <a:t>s</a:t>
            </a:r>
            <a:r>
              <a:rPr spc="-243" dirty="0"/>
              <a:t>t</a:t>
            </a:r>
            <a:r>
              <a:rPr spc="-158" dirty="0"/>
              <a:t>i</a:t>
            </a:r>
            <a:r>
              <a:rPr spc="-134" dirty="0"/>
              <a:t>n</a:t>
            </a:r>
            <a:r>
              <a:rPr spc="316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8869"/>
            <a:ext cx="8041630" cy="3843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 defTabSz="642915">
              <a:buFontTx/>
              <a:buChar char="•"/>
              <a:tabLst>
                <a:tab pos="173229" algn="l"/>
              </a:tabLst>
            </a:pP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Angular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wraps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09" dirty="0">
                <a:solidFill>
                  <a:srgbClr val="393939"/>
                </a:solidFill>
                <a:latin typeface="Tahoma"/>
                <a:cs typeface="Tahoma"/>
              </a:rPr>
              <a:t>Jasmine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methods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572" indent="-164300" defTabSz="642915">
              <a:lnSpc>
                <a:spcPct val="1110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Import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all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necessary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09" dirty="0">
                <a:solidFill>
                  <a:srgbClr val="393939"/>
                </a:solidFill>
                <a:latin typeface="Tahoma"/>
                <a:cs typeface="Tahoma"/>
              </a:rPr>
              <a:t>Jasmine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methods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from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b="1" spc="-25" dirty="0">
                <a:solidFill>
                  <a:srgbClr val="393939"/>
                </a:solidFill>
                <a:latin typeface="Trebuchet MS"/>
                <a:cs typeface="Trebuchet MS"/>
              </a:rPr>
              <a:t>angular2/  </a:t>
            </a:r>
            <a:r>
              <a:rPr sz="2531" b="1" spc="-21" dirty="0">
                <a:solidFill>
                  <a:srgbClr val="393939"/>
                </a:solidFill>
                <a:latin typeface="Trebuchet MS"/>
                <a:cs typeface="Trebuchet MS"/>
              </a:rPr>
              <a:t>testing</a:t>
            </a:r>
            <a:endParaRPr sz="2531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73229" indent="-164300" defTabSz="642915">
              <a:spcBef>
                <a:spcPts val="340"/>
              </a:spcBef>
              <a:buFontTx/>
              <a:buChar char="•"/>
              <a:tabLst>
                <a:tab pos="173229" algn="l"/>
              </a:tabLst>
            </a:pP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Import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3" dirty="0">
                <a:solidFill>
                  <a:srgbClr val="393939"/>
                </a:solidFill>
                <a:latin typeface="Tahoma"/>
                <a:cs typeface="Tahoma"/>
              </a:rPr>
              <a:t>classes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7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test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115635" indent="-164300" defTabSz="642915">
              <a:lnSpc>
                <a:spcPct val="111100"/>
              </a:lnSpc>
              <a:buFontTx/>
              <a:buChar char="•"/>
              <a:tabLst>
                <a:tab pos="173229" algn="l"/>
              </a:tabLst>
            </a:pP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Include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providers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by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importing </a:t>
            </a:r>
            <a:r>
              <a:rPr sz="2531" b="1" spc="-46" dirty="0">
                <a:solidFill>
                  <a:srgbClr val="393939"/>
                </a:solidFill>
                <a:latin typeface="Trebuchet MS"/>
                <a:cs typeface="Trebuchet MS"/>
              </a:rPr>
              <a:t>beforeEachProviders 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then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calling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with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method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that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returns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" dirty="0">
                <a:solidFill>
                  <a:srgbClr val="393939"/>
                </a:solidFill>
                <a:latin typeface="Tahoma"/>
                <a:cs typeface="Tahoma"/>
              </a:rPr>
              <a:t>array 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imported</a:t>
            </a:r>
            <a:r>
              <a:rPr sz="2531" spc="-42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providers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134387" indent="-164300" defTabSz="642915">
              <a:lnSpc>
                <a:spcPct val="111000"/>
              </a:lnSpc>
              <a:spcBef>
                <a:spcPts val="7"/>
              </a:spcBef>
              <a:buFontTx/>
              <a:buChar char="•"/>
              <a:tabLst>
                <a:tab pos="173229" algn="l"/>
              </a:tabLst>
            </a:pPr>
            <a:r>
              <a:rPr sz="2531" spc="-11" dirty="0">
                <a:solidFill>
                  <a:srgbClr val="393939"/>
                </a:solidFill>
                <a:latin typeface="Tahoma"/>
                <a:cs typeface="Tahoma"/>
              </a:rPr>
              <a:t>Inject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providers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by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calling </a:t>
            </a:r>
            <a:r>
              <a:rPr sz="2531" b="1" spc="-95" dirty="0">
                <a:solidFill>
                  <a:srgbClr val="393939"/>
                </a:solidFill>
                <a:latin typeface="Trebuchet MS"/>
                <a:cs typeface="Trebuchet MS"/>
              </a:rPr>
              <a:t>inject([arrayOfProviders],  </a:t>
            </a:r>
            <a:r>
              <a:rPr sz="2531" b="1" spc="-39" dirty="0">
                <a:solidFill>
                  <a:srgbClr val="393939"/>
                </a:solidFill>
                <a:latin typeface="Trebuchet MS"/>
                <a:cs typeface="Trebuchet MS"/>
              </a:rPr>
              <a:t>(providerAliases)</a:t>
            </a:r>
            <a:r>
              <a:rPr sz="2531" b="1" spc="-134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b="1" spc="-102" dirty="0">
                <a:solidFill>
                  <a:srgbClr val="393939"/>
                </a:solidFill>
                <a:latin typeface="Trebuchet MS"/>
                <a:cs typeface="Trebuchet MS"/>
              </a:rPr>
              <a:t>=&gt;</a:t>
            </a:r>
            <a:r>
              <a:rPr sz="2531" b="1" spc="-134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b="1" spc="-193" dirty="0">
                <a:solidFill>
                  <a:srgbClr val="393939"/>
                </a:solidFill>
                <a:latin typeface="Trebuchet MS"/>
                <a:cs typeface="Trebuchet MS"/>
              </a:rPr>
              <a:t>{})</a:t>
            </a:r>
            <a:r>
              <a:rPr sz="2531" b="1" spc="-137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inside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b="1" spc="-56" dirty="0">
                <a:solidFill>
                  <a:srgbClr val="393939"/>
                </a:solidFill>
                <a:latin typeface="Trebuchet MS"/>
                <a:cs typeface="Trebuchet MS"/>
              </a:rPr>
              <a:t>beforeEach</a:t>
            </a:r>
            <a:r>
              <a:rPr sz="2531" b="1" spc="-141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or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b="1" spc="-102" dirty="0">
                <a:solidFill>
                  <a:srgbClr val="393939"/>
                </a:solidFill>
                <a:latin typeface="Trebuchet MS"/>
                <a:cs typeface="Trebuchet MS"/>
              </a:rPr>
              <a:t>it</a:t>
            </a:r>
            <a:r>
              <a:rPr sz="2531" b="1" spc="-134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spc="74" dirty="0">
                <a:solidFill>
                  <a:srgbClr val="393939"/>
                </a:solidFill>
                <a:latin typeface="Tahoma"/>
                <a:cs typeface="Tahoma"/>
              </a:rPr>
              <a:t>block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05879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881" y="2303860"/>
            <a:ext cx="7225903" cy="250031"/>
          </a:xfrm>
          <a:custGeom>
            <a:avLst/>
            <a:gdLst/>
            <a:ahLst/>
            <a:cxnLst/>
            <a:rect l="l" t="t" r="r" b="b"/>
            <a:pathLst>
              <a:path w="10276840" h="355600">
                <a:moveTo>
                  <a:pt x="0" y="0"/>
                </a:moveTo>
                <a:lnTo>
                  <a:pt x="10276281" y="0"/>
                </a:lnTo>
                <a:lnTo>
                  <a:pt x="10276281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6882" y="2803922"/>
            <a:ext cx="6064597" cy="250031"/>
          </a:xfrm>
          <a:custGeom>
            <a:avLst/>
            <a:gdLst/>
            <a:ahLst/>
            <a:cxnLst/>
            <a:rect l="l" t="t" r="r" b="b"/>
            <a:pathLst>
              <a:path w="8625205" h="355600">
                <a:moveTo>
                  <a:pt x="0" y="0"/>
                </a:moveTo>
                <a:lnTo>
                  <a:pt x="8624735" y="0"/>
                </a:lnTo>
                <a:lnTo>
                  <a:pt x="8624735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881" y="3303985"/>
            <a:ext cx="4129088" cy="250031"/>
          </a:xfrm>
          <a:custGeom>
            <a:avLst/>
            <a:gdLst/>
            <a:ahLst/>
            <a:cxnLst/>
            <a:rect l="l" t="t" r="r" b="b"/>
            <a:pathLst>
              <a:path w="5872480" h="355600">
                <a:moveTo>
                  <a:pt x="0" y="0"/>
                </a:moveTo>
                <a:lnTo>
                  <a:pt x="5872162" y="0"/>
                </a:lnTo>
                <a:lnTo>
                  <a:pt x="5872162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6881" y="3554016"/>
            <a:ext cx="4645223" cy="250031"/>
          </a:xfrm>
          <a:custGeom>
            <a:avLst/>
            <a:gdLst/>
            <a:ahLst/>
            <a:cxnLst/>
            <a:rect l="l" t="t" r="r" b="b"/>
            <a:pathLst>
              <a:path w="6606540" h="355600">
                <a:moveTo>
                  <a:pt x="0" y="0"/>
                </a:moveTo>
                <a:lnTo>
                  <a:pt x="6606184" y="0"/>
                </a:lnTo>
                <a:lnTo>
                  <a:pt x="6606184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6882" y="3804047"/>
            <a:ext cx="6322665" cy="250031"/>
          </a:xfrm>
          <a:custGeom>
            <a:avLst/>
            <a:gdLst/>
            <a:ahLst/>
            <a:cxnLst/>
            <a:rect l="l" t="t" r="r" b="b"/>
            <a:pathLst>
              <a:path w="8992235" h="355600">
                <a:moveTo>
                  <a:pt x="0" y="0"/>
                </a:moveTo>
                <a:lnTo>
                  <a:pt x="8991752" y="0"/>
                </a:lnTo>
                <a:lnTo>
                  <a:pt x="8991752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882" y="4054078"/>
            <a:ext cx="645170" cy="250031"/>
          </a:xfrm>
          <a:custGeom>
            <a:avLst/>
            <a:gdLst/>
            <a:ahLst/>
            <a:cxnLst/>
            <a:rect l="l" t="t" r="r" b="b"/>
            <a:pathLst>
              <a:path w="917575" h="355600">
                <a:moveTo>
                  <a:pt x="0" y="0"/>
                </a:moveTo>
                <a:lnTo>
                  <a:pt x="917525" y="0"/>
                </a:lnTo>
                <a:lnTo>
                  <a:pt x="917525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882" y="4304110"/>
            <a:ext cx="387102" cy="250031"/>
          </a:xfrm>
          <a:custGeom>
            <a:avLst/>
            <a:gdLst/>
            <a:ahLst/>
            <a:cxnLst/>
            <a:rect l="l" t="t" r="r" b="b"/>
            <a:pathLst>
              <a:path w="550544" h="355600">
                <a:moveTo>
                  <a:pt x="0" y="0"/>
                </a:moveTo>
                <a:lnTo>
                  <a:pt x="550515" y="0"/>
                </a:lnTo>
                <a:lnTo>
                  <a:pt x="550515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1524" y="2286001"/>
            <a:ext cx="7920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687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4716" y="2286001"/>
            <a:ext cx="143723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r>
              <a:rPr sz="1687" spc="-4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describe,</a:t>
            </a:r>
            <a:endParaRPr sz="1687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3035" y="2286001"/>
            <a:ext cx="221143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it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, expect }</a:t>
            </a:r>
            <a:r>
              <a:rPr sz="1687" spc="-3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687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5522" y="2286001"/>
            <a:ext cx="2469505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'angular2/testing'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1523" y="2786063"/>
            <a:ext cx="3630811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 AppComponent }</a:t>
            </a:r>
            <a:r>
              <a:rPr sz="1687" spc="-7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687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3304" y="2786063"/>
            <a:ext cx="2340471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'./app.component'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687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1523" y="3286126"/>
            <a:ext cx="4146947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describe(</a:t>
            </a:r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'AppComponent'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, () =&gt; {</a:t>
            </a:r>
            <a:endParaRPr sz="1687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3328" y="3536157"/>
            <a:ext cx="921544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() =&gt;</a:t>
            </a:r>
            <a:r>
              <a:rPr sz="1687" spc="-63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687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9577" y="3550444"/>
            <a:ext cx="3372743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988" marR="3572" indent="-258505" defTabSz="642915">
              <a:lnSpc>
                <a:spcPts val="1969"/>
              </a:lnSpc>
            </a:pPr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it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</a:t>
            </a:r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'should be a function'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,  expect(</a:t>
            </a:r>
            <a:r>
              <a:rPr sz="1687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typeof</a:t>
            </a:r>
            <a:endParaRPr sz="1687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34010" y="3786188"/>
            <a:ext cx="401791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AppComponent).</a:t>
            </a:r>
            <a:r>
              <a:rPr sz="1687" spc="-4" dirty="0">
                <a:solidFill>
                  <a:srgbClr val="FFD080"/>
                </a:solidFill>
                <a:latin typeface="Lucida Console"/>
                <a:cs typeface="Lucida Console"/>
              </a:rPr>
              <a:t>toBe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(</a:t>
            </a:r>
            <a:r>
              <a:rPr sz="1687" spc="-4" dirty="0">
                <a:solidFill>
                  <a:srgbClr val="7C976C"/>
                </a:solidFill>
                <a:latin typeface="Lucida Console"/>
                <a:cs typeface="Lucida Console"/>
              </a:rPr>
              <a:t>'function'</a:t>
            </a: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);</a:t>
            </a:r>
            <a:endParaRPr sz="1687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1523" y="4036219"/>
            <a:ext cx="663476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988" defTabSz="642915">
              <a:lnSpc>
                <a:spcPts val="1997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});</a:t>
            </a:r>
            <a:endParaRPr sz="1687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1997"/>
              </a:lnSpc>
            </a:pPr>
            <a:r>
              <a:rPr sz="1687" spc="-4" dirty="0">
                <a:solidFill>
                  <a:srgbClr val="B7C4D1"/>
                </a:solidFill>
                <a:latin typeface="Lucida Console"/>
                <a:cs typeface="Lucida Console"/>
              </a:rPr>
              <a:t>});</a:t>
            </a:r>
            <a:endParaRPr sz="1687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0454" y="5929312"/>
            <a:ext cx="1755130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5062" b="1" spc="-489" dirty="0">
                <a:solidFill>
                  <a:srgbClr val="53585F"/>
                </a:solidFill>
                <a:latin typeface="Trebuchet MS"/>
                <a:cs typeface="Trebuchet MS"/>
              </a:rPr>
              <a:t>T</a:t>
            </a:r>
            <a:r>
              <a:rPr sz="5062" b="1" spc="-214" dirty="0">
                <a:solidFill>
                  <a:srgbClr val="53585F"/>
                </a:solidFill>
                <a:latin typeface="Trebuchet MS"/>
                <a:cs typeface="Trebuchet MS"/>
              </a:rPr>
              <a:t>e</a:t>
            </a:r>
            <a:r>
              <a:rPr sz="5062" b="1" spc="425" dirty="0">
                <a:solidFill>
                  <a:srgbClr val="53585F"/>
                </a:solidFill>
                <a:latin typeface="Trebuchet MS"/>
                <a:cs typeface="Trebuchet MS"/>
              </a:rPr>
              <a:t>s</a:t>
            </a:r>
            <a:r>
              <a:rPr sz="5062" b="1" spc="-243" dirty="0">
                <a:solidFill>
                  <a:srgbClr val="53585F"/>
                </a:solidFill>
                <a:latin typeface="Trebuchet MS"/>
                <a:cs typeface="Trebuchet MS"/>
              </a:rPr>
              <a:t>t</a:t>
            </a:r>
            <a:r>
              <a:rPr sz="5062" b="1" spc="425" dirty="0">
                <a:solidFill>
                  <a:srgbClr val="53585F"/>
                </a:solidFill>
                <a:latin typeface="Trebuchet MS"/>
                <a:cs typeface="Trebuchet MS"/>
              </a:rPr>
              <a:t>s</a:t>
            </a:r>
            <a:r>
              <a:rPr sz="5062" b="1" spc="-485" dirty="0">
                <a:solidFill>
                  <a:srgbClr val="53585F"/>
                </a:solidFill>
                <a:latin typeface="Trebuchet MS"/>
                <a:cs typeface="Trebuchet MS"/>
              </a:rPr>
              <a:t>!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26979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151" dirty="0"/>
              <a:t>Architectural </a:t>
            </a:r>
            <a:r>
              <a:rPr spc="46" dirty="0"/>
              <a:t>Best</a:t>
            </a:r>
            <a:r>
              <a:rPr spc="-436" dirty="0"/>
              <a:t> </a:t>
            </a:r>
            <a:r>
              <a:rPr spc="-21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9619"/>
            <a:ext cx="7856339" cy="422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>
              <a:buChar char="•"/>
              <a:tabLst>
                <a:tab pos="173229" algn="l"/>
              </a:tabLst>
            </a:pPr>
            <a:r>
              <a:rPr sz="2250" spc="11" dirty="0">
                <a:solidFill>
                  <a:srgbClr val="393939"/>
                </a:solidFill>
                <a:latin typeface="Tahoma"/>
                <a:cs typeface="Tahoma"/>
              </a:rPr>
              <a:t>Include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53" dirty="0">
                <a:solidFill>
                  <a:srgbClr val="393939"/>
                </a:solidFill>
                <a:latin typeface="Tahoma"/>
                <a:cs typeface="Tahoma"/>
              </a:rPr>
              <a:t>all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9" dirty="0">
                <a:solidFill>
                  <a:srgbClr val="393939"/>
                </a:solidFill>
                <a:latin typeface="Tahoma"/>
                <a:cs typeface="Tahoma"/>
              </a:rPr>
              <a:t>files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18" dirty="0">
                <a:solidFill>
                  <a:srgbClr val="393939"/>
                </a:solidFill>
                <a:latin typeface="Tahoma"/>
                <a:cs typeface="Tahoma"/>
              </a:rPr>
              <a:t>pertinent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9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53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9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5" dirty="0">
                <a:solidFill>
                  <a:srgbClr val="393939"/>
                </a:solidFill>
                <a:latin typeface="Tahoma"/>
                <a:cs typeface="Tahoma"/>
              </a:rPr>
              <a:t>in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74" dirty="0">
                <a:solidFill>
                  <a:srgbClr val="393939"/>
                </a:solidFill>
                <a:latin typeface="Tahoma"/>
                <a:cs typeface="Tahoma"/>
              </a:rPr>
              <a:t>same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28" dirty="0">
                <a:solidFill>
                  <a:srgbClr val="393939"/>
                </a:solidFill>
                <a:latin typeface="Tahoma"/>
                <a:cs typeface="Tahoma"/>
              </a:rPr>
              <a:t>folder</a:t>
            </a:r>
            <a:endParaRPr sz="2250">
              <a:latin typeface="Tahoma"/>
              <a:cs typeface="Tahoma"/>
            </a:endParaRPr>
          </a:p>
          <a:p>
            <a:pPr marL="173229" marR="282615" indent="-164300">
              <a:lnSpc>
                <a:spcPct val="111800"/>
              </a:lnSpc>
              <a:spcBef>
                <a:spcPts val="4"/>
              </a:spcBef>
              <a:buChar char="•"/>
              <a:tabLst>
                <a:tab pos="173229" algn="l"/>
              </a:tabLst>
            </a:pPr>
            <a:r>
              <a:rPr sz="2250" spc="32" dirty="0">
                <a:solidFill>
                  <a:srgbClr val="393939"/>
                </a:solidFill>
                <a:latin typeface="Tahoma"/>
                <a:cs typeface="Tahoma"/>
              </a:rPr>
              <a:t>Remember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-7" dirty="0">
                <a:solidFill>
                  <a:srgbClr val="393939"/>
                </a:solidFill>
                <a:latin typeface="Tahoma"/>
                <a:cs typeface="Tahoma"/>
              </a:rPr>
              <a:t>CIDER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25" dirty="0">
                <a:solidFill>
                  <a:srgbClr val="393939"/>
                </a:solidFill>
                <a:latin typeface="Tahoma"/>
                <a:cs typeface="Tahoma"/>
              </a:rPr>
              <a:t>for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5" dirty="0">
                <a:solidFill>
                  <a:srgbClr val="393939"/>
                </a:solidFill>
                <a:latin typeface="Tahoma"/>
                <a:cs typeface="Tahoma"/>
              </a:rPr>
              <a:t>creating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5" dirty="0">
                <a:solidFill>
                  <a:srgbClr val="393939"/>
                </a:solidFill>
                <a:latin typeface="Tahoma"/>
                <a:cs typeface="Tahoma"/>
              </a:rPr>
              <a:t>components: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-4" dirty="0">
                <a:solidFill>
                  <a:srgbClr val="393939"/>
                </a:solidFill>
                <a:latin typeface="Tahoma"/>
                <a:cs typeface="Tahoma"/>
              </a:rPr>
              <a:t>(Create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60" dirty="0">
                <a:solidFill>
                  <a:srgbClr val="393939"/>
                </a:solidFill>
                <a:latin typeface="Tahoma"/>
                <a:cs typeface="Tahoma"/>
              </a:rPr>
              <a:t>class,  </a:t>
            </a:r>
            <a:r>
              <a:rPr sz="2250" spc="-7" dirty="0">
                <a:solidFill>
                  <a:srgbClr val="393939"/>
                </a:solidFill>
                <a:latin typeface="Tahoma"/>
                <a:cs typeface="Tahoma"/>
              </a:rPr>
              <a:t>Import </a:t>
            </a:r>
            <a:r>
              <a:rPr sz="2250" spc="21" dirty="0">
                <a:solidFill>
                  <a:srgbClr val="393939"/>
                </a:solidFill>
                <a:latin typeface="Tahoma"/>
                <a:cs typeface="Tahoma"/>
              </a:rPr>
              <a:t>dependencies, </a:t>
            </a:r>
            <a:r>
              <a:rPr sz="2250" spc="25" dirty="0">
                <a:solidFill>
                  <a:srgbClr val="393939"/>
                </a:solidFill>
                <a:latin typeface="Tahoma"/>
                <a:cs typeface="Tahoma"/>
              </a:rPr>
              <a:t>Decorate </a:t>
            </a:r>
            <a:r>
              <a:rPr sz="2250" spc="60" dirty="0">
                <a:solidFill>
                  <a:srgbClr val="393939"/>
                </a:solidFill>
                <a:latin typeface="Tahoma"/>
                <a:cs typeface="Tahoma"/>
              </a:rPr>
              <a:t>class, </a:t>
            </a:r>
            <a:r>
              <a:rPr sz="2250" spc="46" dirty="0">
                <a:solidFill>
                  <a:srgbClr val="393939"/>
                </a:solidFill>
                <a:latin typeface="Tahoma"/>
                <a:cs typeface="Tahoma"/>
              </a:rPr>
              <a:t>Enhance </a:t>
            </a:r>
            <a:r>
              <a:rPr sz="2250" spc="32" dirty="0">
                <a:solidFill>
                  <a:srgbClr val="393939"/>
                </a:solidFill>
                <a:latin typeface="Tahoma"/>
                <a:cs typeface="Tahoma"/>
              </a:rPr>
              <a:t>with  </a:t>
            </a:r>
            <a:r>
              <a:rPr sz="2250" spc="42" dirty="0">
                <a:solidFill>
                  <a:srgbClr val="393939"/>
                </a:solidFill>
                <a:latin typeface="Tahoma"/>
                <a:cs typeface="Tahoma"/>
              </a:rPr>
              <a:t>composition, </a:t>
            </a:r>
            <a:r>
              <a:rPr sz="2250" spc="35" dirty="0">
                <a:solidFill>
                  <a:srgbClr val="393939"/>
                </a:solidFill>
                <a:latin typeface="Tahoma"/>
                <a:cs typeface="Tahoma"/>
              </a:rPr>
              <a:t>Repeat</a:t>
            </a:r>
            <a:r>
              <a:rPr sz="2250" spc="-517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25" dirty="0">
                <a:solidFill>
                  <a:srgbClr val="393939"/>
                </a:solidFill>
                <a:latin typeface="Tahoma"/>
                <a:cs typeface="Tahoma"/>
              </a:rPr>
              <a:t>for </a:t>
            </a:r>
            <a:r>
              <a:rPr sz="2250" spc="46" dirty="0">
                <a:solidFill>
                  <a:srgbClr val="393939"/>
                </a:solidFill>
                <a:latin typeface="Tahoma"/>
                <a:cs typeface="Tahoma"/>
              </a:rPr>
              <a:t>sub-components</a:t>
            </a:r>
            <a:endParaRPr sz="2250">
              <a:latin typeface="Tahoma"/>
              <a:cs typeface="Tahoma"/>
            </a:endParaRPr>
          </a:p>
          <a:p>
            <a:pPr marL="173229" marR="3572" indent="-164300">
              <a:lnSpc>
                <a:spcPct val="111600"/>
              </a:lnSpc>
              <a:spcBef>
                <a:spcPts val="18"/>
              </a:spcBef>
              <a:buChar char="•"/>
              <a:tabLst>
                <a:tab pos="173229" algn="l"/>
              </a:tabLst>
            </a:pPr>
            <a:r>
              <a:rPr sz="2250" spc="32" dirty="0">
                <a:solidFill>
                  <a:srgbClr val="393939"/>
                </a:solidFill>
                <a:latin typeface="Tahoma"/>
                <a:cs typeface="Tahoma"/>
              </a:rPr>
              <a:t>Keep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9" dirty="0">
                <a:solidFill>
                  <a:srgbClr val="393939"/>
                </a:solidFill>
                <a:latin typeface="Tahoma"/>
                <a:cs typeface="Tahoma"/>
              </a:rPr>
              <a:t>templates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80" dirty="0">
                <a:solidFill>
                  <a:srgbClr val="393939"/>
                </a:solidFill>
                <a:latin typeface="Tahoma"/>
                <a:cs typeface="Tahoma"/>
              </a:rPr>
              <a:t>small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28" dirty="0">
                <a:solidFill>
                  <a:srgbClr val="393939"/>
                </a:solidFill>
                <a:latin typeface="Tahoma"/>
                <a:cs typeface="Tahoma"/>
              </a:rPr>
              <a:t>enough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9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28" dirty="0">
                <a:solidFill>
                  <a:srgbClr val="393939"/>
                </a:solidFill>
                <a:latin typeface="Tahoma"/>
                <a:cs typeface="Tahoma"/>
              </a:rPr>
              <a:t>put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5" dirty="0">
                <a:solidFill>
                  <a:srgbClr val="393939"/>
                </a:solidFill>
                <a:latin typeface="Tahoma"/>
                <a:cs typeface="Tahoma"/>
              </a:rPr>
              <a:t>in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9" dirty="0">
                <a:solidFill>
                  <a:srgbClr val="393939"/>
                </a:solidFill>
                <a:latin typeface="Tahoma"/>
                <a:cs typeface="Tahoma"/>
              </a:rPr>
              <a:t>main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9" dirty="0">
                <a:solidFill>
                  <a:srgbClr val="393939"/>
                </a:solidFill>
                <a:latin typeface="Tahoma"/>
                <a:cs typeface="Tahoma"/>
              </a:rPr>
              <a:t>component  </a:t>
            </a:r>
            <a:r>
              <a:rPr sz="2250" spc="18" dirty="0">
                <a:solidFill>
                  <a:srgbClr val="393939"/>
                </a:solidFill>
                <a:latin typeface="Tahoma"/>
                <a:cs typeface="Tahoma"/>
              </a:rPr>
              <a:t>file</a:t>
            </a:r>
            <a:r>
              <a:rPr sz="2250" spc="-186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2" dirty="0">
                <a:solidFill>
                  <a:srgbClr val="393939"/>
                </a:solidFill>
                <a:latin typeface="Tahoma"/>
                <a:cs typeface="Tahoma"/>
              </a:rPr>
              <a:t>directly</a:t>
            </a:r>
            <a:endParaRPr sz="2250">
              <a:latin typeface="Tahoma"/>
              <a:cs typeface="Tahoma"/>
            </a:endParaRPr>
          </a:p>
          <a:p>
            <a:pPr marL="173229" indent="-164300">
              <a:spcBef>
                <a:spcPts val="330"/>
              </a:spcBef>
              <a:buChar char="•"/>
              <a:tabLst>
                <a:tab pos="173229" algn="l"/>
              </a:tabLst>
            </a:pPr>
            <a:r>
              <a:rPr sz="2250" spc="18" dirty="0">
                <a:solidFill>
                  <a:srgbClr val="393939"/>
                </a:solidFill>
                <a:latin typeface="Tahoma"/>
                <a:cs typeface="Tahoma"/>
              </a:rPr>
              <a:t>Delegate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80" dirty="0">
                <a:solidFill>
                  <a:srgbClr val="393939"/>
                </a:solidFill>
                <a:latin typeface="Tahoma"/>
                <a:cs typeface="Tahoma"/>
              </a:rPr>
              <a:t>business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70" dirty="0">
                <a:solidFill>
                  <a:srgbClr val="393939"/>
                </a:solidFill>
                <a:latin typeface="Tahoma"/>
                <a:cs typeface="Tahoma"/>
              </a:rPr>
              <a:t>logic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2" dirty="0">
                <a:solidFill>
                  <a:srgbClr val="393939"/>
                </a:solidFill>
                <a:latin typeface="Tahoma"/>
                <a:cs typeface="Tahoma"/>
              </a:rPr>
              <a:t>from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9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9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53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7" dirty="0">
                <a:solidFill>
                  <a:srgbClr val="393939"/>
                </a:solidFill>
                <a:latin typeface="Tahoma"/>
                <a:cs typeface="Tahoma"/>
              </a:rPr>
              <a:t>provider</a:t>
            </a:r>
            <a:endParaRPr sz="2250">
              <a:latin typeface="Tahoma"/>
              <a:cs typeface="Tahoma"/>
            </a:endParaRPr>
          </a:p>
          <a:p>
            <a:pPr marL="173229" marR="317886" indent="-164300">
              <a:lnSpc>
                <a:spcPct val="111600"/>
              </a:lnSpc>
              <a:spcBef>
                <a:spcPts val="11"/>
              </a:spcBef>
              <a:buChar char="•"/>
              <a:tabLst>
                <a:tab pos="173229" algn="l"/>
              </a:tabLst>
            </a:pPr>
            <a:r>
              <a:rPr sz="2250" spc="4" dirty="0">
                <a:solidFill>
                  <a:srgbClr val="393939"/>
                </a:solidFill>
                <a:latin typeface="Tahoma"/>
                <a:cs typeface="Tahoma"/>
              </a:rPr>
              <a:t>Don’t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18" dirty="0">
                <a:solidFill>
                  <a:srgbClr val="393939"/>
                </a:solidFill>
                <a:latin typeface="Tahoma"/>
                <a:cs typeface="Tahoma"/>
              </a:rPr>
              <a:t>be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5" dirty="0">
                <a:solidFill>
                  <a:srgbClr val="393939"/>
                </a:solidFill>
                <a:latin typeface="Tahoma"/>
                <a:cs typeface="Tahoma"/>
              </a:rPr>
              <a:t>afraid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9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67" dirty="0">
                <a:solidFill>
                  <a:srgbClr val="393939"/>
                </a:solidFill>
                <a:latin typeface="Tahoma"/>
                <a:cs typeface="Tahoma"/>
              </a:rPr>
              <a:t>split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53" dirty="0">
                <a:solidFill>
                  <a:srgbClr val="393939"/>
                </a:solidFill>
                <a:latin typeface="Tahoma"/>
                <a:cs typeface="Tahoma"/>
              </a:rPr>
              <a:t>a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9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28" dirty="0">
                <a:solidFill>
                  <a:srgbClr val="393939"/>
                </a:solidFill>
                <a:latin typeface="Tahoma"/>
                <a:cs typeface="Tahoma"/>
              </a:rPr>
              <a:t>up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56" dirty="0">
                <a:solidFill>
                  <a:srgbClr val="393939"/>
                </a:solidFill>
                <a:latin typeface="Tahoma"/>
                <a:cs typeface="Tahoma"/>
              </a:rPr>
              <a:t>if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9" dirty="0">
                <a:solidFill>
                  <a:srgbClr val="393939"/>
                </a:solidFill>
                <a:latin typeface="Tahoma"/>
                <a:cs typeface="Tahoma"/>
              </a:rPr>
              <a:t>it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112" dirty="0">
                <a:solidFill>
                  <a:srgbClr val="393939"/>
                </a:solidFill>
                <a:latin typeface="Tahoma"/>
                <a:cs typeface="Tahoma"/>
              </a:rPr>
              <a:t>is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21" dirty="0">
                <a:solidFill>
                  <a:srgbClr val="393939"/>
                </a:solidFill>
                <a:latin typeface="Tahoma"/>
                <a:cs typeface="Tahoma"/>
              </a:rPr>
              <a:t>growing</a:t>
            </a:r>
            <a:r>
              <a:rPr sz="2250" spc="-1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6" dirty="0">
                <a:solidFill>
                  <a:srgbClr val="393939"/>
                </a:solidFill>
                <a:latin typeface="Tahoma"/>
                <a:cs typeface="Tahoma"/>
              </a:rPr>
              <a:t>too  </a:t>
            </a:r>
            <a:r>
              <a:rPr sz="2250" spc="18" dirty="0">
                <a:solidFill>
                  <a:srgbClr val="393939"/>
                </a:solidFill>
                <a:latin typeface="Tahoma"/>
                <a:cs typeface="Tahoma"/>
              </a:rPr>
              <a:t>large</a:t>
            </a:r>
            <a:endParaRPr sz="2250">
              <a:latin typeface="Tahoma"/>
              <a:cs typeface="Tahoma"/>
            </a:endParaRPr>
          </a:p>
          <a:p>
            <a:pPr marL="173229" marR="241093" indent="-164300">
              <a:lnSpc>
                <a:spcPct val="111600"/>
              </a:lnSpc>
              <a:spcBef>
                <a:spcPts val="18"/>
              </a:spcBef>
              <a:buChar char="•"/>
              <a:tabLst>
                <a:tab pos="173229" algn="l"/>
              </a:tabLst>
            </a:pPr>
            <a:r>
              <a:rPr sz="2250" spc="49" dirty="0">
                <a:solidFill>
                  <a:srgbClr val="393939"/>
                </a:solidFill>
                <a:latin typeface="Tahoma"/>
                <a:cs typeface="Tahoma"/>
              </a:rPr>
              <a:t>Constantly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56" dirty="0">
                <a:solidFill>
                  <a:srgbClr val="393939"/>
                </a:solidFill>
                <a:latin typeface="Tahoma"/>
                <a:cs typeface="Tahoma"/>
              </a:rPr>
              <a:t>consider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9" dirty="0">
                <a:solidFill>
                  <a:srgbClr val="393939"/>
                </a:solidFill>
                <a:latin typeface="Tahoma"/>
                <a:cs typeface="Tahoma"/>
              </a:rPr>
              <a:t>change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42" dirty="0">
                <a:solidFill>
                  <a:srgbClr val="393939"/>
                </a:solidFill>
                <a:latin typeface="Tahoma"/>
                <a:cs typeface="Tahoma"/>
              </a:rPr>
              <a:t>detection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67" dirty="0">
                <a:solidFill>
                  <a:srgbClr val="393939"/>
                </a:solidFill>
                <a:latin typeface="Tahoma"/>
                <a:cs typeface="Tahoma"/>
              </a:rPr>
              <a:t>implications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112" dirty="0">
                <a:solidFill>
                  <a:srgbClr val="393939"/>
                </a:solidFill>
                <a:latin typeface="Tahoma"/>
                <a:cs typeface="Tahoma"/>
              </a:rPr>
              <a:t>as</a:t>
            </a:r>
            <a:r>
              <a:rPr sz="2250" spc="-148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25" dirty="0">
                <a:solidFill>
                  <a:srgbClr val="393939"/>
                </a:solidFill>
                <a:latin typeface="Tahoma"/>
                <a:cs typeface="Tahoma"/>
              </a:rPr>
              <a:t>you  </a:t>
            </a:r>
            <a:r>
              <a:rPr sz="2250" spc="21" dirty="0">
                <a:solidFill>
                  <a:srgbClr val="393939"/>
                </a:solidFill>
                <a:latin typeface="Tahoma"/>
                <a:cs typeface="Tahoma"/>
              </a:rPr>
              <a:t>develop </a:t>
            </a:r>
            <a:r>
              <a:rPr sz="2250" spc="39" dirty="0">
                <a:solidFill>
                  <a:srgbClr val="393939"/>
                </a:solidFill>
                <a:latin typeface="Tahoma"/>
                <a:cs typeface="Tahoma"/>
              </a:rPr>
              <a:t>an</a:t>
            </a:r>
            <a:r>
              <a:rPr sz="2250" spc="-35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250" spc="39" dirty="0">
                <a:solidFill>
                  <a:srgbClr val="393939"/>
                </a:solidFill>
                <a:latin typeface="Tahoma"/>
                <a:cs typeface="Tahoma"/>
              </a:rPr>
              <a:t>app</a:t>
            </a:r>
            <a:endParaRPr sz="22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7334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2A5F5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6992" y="4384477"/>
            <a:ext cx="4932726" cy="908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lang="en-US" sz="5906" b="1" spc="-98" dirty="0">
                <a:solidFill>
                  <a:srgbClr val="FFFFFF"/>
                </a:solidFill>
                <a:latin typeface="Trebuchet MS"/>
                <a:cs typeface="Trebuchet MS"/>
              </a:rPr>
              <a:t>Happy Coding</a:t>
            </a:r>
            <a:r>
              <a:rPr sz="5906" b="1" spc="-98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5906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7953" y="1151930"/>
            <a:ext cx="3036094" cy="3366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1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881" y="1272481"/>
            <a:ext cx="3871020" cy="187523"/>
          </a:xfrm>
          <a:custGeom>
            <a:avLst/>
            <a:gdLst/>
            <a:ahLst/>
            <a:cxnLst/>
            <a:rect l="l" t="t" r="r" b="b"/>
            <a:pathLst>
              <a:path w="5505450" h="266700">
                <a:moveTo>
                  <a:pt x="0" y="0"/>
                </a:moveTo>
                <a:lnTo>
                  <a:pt x="5505157" y="0"/>
                </a:lnTo>
                <a:lnTo>
                  <a:pt x="5505157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6881" y="1460004"/>
            <a:ext cx="5225653" cy="187523"/>
          </a:xfrm>
          <a:custGeom>
            <a:avLst/>
            <a:gdLst/>
            <a:ahLst/>
            <a:cxnLst/>
            <a:rect l="l" t="t" r="r" b="b"/>
            <a:pathLst>
              <a:path w="7432040" h="266700">
                <a:moveTo>
                  <a:pt x="0" y="0"/>
                </a:moveTo>
                <a:lnTo>
                  <a:pt x="7431951" y="0"/>
                </a:lnTo>
                <a:lnTo>
                  <a:pt x="7431951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881" y="1647528"/>
            <a:ext cx="6290072" cy="187523"/>
          </a:xfrm>
          <a:custGeom>
            <a:avLst/>
            <a:gdLst/>
            <a:ahLst/>
            <a:cxnLst/>
            <a:rect l="l" t="t" r="r" b="b"/>
            <a:pathLst>
              <a:path w="8945880" h="266700">
                <a:moveTo>
                  <a:pt x="0" y="0"/>
                </a:moveTo>
                <a:lnTo>
                  <a:pt x="8945867" y="0"/>
                </a:lnTo>
                <a:lnTo>
                  <a:pt x="8945867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6881" y="1835051"/>
            <a:ext cx="5129213" cy="187523"/>
          </a:xfrm>
          <a:custGeom>
            <a:avLst/>
            <a:gdLst/>
            <a:ahLst/>
            <a:cxnLst/>
            <a:rect l="l" t="t" r="r" b="b"/>
            <a:pathLst>
              <a:path w="7294880" h="266700">
                <a:moveTo>
                  <a:pt x="0" y="0"/>
                </a:moveTo>
                <a:lnTo>
                  <a:pt x="7294321" y="0"/>
                </a:lnTo>
                <a:lnTo>
                  <a:pt x="7294321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6882" y="2210098"/>
            <a:ext cx="1161306" cy="187523"/>
          </a:xfrm>
          <a:custGeom>
            <a:avLst/>
            <a:gdLst/>
            <a:ahLst/>
            <a:cxnLst/>
            <a:rect l="l" t="t" r="r" b="b"/>
            <a:pathLst>
              <a:path w="1651635" h="266700">
                <a:moveTo>
                  <a:pt x="0" y="0"/>
                </a:moveTo>
                <a:lnTo>
                  <a:pt x="1651546" y="0"/>
                </a:lnTo>
                <a:lnTo>
                  <a:pt x="1651546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881" y="2397621"/>
            <a:ext cx="2516386" cy="187523"/>
          </a:xfrm>
          <a:custGeom>
            <a:avLst/>
            <a:gdLst/>
            <a:ahLst/>
            <a:cxnLst/>
            <a:rect l="l" t="t" r="r" b="b"/>
            <a:pathLst>
              <a:path w="3578860" h="266700">
                <a:moveTo>
                  <a:pt x="0" y="0"/>
                </a:moveTo>
                <a:lnTo>
                  <a:pt x="3578352" y="0"/>
                </a:lnTo>
                <a:lnTo>
                  <a:pt x="3578352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881" y="2585145"/>
            <a:ext cx="5709642" cy="187523"/>
          </a:xfrm>
          <a:custGeom>
            <a:avLst/>
            <a:gdLst/>
            <a:ahLst/>
            <a:cxnLst/>
            <a:rect l="l" t="t" r="r" b="b"/>
            <a:pathLst>
              <a:path w="8120380" h="266700">
                <a:moveTo>
                  <a:pt x="0" y="0"/>
                </a:moveTo>
                <a:lnTo>
                  <a:pt x="8120100" y="0"/>
                </a:lnTo>
                <a:lnTo>
                  <a:pt x="81201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6881" y="2772668"/>
            <a:ext cx="193774" cy="187523"/>
          </a:xfrm>
          <a:custGeom>
            <a:avLst/>
            <a:gdLst/>
            <a:ahLst/>
            <a:cxnLst/>
            <a:rect l="l" t="t" r="r" b="b"/>
            <a:pathLst>
              <a:path w="275590" h="266700">
                <a:moveTo>
                  <a:pt x="0" y="0"/>
                </a:moveTo>
                <a:lnTo>
                  <a:pt x="275257" y="0"/>
                </a:lnTo>
                <a:lnTo>
                  <a:pt x="275257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6881" y="2960192"/>
            <a:ext cx="3387030" cy="187523"/>
          </a:xfrm>
          <a:custGeom>
            <a:avLst/>
            <a:gdLst/>
            <a:ahLst/>
            <a:cxnLst/>
            <a:rect l="l" t="t" r="r" b="b"/>
            <a:pathLst>
              <a:path w="4817110" h="266700">
                <a:moveTo>
                  <a:pt x="0" y="0"/>
                </a:moveTo>
                <a:lnTo>
                  <a:pt x="4817008" y="0"/>
                </a:lnTo>
                <a:lnTo>
                  <a:pt x="4817008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6881" y="3147715"/>
            <a:ext cx="3580805" cy="187523"/>
          </a:xfrm>
          <a:custGeom>
            <a:avLst/>
            <a:gdLst/>
            <a:ahLst/>
            <a:cxnLst/>
            <a:rect l="l" t="t" r="r" b="b"/>
            <a:pathLst>
              <a:path w="5092700" h="266700">
                <a:moveTo>
                  <a:pt x="0" y="0"/>
                </a:moveTo>
                <a:lnTo>
                  <a:pt x="5092268" y="0"/>
                </a:lnTo>
                <a:lnTo>
                  <a:pt x="5092268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16881" y="3335239"/>
            <a:ext cx="5225653" cy="187523"/>
          </a:xfrm>
          <a:custGeom>
            <a:avLst/>
            <a:gdLst/>
            <a:ahLst/>
            <a:cxnLst/>
            <a:rect l="l" t="t" r="r" b="b"/>
            <a:pathLst>
              <a:path w="7432040" h="266700">
                <a:moveTo>
                  <a:pt x="0" y="0"/>
                </a:moveTo>
                <a:lnTo>
                  <a:pt x="7431951" y="0"/>
                </a:lnTo>
                <a:lnTo>
                  <a:pt x="7431951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6881" y="3522762"/>
            <a:ext cx="1742182" cy="187523"/>
          </a:xfrm>
          <a:custGeom>
            <a:avLst/>
            <a:gdLst/>
            <a:ahLst/>
            <a:cxnLst/>
            <a:rect l="l" t="t" r="r" b="b"/>
            <a:pathLst>
              <a:path w="2477770" h="266700">
                <a:moveTo>
                  <a:pt x="0" y="0"/>
                </a:moveTo>
                <a:lnTo>
                  <a:pt x="2477312" y="0"/>
                </a:lnTo>
                <a:lnTo>
                  <a:pt x="2477312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6881" y="3710285"/>
            <a:ext cx="2709714" cy="187523"/>
          </a:xfrm>
          <a:custGeom>
            <a:avLst/>
            <a:gdLst/>
            <a:ahLst/>
            <a:cxnLst/>
            <a:rect l="l" t="t" r="r" b="b"/>
            <a:pathLst>
              <a:path w="3853815" h="266700">
                <a:moveTo>
                  <a:pt x="0" y="0"/>
                </a:moveTo>
                <a:lnTo>
                  <a:pt x="3853611" y="0"/>
                </a:lnTo>
                <a:lnTo>
                  <a:pt x="3853611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16882" y="4085332"/>
            <a:ext cx="1355080" cy="187523"/>
          </a:xfrm>
          <a:custGeom>
            <a:avLst/>
            <a:gdLst/>
            <a:ahLst/>
            <a:cxnLst/>
            <a:rect l="l" t="t" r="r" b="b"/>
            <a:pathLst>
              <a:path w="1927225" h="266700">
                <a:moveTo>
                  <a:pt x="0" y="0"/>
                </a:moveTo>
                <a:lnTo>
                  <a:pt x="1926805" y="0"/>
                </a:lnTo>
                <a:lnTo>
                  <a:pt x="1926805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6881" y="4272856"/>
            <a:ext cx="3871020" cy="187523"/>
          </a:xfrm>
          <a:custGeom>
            <a:avLst/>
            <a:gdLst/>
            <a:ahLst/>
            <a:cxnLst/>
            <a:rect l="l" t="t" r="r" b="b"/>
            <a:pathLst>
              <a:path w="5505450" h="266700">
                <a:moveTo>
                  <a:pt x="0" y="0"/>
                </a:moveTo>
                <a:lnTo>
                  <a:pt x="5505157" y="0"/>
                </a:lnTo>
                <a:lnTo>
                  <a:pt x="5505157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6881" y="4460379"/>
            <a:ext cx="5322540" cy="187523"/>
          </a:xfrm>
          <a:custGeom>
            <a:avLst/>
            <a:gdLst/>
            <a:ahLst/>
            <a:cxnLst/>
            <a:rect l="l" t="t" r="r" b="b"/>
            <a:pathLst>
              <a:path w="7569834" h="266700">
                <a:moveTo>
                  <a:pt x="0" y="0"/>
                </a:moveTo>
                <a:lnTo>
                  <a:pt x="7569581" y="0"/>
                </a:lnTo>
                <a:lnTo>
                  <a:pt x="7569581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16881" y="4835426"/>
            <a:ext cx="3290590" cy="187523"/>
          </a:xfrm>
          <a:custGeom>
            <a:avLst/>
            <a:gdLst/>
            <a:ahLst/>
            <a:cxnLst/>
            <a:rect l="l" t="t" r="r" b="b"/>
            <a:pathLst>
              <a:path w="4679950" h="266700">
                <a:moveTo>
                  <a:pt x="0" y="0"/>
                </a:moveTo>
                <a:lnTo>
                  <a:pt x="4679378" y="0"/>
                </a:lnTo>
                <a:lnTo>
                  <a:pt x="4679378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16881" y="5022949"/>
            <a:ext cx="3580805" cy="187523"/>
          </a:xfrm>
          <a:custGeom>
            <a:avLst/>
            <a:gdLst/>
            <a:ahLst/>
            <a:cxnLst/>
            <a:rect l="l" t="t" r="r" b="b"/>
            <a:pathLst>
              <a:path w="5092700" h="266700">
                <a:moveTo>
                  <a:pt x="0" y="0"/>
                </a:moveTo>
                <a:lnTo>
                  <a:pt x="5092268" y="0"/>
                </a:lnTo>
                <a:lnTo>
                  <a:pt x="5092268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16881" y="5210473"/>
            <a:ext cx="290661" cy="187523"/>
          </a:xfrm>
          <a:custGeom>
            <a:avLst/>
            <a:gdLst/>
            <a:ahLst/>
            <a:cxnLst/>
            <a:rect l="l" t="t" r="r" b="b"/>
            <a:pathLst>
              <a:path w="413384" h="266700">
                <a:moveTo>
                  <a:pt x="0" y="0"/>
                </a:moveTo>
                <a:lnTo>
                  <a:pt x="412885" y="0"/>
                </a:lnTo>
                <a:lnTo>
                  <a:pt x="412885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16882" y="5397996"/>
            <a:ext cx="96887" cy="187523"/>
          </a:xfrm>
          <a:custGeom>
            <a:avLst/>
            <a:gdLst/>
            <a:ahLst/>
            <a:cxnLst/>
            <a:rect l="l" t="t" r="r" b="b"/>
            <a:pathLst>
              <a:path w="137795" h="266700">
                <a:moveTo>
                  <a:pt x="0" y="0"/>
                </a:moveTo>
                <a:lnTo>
                  <a:pt x="137628" y="0"/>
                </a:lnTo>
                <a:lnTo>
                  <a:pt x="137628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11524" y="1259086"/>
            <a:ext cx="598736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266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8915" y="1259086"/>
            <a:ext cx="3211562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{Component} </a:t>
            </a: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r>
              <a:rPr sz="1266" b="1" spc="11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266" spc="-4" dirty="0">
                <a:solidFill>
                  <a:srgbClr val="7C976C"/>
                </a:solidFill>
                <a:latin typeface="Lucida Console"/>
                <a:cs typeface="Lucida Console"/>
              </a:rPr>
              <a:t>'angular2/core'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266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11524" y="1446610"/>
            <a:ext cx="598736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266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8915" y="1446610"/>
            <a:ext cx="4566196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{Experiment} </a:t>
            </a: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r>
              <a:rPr sz="1266" b="1" spc="53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266" spc="-4" dirty="0">
                <a:solidFill>
                  <a:srgbClr val="7C976C"/>
                </a:solidFill>
                <a:latin typeface="Lucida Console"/>
                <a:cs typeface="Lucida Console"/>
              </a:rPr>
              <a:t>'../common/experiment.model'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266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11524" y="1634133"/>
            <a:ext cx="598736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266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8915" y="1634133"/>
            <a:ext cx="5630614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{ExperimentsService} </a:t>
            </a: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r>
              <a:rPr sz="1266" b="1" spc="8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266" spc="-4" dirty="0">
                <a:solidFill>
                  <a:srgbClr val="7C976C"/>
                </a:solidFill>
                <a:latin typeface="Lucida Console"/>
                <a:cs typeface="Lucida Console"/>
              </a:rPr>
              <a:t>'../common/experiments.service'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266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11524" y="1821656"/>
            <a:ext cx="598736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266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88915" y="1821656"/>
            <a:ext cx="4469309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{StateService} </a:t>
            </a: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r>
              <a:rPr sz="1266" b="1" spc="49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266" spc="-4" dirty="0">
                <a:solidFill>
                  <a:srgbClr val="7C976C"/>
                </a:solidFill>
                <a:latin typeface="Lucida Console"/>
                <a:cs typeface="Lucida Console"/>
              </a:rPr>
              <a:t>'../common/state.service'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266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1524" y="2196703"/>
            <a:ext cx="5727948" cy="4603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>
              <a:lnSpc>
                <a:spcPts val="1498"/>
              </a:lnSpc>
            </a:pP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@Component({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202250" defTabSz="642915">
              <a:lnSpc>
                <a:spcPts val="1477"/>
              </a:lnSpc>
            </a:pPr>
            <a:r>
              <a:rPr sz="1266" spc="-4" dirty="0">
                <a:solidFill>
                  <a:srgbClr val="A98BB9"/>
                </a:solidFill>
                <a:latin typeface="Lucida Console"/>
                <a:cs typeface="Lucida Console"/>
              </a:rPr>
              <a:t>selector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266" spc="-18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266" spc="-4" dirty="0">
                <a:solidFill>
                  <a:srgbClr val="7C976C"/>
                </a:solidFill>
                <a:latin typeface="Lucida Console"/>
                <a:cs typeface="Lucida Console"/>
              </a:rPr>
              <a:t>'experiments'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,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202250" defTabSz="642915">
              <a:lnSpc>
                <a:spcPts val="1477"/>
              </a:lnSpc>
            </a:pPr>
            <a:r>
              <a:rPr sz="1266" spc="-4" dirty="0">
                <a:solidFill>
                  <a:srgbClr val="A98BB9"/>
                </a:solidFill>
                <a:latin typeface="Lucida Console"/>
                <a:cs typeface="Lucida Console"/>
              </a:rPr>
              <a:t>templateUrl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266" spc="84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266" spc="-4" dirty="0">
                <a:solidFill>
                  <a:srgbClr val="7C976C"/>
                </a:solidFill>
                <a:latin typeface="Lucida Console"/>
                <a:cs typeface="Lucida Console"/>
              </a:rPr>
              <a:t>'app/experiments/experiments.component.html'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1477"/>
              </a:lnSpc>
            </a:pP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})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202250" marR="2132780" indent="-193767" defTabSz="642915">
              <a:lnSpc>
                <a:spcPts val="1477"/>
              </a:lnSpc>
              <a:spcBef>
                <a:spcPts val="63"/>
              </a:spcBef>
            </a:pP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 class 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ExperimentsComponent {  </a:t>
            </a:r>
            <a:r>
              <a:rPr sz="1266" spc="-4" dirty="0">
                <a:solidFill>
                  <a:srgbClr val="A98BB9"/>
                </a:solidFill>
                <a:latin typeface="Lucida Console"/>
                <a:cs typeface="Lucida Console"/>
              </a:rPr>
              <a:t>title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: </a:t>
            </a: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 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= </a:t>
            </a:r>
            <a:r>
              <a:rPr sz="1266" spc="-4" dirty="0">
                <a:solidFill>
                  <a:srgbClr val="7C976C"/>
                </a:solidFill>
                <a:latin typeface="Lucida Console"/>
                <a:cs typeface="Lucida Console"/>
              </a:rPr>
              <a:t>'Experiments</a:t>
            </a:r>
            <a:r>
              <a:rPr sz="1266" spc="11" dirty="0">
                <a:solidFill>
                  <a:srgbClr val="7C976C"/>
                </a:solidFill>
                <a:latin typeface="Lucida Console"/>
                <a:cs typeface="Lucida Console"/>
              </a:rPr>
              <a:t> </a:t>
            </a:r>
            <a:r>
              <a:rPr sz="1266" spc="-4" dirty="0">
                <a:solidFill>
                  <a:srgbClr val="7C976C"/>
                </a:solidFill>
                <a:latin typeface="Lucida Console"/>
                <a:cs typeface="Lucida Console"/>
              </a:rPr>
              <a:t>Page'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202250" marR="487544" defTabSz="642915">
              <a:lnSpc>
                <a:spcPts val="1477"/>
              </a:lnSpc>
            </a:pPr>
            <a:r>
              <a:rPr sz="1266" spc="-4" dirty="0">
                <a:solidFill>
                  <a:srgbClr val="A98BB9"/>
                </a:solidFill>
                <a:latin typeface="Lucida Console"/>
                <a:cs typeface="Lucida Console"/>
              </a:rPr>
              <a:t>body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: </a:t>
            </a: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 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= </a:t>
            </a:r>
            <a:r>
              <a:rPr sz="1266" spc="-4" dirty="0">
                <a:solidFill>
                  <a:srgbClr val="7C976C"/>
                </a:solidFill>
                <a:latin typeface="Lucida Console"/>
                <a:cs typeface="Lucida Console"/>
              </a:rPr>
              <a:t>'This is the about experiments body'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;  </a:t>
            </a:r>
            <a:r>
              <a:rPr sz="1266" spc="-4" dirty="0">
                <a:solidFill>
                  <a:srgbClr val="A98BB9"/>
                </a:solidFill>
                <a:latin typeface="Lucida Console"/>
                <a:cs typeface="Lucida Console"/>
              </a:rPr>
              <a:t>message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266" spc="-39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202250" defTabSz="642915">
              <a:lnSpc>
                <a:spcPts val="1434"/>
              </a:lnSpc>
            </a:pPr>
            <a:r>
              <a:rPr sz="1266" spc="-4" dirty="0">
                <a:solidFill>
                  <a:srgbClr val="A98BB9"/>
                </a:solidFill>
                <a:latin typeface="Lucida Console"/>
                <a:cs typeface="Lucida Console"/>
              </a:rPr>
              <a:t>experiments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:</a:t>
            </a:r>
            <a:r>
              <a:rPr sz="1266" spc="-7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Experiment[];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>
              <a:spcBef>
                <a:spcPts val="18"/>
              </a:spcBef>
            </a:pPr>
            <a:endParaRPr sz="123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2250" defTabSz="642915">
              <a:lnSpc>
                <a:spcPts val="1498"/>
              </a:lnSpc>
            </a:pP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constructor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(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95571" defTabSz="642915">
              <a:lnSpc>
                <a:spcPts val="1477"/>
              </a:lnSpc>
            </a:pP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 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_StateService:</a:t>
            </a:r>
            <a:r>
              <a:rPr sz="1266" spc="28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StateService,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95571" defTabSz="642915">
              <a:lnSpc>
                <a:spcPts val="1498"/>
              </a:lnSpc>
            </a:pP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private 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_ExperimentsService: ExperimentsService)</a:t>
            </a:r>
            <a:r>
              <a:rPr sz="1266" spc="70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{}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>
              <a:spcBef>
                <a:spcPts val="18"/>
              </a:spcBef>
            </a:pPr>
            <a:endParaRPr sz="123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2250" defTabSz="642915">
              <a:lnSpc>
                <a:spcPts val="1498"/>
              </a:lnSpc>
            </a:pPr>
            <a:r>
              <a:rPr sz="1266" spc="-4" dirty="0">
                <a:solidFill>
                  <a:srgbClr val="FFD080"/>
                </a:solidFill>
                <a:latin typeface="Lucida Console"/>
                <a:cs typeface="Lucida Console"/>
              </a:rPr>
              <a:t>updateMessage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(m: </a:t>
            </a: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string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): </a:t>
            </a: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void</a:t>
            </a:r>
            <a:r>
              <a:rPr sz="1266" b="1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395571" defTabSz="642915">
              <a:lnSpc>
                <a:spcPts val="1477"/>
              </a:lnSpc>
            </a:pPr>
            <a:r>
              <a:rPr sz="1266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this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._StateService.</a:t>
            </a:r>
            <a:r>
              <a:rPr sz="1266" spc="-4" dirty="0">
                <a:solidFill>
                  <a:srgbClr val="FFD080"/>
                </a:solidFill>
                <a:latin typeface="Lucida Console"/>
                <a:cs typeface="Lucida Console"/>
              </a:rPr>
              <a:t>setMessage</a:t>
            </a: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(m);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202250" defTabSz="642915">
              <a:lnSpc>
                <a:spcPts val="1477"/>
              </a:lnSpc>
            </a:pP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1498"/>
              </a:lnSpc>
            </a:pPr>
            <a:r>
              <a:rPr sz="1266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266" dirty="0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/>
            <a:endParaRPr sz="126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642915">
              <a:spcBef>
                <a:spcPts val="21"/>
              </a:spcBef>
            </a:pPr>
            <a:endParaRPr sz="112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7859" defTabSz="642915"/>
            <a:endParaRPr sz="5062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7204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28" dirty="0"/>
              <a:t>Bootstrapping </a:t>
            </a:r>
            <a:r>
              <a:rPr spc="-207" dirty="0"/>
              <a:t>the</a:t>
            </a:r>
            <a:r>
              <a:rPr spc="-566" dirty="0"/>
              <a:t> </a:t>
            </a:r>
            <a:r>
              <a:rPr spc="-53" dirty="0"/>
              <a:t>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8869"/>
            <a:ext cx="8172896" cy="2542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 defTabSz="642915">
              <a:buFontTx/>
              <a:buChar char="•"/>
              <a:tabLst>
                <a:tab pos="173229" algn="l"/>
              </a:tabLst>
            </a:pP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Import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 </a:t>
            </a:r>
            <a:r>
              <a:rPr sz="2531" b="1" spc="-35" dirty="0">
                <a:solidFill>
                  <a:srgbClr val="393939"/>
                </a:solidFill>
                <a:latin typeface="Trebuchet MS"/>
                <a:cs typeface="Trebuchet MS"/>
              </a:rPr>
              <a:t>bootstrap</a:t>
            </a:r>
            <a:r>
              <a:rPr sz="2531" b="1" spc="-517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module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37"/>
              </a:spcBef>
              <a:buFontTx/>
              <a:buChar char="•"/>
              <a:tabLst>
                <a:tab pos="173229" algn="l"/>
              </a:tabLst>
            </a:pP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Import </a:t>
            </a: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your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top-level</a:t>
            </a:r>
            <a:r>
              <a:rPr sz="2531" spc="-520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37"/>
              </a:spcBef>
              <a:buFontTx/>
              <a:buChar char="•"/>
              <a:tabLst>
                <a:tab pos="173229" algn="l"/>
              </a:tabLst>
            </a:pPr>
            <a:r>
              <a:rPr sz="2531" spc="-7" dirty="0">
                <a:solidFill>
                  <a:srgbClr val="393939"/>
                </a:solidFill>
                <a:latin typeface="Tahoma"/>
                <a:cs typeface="Tahoma"/>
              </a:rPr>
              <a:t>Import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application</a:t>
            </a:r>
            <a:r>
              <a:rPr sz="2531" spc="-330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dependencies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572" indent="-164300" algn="just" defTabSz="642915">
              <a:lnSpc>
                <a:spcPct val="111100"/>
              </a:lnSpc>
              <a:buFontTx/>
              <a:buChar char="•"/>
              <a:tabLst>
                <a:tab pos="173229" algn="l"/>
              </a:tabLst>
            </a:pP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Call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b="1" spc="-35" dirty="0">
                <a:solidFill>
                  <a:srgbClr val="393939"/>
                </a:solidFill>
                <a:latin typeface="Trebuchet MS"/>
                <a:cs typeface="Trebuchet MS"/>
              </a:rPr>
              <a:t>bootstrap</a:t>
            </a:r>
            <a:r>
              <a:rPr sz="2531" b="1" spc="-141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0" dirty="0">
                <a:solidFill>
                  <a:srgbClr val="393939"/>
                </a:solidFill>
                <a:latin typeface="Tahoma"/>
                <a:cs typeface="Tahoma"/>
              </a:rPr>
              <a:t>pass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your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top-level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 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first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parameter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" dirty="0">
                <a:solidFill>
                  <a:srgbClr val="393939"/>
                </a:solidFill>
                <a:latin typeface="Tahoma"/>
                <a:cs typeface="Tahoma"/>
              </a:rPr>
              <a:t>array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dependencies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  </a:t>
            </a:r>
            <a:r>
              <a:rPr sz="2531" spc="80" dirty="0">
                <a:solidFill>
                  <a:srgbClr val="393939"/>
                </a:solidFill>
                <a:latin typeface="Tahoma"/>
                <a:cs typeface="Tahoma"/>
              </a:rPr>
              <a:t>second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301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6881" y="2397621"/>
            <a:ext cx="7827764" cy="294680"/>
          </a:xfrm>
          <a:custGeom>
            <a:avLst/>
            <a:gdLst/>
            <a:ahLst/>
            <a:cxnLst/>
            <a:rect l="l" t="t" r="r" b="b"/>
            <a:pathLst>
              <a:path w="11132820" h="419100">
                <a:moveTo>
                  <a:pt x="0" y="0"/>
                </a:moveTo>
                <a:lnTo>
                  <a:pt x="11132642" y="0"/>
                </a:lnTo>
                <a:lnTo>
                  <a:pt x="11132642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6882" y="2692301"/>
            <a:ext cx="7376368" cy="294680"/>
          </a:xfrm>
          <a:custGeom>
            <a:avLst/>
            <a:gdLst/>
            <a:ahLst/>
            <a:cxnLst/>
            <a:rect l="l" t="t" r="r" b="b"/>
            <a:pathLst>
              <a:path w="10490835" h="419100">
                <a:moveTo>
                  <a:pt x="0" y="0"/>
                </a:moveTo>
                <a:lnTo>
                  <a:pt x="10490377" y="0"/>
                </a:lnTo>
                <a:lnTo>
                  <a:pt x="10490377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6881" y="2986980"/>
            <a:ext cx="6774061" cy="294680"/>
          </a:xfrm>
          <a:custGeom>
            <a:avLst/>
            <a:gdLst/>
            <a:ahLst/>
            <a:cxnLst/>
            <a:rect l="l" t="t" r="r" b="b"/>
            <a:pathLst>
              <a:path w="9634220" h="419100">
                <a:moveTo>
                  <a:pt x="0" y="0"/>
                </a:moveTo>
                <a:lnTo>
                  <a:pt x="9634016" y="0"/>
                </a:lnTo>
                <a:lnTo>
                  <a:pt x="9634016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6882" y="3576340"/>
            <a:ext cx="3763417" cy="294680"/>
          </a:xfrm>
          <a:custGeom>
            <a:avLst/>
            <a:gdLst/>
            <a:ahLst/>
            <a:cxnLst/>
            <a:rect l="l" t="t" r="r" b="b"/>
            <a:pathLst>
              <a:path w="5352415" h="419100">
                <a:moveTo>
                  <a:pt x="0" y="0"/>
                </a:moveTo>
                <a:lnTo>
                  <a:pt x="5352224" y="0"/>
                </a:lnTo>
                <a:lnTo>
                  <a:pt x="5352224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6881" y="3871019"/>
            <a:ext cx="2709714" cy="294680"/>
          </a:xfrm>
          <a:custGeom>
            <a:avLst/>
            <a:gdLst/>
            <a:ahLst/>
            <a:cxnLst/>
            <a:rect l="l" t="t" r="r" b="b"/>
            <a:pathLst>
              <a:path w="3853815" h="419100">
                <a:moveTo>
                  <a:pt x="0" y="0"/>
                </a:moveTo>
                <a:lnTo>
                  <a:pt x="3853611" y="0"/>
                </a:lnTo>
                <a:lnTo>
                  <a:pt x="3853611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881" y="4165699"/>
            <a:ext cx="451842" cy="294680"/>
          </a:xfrm>
          <a:custGeom>
            <a:avLst/>
            <a:gdLst/>
            <a:ahLst/>
            <a:cxnLst/>
            <a:rect l="l" t="t" r="r" b="b"/>
            <a:pathLst>
              <a:path w="642619" h="419100">
                <a:moveTo>
                  <a:pt x="0" y="0"/>
                </a:moveTo>
                <a:lnTo>
                  <a:pt x="642268" y="0"/>
                </a:lnTo>
                <a:lnTo>
                  <a:pt x="642268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11524" y="2384227"/>
            <a:ext cx="92109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969">
              <a:latin typeface="Lucida Sans Typewriter"/>
              <a:cs typeface="Lucida Sans Typewrit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5244" y="2384227"/>
            <a:ext cx="16738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</a:t>
            </a:r>
            <a:r>
              <a:rPr sz="1969" spc="-4" dirty="0">
                <a:solidFill>
                  <a:srgbClr val="FFD080"/>
                </a:solidFill>
                <a:latin typeface="Lucida Console"/>
                <a:cs typeface="Lucida Console"/>
              </a:rPr>
              <a:t>bootstrap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1622" y="2384227"/>
            <a:ext cx="62016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4279" y="2384227"/>
            <a:ext cx="4233118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'angular2/platform/browser'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1524" y="2678906"/>
            <a:ext cx="92109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5244" y="2678906"/>
            <a:ext cx="6340525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{ROUTER_PROVIDERS}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r>
              <a:rPr sz="1969" b="1" spc="25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'angular2/router'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1524" y="2973586"/>
            <a:ext cx="6791920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{AppComponent} </a:t>
            </a:r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r>
              <a:rPr sz="1969" b="1" spc="28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'./app.component'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defTabSz="642915">
              <a:spcBef>
                <a:spcPts val="4"/>
              </a:spcBef>
            </a:pPr>
            <a:endParaRPr sz="207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9849" marR="3013662" indent="-301366" defTabSz="642915">
              <a:lnSpc>
                <a:spcPts val="2320"/>
              </a:lnSpc>
            </a:pPr>
            <a:r>
              <a:rPr sz="1969" spc="-4" dirty="0">
                <a:solidFill>
                  <a:srgbClr val="FFD080"/>
                </a:solidFill>
                <a:latin typeface="Lucida Console"/>
                <a:cs typeface="Lucida Console"/>
              </a:rPr>
              <a:t>bootstrap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(AppComponent, [  ROUTER_PROVIDERS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929" defTabSz="642915">
              <a:lnSpc>
                <a:spcPts val="2250"/>
              </a:lnSpc>
            </a:pP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]);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0453" y="5929312"/>
            <a:ext cx="2871788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5062" b="1" spc="-35" dirty="0">
                <a:solidFill>
                  <a:srgbClr val="53585F"/>
                </a:solidFill>
                <a:latin typeface="Trebuchet MS"/>
                <a:cs typeface="Trebuchet MS"/>
              </a:rPr>
              <a:t>Bootstrap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9004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316" dirty="0"/>
              <a:t>Mo</a:t>
            </a:r>
            <a:r>
              <a:rPr spc="-84" dirty="0"/>
              <a:t>d</a:t>
            </a:r>
            <a:r>
              <a:rPr spc="-134" dirty="0"/>
              <a:t>u</a:t>
            </a:r>
            <a:r>
              <a:rPr spc="-143" dirty="0"/>
              <a:t>l</a:t>
            </a:r>
            <a:r>
              <a:rPr spc="-232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8869"/>
            <a:ext cx="7966621" cy="2109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 defTabSz="642915">
              <a:buFontTx/>
              <a:buChar char="•"/>
              <a:tabLst>
                <a:tab pos="173229" algn="l"/>
              </a:tabLst>
            </a:pPr>
            <a:r>
              <a:rPr sz="2531" spc="109" dirty="0">
                <a:solidFill>
                  <a:srgbClr val="393939"/>
                </a:solidFill>
                <a:latin typeface="Tahoma"/>
                <a:cs typeface="Tahoma"/>
              </a:rPr>
              <a:t>Uses</a:t>
            </a:r>
            <a:r>
              <a:rPr sz="2531" spc="-18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8" dirty="0">
                <a:solidFill>
                  <a:srgbClr val="393939"/>
                </a:solidFill>
                <a:latin typeface="Tahoma"/>
                <a:cs typeface="Tahoma"/>
              </a:rPr>
              <a:t>ES6</a:t>
            </a:r>
            <a:r>
              <a:rPr sz="2531" spc="-18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module</a:t>
            </a:r>
            <a:r>
              <a:rPr sz="2531" spc="-18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syntax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937584" indent="-164300" defTabSz="642915">
              <a:lnSpc>
                <a:spcPct val="1110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Angular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2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0" dirty="0">
                <a:solidFill>
                  <a:srgbClr val="393939"/>
                </a:solidFill>
                <a:latin typeface="Tahoma"/>
                <a:cs typeface="Tahoma"/>
              </a:rPr>
              <a:t>applications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4" dirty="0">
                <a:solidFill>
                  <a:srgbClr val="393939"/>
                </a:solidFill>
                <a:latin typeface="Tahoma"/>
                <a:cs typeface="Tahoma"/>
              </a:rPr>
              <a:t>use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modules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7" dirty="0">
                <a:solidFill>
                  <a:srgbClr val="393939"/>
                </a:solidFill>
                <a:latin typeface="Tahoma"/>
                <a:cs typeface="Tahoma"/>
              </a:rPr>
              <a:t>as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core  </a:t>
            </a:r>
            <a:r>
              <a:rPr sz="2531" spc="77" dirty="0">
                <a:solidFill>
                  <a:srgbClr val="393939"/>
                </a:solidFill>
                <a:latin typeface="Tahoma"/>
                <a:cs typeface="Tahoma"/>
              </a:rPr>
              <a:t>mechanism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for</a:t>
            </a:r>
            <a:r>
              <a:rPr sz="2531" spc="-44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7" dirty="0">
                <a:solidFill>
                  <a:srgbClr val="393939"/>
                </a:solidFill>
                <a:latin typeface="Tahoma"/>
                <a:cs typeface="Tahoma"/>
              </a:rPr>
              <a:t>composition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40"/>
              </a:spcBef>
              <a:buFontTx/>
              <a:buChar char="•"/>
              <a:tabLst>
                <a:tab pos="173229" algn="l"/>
              </a:tabLst>
            </a:pPr>
            <a:r>
              <a:rPr sz="2531" spc="91" dirty="0">
                <a:solidFill>
                  <a:srgbClr val="393939"/>
                </a:solidFill>
                <a:latin typeface="Tahoma"/>
                <a:cs typeface="Tahoma"/>
              </a:rPr>
              <a:t>Modules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1" dirty="0">
                <a:solidFill>
                  <a:srgbClr val="393939"/>
                </a:solidFill>
                <a:latin typeface="Tahoma"/>
                <a:cs typeface="Tahoma"/>
              </a:rPr>
              <a:t>export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things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that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other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modules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8" dirty="0">
                <a:solidFill>
                  <a:srgbClr val="393939"/>
                </a:solidFill>
                <a:latin typeface="Tahoma"/>
                <a:cs typeface="Tahoma"/>
              </a:rPr>
              <a:t>can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import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37"/>
              </a:spcBef>
              <a:buFontTx/>
              <a:buChar char="•"/>
              <a:tabLst>
                <a:tab pos="173229" algn="l"/>
              </a:tabLst>
            </a:pP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Keep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" dirty="0">
                <a:solidFill>
                  <a:srgbClr val="393939"/>
                </a:solidFill>
                <a:latin typeface="Tahoma"/>
                <a:cs typeface="Tahoma"/>
              </a:rPr>
              <a:t>your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7" dirty="0">
                <a:solidFill>
                  <a:srgbClr val="393939"/>
                </a:solidFill>
                <a:latin typeface="Tahoma"/>
                <a:cs typeface="Tahoma"/>
              </a:rPr>
              <a:t>modules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fine-grained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self-documenting</a:t>
            </a:r>
            <a:endParaRPr sz="2531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0541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544961"/>
            <a:ext cx="3612952" cy="294680"/>
          </a:xfrm>
          <a:custGeom>
            <a:avLst/>
            <a:gdLst/>
            <a:ahLst/>
            <a:cxnLst/>
            <a:rect l="l" t="t" r="r" b="b"/>
            <a:pathLst>
              <a:path w="5138420" h="419100">
                <a:moveTo>
                  <a:pt x="0" y="0"/>
                </a:moveTo>
                <a:lnTo>
                  <a:pt x="5138140" y="0"/>
                </a:lnTo>
                <a:lnTo>
                  <a:pt x="513814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2839640"/>
            <a:ext cx="4666655" cy="294680"/>
          </a:xfrm>
          <a:custGeom>
            <a:avLst/>
            <a:gdLst/>
            <a:ahLst/>
            <a:cxnLst/>
            <a:rect l="l" t="t" r="r" b="b"/>
            <a:pathLst>
              <a:path w="6637020" h="419100">
                <a:moveTo>
                  <a:pt x="0" y="0"/>
                </a:moveTo>
                <a:lnTo>
                  <a:pt x="6636765" y="0"/>
                </a:lnTo>
                <a:lnTo>
                  <a:pt x="663676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3429000"/>
            <a:ext cx="3312021" cy="294680"/>
          </a:xfrm>
          <a:custGeom>
            <a:avLst/>
            <a:gdLst/>
            <a:ahLst/>
            <a:cxnLst/>
            <a:rect l="l" t="t" r="r" b="b"/>
            <a:pathLst>
              <a:path w="4710430" h="419100">
                <a:moveTo>
                  <a:pt x="0" y="0"/>
                </a:moveTo>
                <a:lnTo>
                  <a:pt x="4709960" y="0"/>
                </a:lnTo>
                <a:lnTo>
                  <a:pt x="470996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1" y="3723680"/>
            <a:ext cx="7978229" cy="294680"/>
          </a:xfrm>
          <a:custGeom>
            <a:avLst/>
            <a:gdLst/>
            <a:ahLst/>
            <a:cxnLst/>
            <a:rect l="l" t="t" r="r" b="b"/>
            <a:pathLst>
              <a:path w="11346815" h="419100">
                <a:moveTo>
                  <a:pt x="0" y="0"/>
                </a:moveTo>
                <a:lnTo>
                  <a:pt x="11346726" y="0"/>
                </a:lnTo>
                <a:lnTo>
                  <a:pt x="11346726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7242" y="2527102"/>
            <a:ext cx="77063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//</a:t>
            </a:r>
            <a:r>
              <a:rPr sz="1969" b="0" spc="-67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b="0" spc="-4" dirty="0">
                <a:solidFill>
                  <a:srgbClr val="B7C4D1"/>
                </a:solidFill>
                <a:latin typeface="Lucida Console"/>
                <a:cs typeface="Lucida Console"/>
              </a:rPr>
              <a:t>In</a:t>
            </a:r>
            <a:endParaRPr sz="1969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0505" y="2527102"/>
            <a:ext cx="2577108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home.component.ts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243" y="2821781"/>
            <a:ext cx="92109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export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1049" y="2821781"/>
            <a:ext cx="3480346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class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HomeComponent {</a:t>
            </a:r>
            <a:r>
              <a:rPr sz="1969" spc="-21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7242" y="3411141"/>
            <a:ext cx="770632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//</a:t>
            </a:r>
            <a:r>
              <a:rPr sz="1969" spc="-67" dirty="0">
                <a:solidFill>
                  <a:srgbClr val="B7C4D1"/>
                </a:solidFill>
                <a:latin typeface="Lucida Console"/>
                <a:cs typeface="Lucida Console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In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0505" y="3411141"/>
            <a:ext cx="2426643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app.component.ts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242" y="3705821"/>
            <a:ext cx="332988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import</a:t>
            </a:r>
            <a:r>
              <a:rPr sz="1969" b="1" spc="-21" dirty="0">
                <a:solidFill>
                  <a:srgbClr val="D78B40"/>
                </a:solidFill>
                <a:latin typeface="Lucida Sans Typewriter"/>
                <a:cs typeface="Lucida Sans Typewriter"/>
              </a:rPr>
              <a:t> 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{HomeComponent}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9469" y="3705821"/>
            <a:ext cx="620167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b="1" spc="-4" dirty="0">
                <a:solidFill>
                  <a:srgbClr val="D78B40"/>
                </a:solidFill>
                <a:latin typeface="Lucida Sans Typewriter"/>
                <a:cs typeface="Lucida Sans Typewriter"/>
              </a:rPr>
              <a:t>from</a:t>
            </a:r>
            <a:endParaRPr sz="1969">
              <a:solidFill>
                <a:prstClr val="black"/>
              </a:solidFill>
              <a:latin typeface="Lucida Sans Typewriter"/>
              <a:cs typeface="Lucida Sans Typewrit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2126" y="3705821"/>
            <a:ext cx="3630811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7C976C"/>
                </a:solidFill>
                <a:latin typeface="Lucida Console"/>
                <a:cs typeface="Lucida Console"/>
              </a:rPr>
              <a:t>'./home/home.component'</a:t>
            </a:r>
            <a:r>
              <a:rPr sz="1969" spc="-4" dirty="0">
                <a:solidFill>
                  <a:srgbClr val="B7C4D1"/>
                </a:solidFill>
                <a:latin typeface="Lucida Console"/>
                <a:cs typeface="Lucida Console"/>
              </a:rPr>
              <a:t>;</a:t>
            </a:r>
            <a:endParaRPr sz="1969">
              <a:solidFill>
                <a:prstClr val="black"/>
              </a:solidFill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0453" y="5929312"/>
            <a:ext cx="2180630" cy="77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5062" b="1" spc="316" dirty="0">
                <a:solidFill>
                  <a:srgbClr val="53585F"/>
                </a:solidFill>
                <a:latin typeface="Trebuchet MS"/>
                <a:cs typeface="Trebuchet MS"/>
              </a:rPr>
              <a:t>Mo</a:t>
            </a:r>
            <a:r>
              <a:rPr sz="5062" b="1" spc="-84" dirty="0">
                <a:solidFill>
                  <a:srgbClr val="53585F"/>
                </a:solidFill>
                <a:latin typeface="Trebuchet MS"/>
                <a:cs typeface="Trebuchet MS"/>
              </a:rPr>
              <a:t>d</a:t>
            </a:r>
            <a:r>
              <a:rPr sz="5062" b="1" spc="-134" dirty="0">
                <a:solidFill>
                  <a:srgbClr val="53585F"/>
                </a:solidFill>
                <a:latin typeface="Trebuchet MS"/>
                <a:cs typeface="Trebuchet MS"/>
              </a:rPr>
              <a:t>u</a:t>
            </a:r>
            <a:r>
              <a:rPr sz="5062" b="1" spc="-143" dirty="0">
                <a:solidFill>
                  <a:srgbClr val="53585F"/>
                </a:solidFill>
                <a:latin typeface="Trebuchet MS"/>
                <a:cs typeface="Trebuchet MS"/>
              </a:rPr>
              <a:t>l</a:t>
            </a:r>
            <a:r>
              <a:rPr sz="5062" b="1" spc="-232" dirty="0">
                <a:solidFill>
                  <a:srgbClr val="53585F"/>
                </a:solidFill>
                <a:latin typeface="Trebuchet MS"/>
                <a:cs typeface="Trebuchet MS"/>
              </a:rPr>
              <a:t>e</a:t>
            </a:r>
            <a:endParaRPr sz="506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4483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pc="-77" dirty="0"/>
              <a:t>Component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3701" y="2098869"/>
            <a:ext cx="8122890" cy="297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29" indent="-164300" defTabSz="642915">
              <a:buFontTx/>
              <a:buChar char="•"/>
              <a:tabLst>
                <a:tab pos="173229" algn="l"/>
              </a:tabLst>
            </a:pP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Components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are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just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88" dirty="0">
                <a:solidFill>
                  <a:srgbClr val="393939"/>
                </a:solidFill>
                <a:latin typeface="Tahoma"/>
                <a:cs typeface="Tahoma"/>
              </a:rPr>
              <a:t>ES6</a:t>
            </a:r>
            <a:r>
              <a:rPr sz="2531" spc="-172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23" dirty="0">
                <a:solidFill>
                  <a:srgbClr val="393939"/>
                </a:solidFill>
                <a:latin typeface="Tahoma"/>
                <a:cs typeface="Tahoma"/>
              </a:rPr>
              <a:t>classes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37"/>
              </a:spcBef>
              <a:buFontTx/>
              <a:buChar char="•"/>
              <a:tabLst>
                <a:tab pos="173229" algn="l"/>
              </a:tabLst>
            </a:pP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Providers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2" dirty="0">
                <a:solidFill>
                  <a:srgbClr val="393939"/>
                </a:solidFill>
                <a:latin typeface="Tahoma"/>
                <a:cs typeface="Tahoma"/>
              </a:rPr>
              <a:t>(Services)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are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injected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0" dirty="0">
                <a:solidFill>
                  <a:srgbClr val="393939"/>
                </a:solidFill>
                <a:latin typeface="Tahoma"/>
                <a:cs typeface="Tahoma"/>
              </a:rPr>
              <a:t>constructor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3572" indent="-164300" defTabSz="642915">
              <a:lnSpc>
                <a:spcPct val="1110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Need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explicitly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4" dirty="0">
                <a:solidFill>
                  <a:srgbClr val="393939"/>
                </a:solidFill>
                <a:latin typeface="Tahoma"/>
                <a:cs typeface="Tahoma"/>
              </a:rPr>
              <a:t>define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28" dirty="0">
                <a:solidFill>
                  <a:srgbClr val="393939"/>
                </a:solidFill>
                <a:latin typeface="Tahoma"/>
                <a:cs typeface="Tahoma"/>
              </a:rPr>
              <a:t>providers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9" dirty="0">
                <a:solidFill>
                  <a:srgbClr val="393939"/>
                </a:solidFill>
                <a:latin typeface="Tahoma"/>
                <a:cs typeface="Tahoma"/>
              </a:rPr>
              <a:t>directives</a:t>
            </a:r>
            <a:r>
              <a:rPr sz="2531" spc="-165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within 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531" spc="-37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decoration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indent="-164300" defTabSz="642915">
              <a:spcBef>
                <a:spcPts val="340"/>
              </a:spcBef>
              <a:buFontTx/>
              <a:buChar char="•"/>
              <a:tabLst>
                <a:tab pos="173229" algn="l"/>
              </a:tabLst>
            </a:pP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Hook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into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lifecycle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5" dirty="0">
                <a:solidFill>
                  <a:srgbClr val="393939"/>
                </a:solidFill>
                <a:latin typeface="Tahoma"/>
                <a:cs typeface="Tahoma"/>
              </a:rPr>
              <a:t>with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77" dirty="0">
                <a:solidFill>
                  <a:srgbClr val="393939"/>
                </a:solidFill>
                <a:latin typeface="Tahoma"/>
                <a:cs typeface="Tahoma"/>
              </a:rPr>
              <a:t>hooks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73229" marR="450933" indent="-164300" defTabSz="642915">
              <a:lnSpc>
                <a:spcPct val="111000"/>
              </a:lnSpc>
              <a:spcBef>
                <a:spcPts val="4"/>
              </a:spcBef>
              <a:buFontTx/>
              <a:buChar char="•"/>
              <a:tabLst>
                <a:tab pos="173229" algn="l"/>
              </a:tabLst>
            </a:pPr>
            <a:r>
              <a:rPr sz="2531" spc="53" dirty="0">
                <a:solidFill>
                  <a:srgbClr val="393939"/>
                </a:solidFill>
                <a:latin typeface="Tahoma"/>
                <a:cs typeface="Tahoma"/>
              </a:rPr>
              <a:t>Properties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and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methods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63" dirty="0">
                <a:solidFill>
                  <a:srgbClr val="393939"/>
                </a:solidFill>
                <a:latin typeface="Tahoma"/>
                <a:cs typeface="Tahoma"/>
              </a:rPr>
              <a:t>of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56" dirty="0">
                <a:solidFill>
                  <a:srgbClr val="393939"/>
                </a:solidFill>
                <a:latin typeface="Tahoma"/>
                <a:cs typeface="Tahoma"/>
              </a:rPr>
              <a:t>component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34" dirty="0">
                <a:solidFill>
                  <a:srgbClr val="393939"/>
                </a:solidFill>
                <a:latin typeface="Tahoma"/>
                <a:cs typeface="Tahoma"/>
              </a:rPr>
              <a:t>class</a:t>
            </a:r>
            <a:r>
              <a:rPr sz="2531" spc="-169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dirty="0">
                <a:solidFill>
                  <a:srgbClr val="393939"/>
                </a:solidFill>
                <a:latin typeface="Tahoma"/>
                <a:cs typeface="Tahoma"/>
              </a:rPr>
              <a:t>are  </a:t>
            </a:r>
            <a:r>
              <a:rPr sz="2531" spc="42" dirty="0">
                <a:solidFill>
                  <a:srgbClr val="393939"/>
                </a:solidFill>
                <a:latin typeface="Tahoma"/>
                <a:cs typeface="Tahoma"/>
              </a:rPr>
              <a:t>available</a:t>
            </a:r>
            <a:r>
              <a:rPr sz="2531" spc="-18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46" dirty="0">
                <a:solidFill>
                  <a:srgbClr val="393939"/>
                </a:solidFill>
                <a:latin typeface="Tahoma"/>
                <a:cs typeface="Tahoma"/>
              </a:rPr>
              <a:t>to</a:t>
            </a:r>
            <a:r>
              <a:rPr sz="2531" spc="-18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18" dirty="0">
                <a:solidFill>
                  <a:srgbClr val="393939"/>
                </a:solidFill>
                <a:latin typeface="Tahoma"/>
                <a:cs typeface="Tahoma"/>
              </a:rPr>
              <a:t>the</a:t>
            </a:r>
            <a:r>
              <a:rPr sz="2531" spc="-183" dirty="0">
                <a:solidFill>
                  <a:srgbClr val="393939"/>
                </a:solidFill>
                <a:latin typeface="Tahoma"/>
                <a:cs typeface="Tahoma"/>
              </a:rPr>
              <a:t> </a:t>
            </a:r>
            <a:r>
              <a:rPr sz="2531" spc="39" dirty="0">
                <a:solidFill>
                  <a:srgbClr val="393939"/>
                </a:solidFill>
                <a:latin typeface="Tahoma"/>
                <a:cs typeface="Tahoma"/>
              </a:rPr>
              <a:t>template</a:t>
            </a:r>
            <a:endParaRPr sz="2531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5664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1781</Words>
  <Application>Microsoft Office PowerPoint</Application>
  <PresentationFormat>Widescreen</PresentationFormat>
  <Paragraphs>384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Lucida Console</vt:lpstr>
      <vt:lpstr>Lucida Sans Typewriter</vt:lpstr>
      <vt:lpstr>Tahoma</vt:lpstr>
      <vt:lpstr>Times New Roman</vt:lpstr>
      <vt:lpstr>Trebuchet MS</vt:lpstr>
      <vt:lpstr>Office Theme</vt:lpstr>
      <vt:lpstr>1_Office Theme</vt:lpstr>
      <vt:lpstr>PowerPoint Presentation</vt:lpstr>
      <vt:lpstr>PowerPoint Presentation</vt:lpstr>
      <vt:lpstr>The Main Building Blocks</vt:lpstr>
      <vt:lpstr>PowerPoint Presentation</vt:lpstr>
      <vt:lpstr>Bootstrapping the App</vt:lpstr>
      <vt:lpstr>import</vt:lpstr>
      <vt:lpstr>Module</vt:lpstr>
      <vt:lpstr>// In</vt:lpstr>
      <vt:lpstr>Component</vt:lpstr>
      <vt:lpstr>export</vt:lpstr>
      <vt:lpstr>Metadata</vt:lpstr>
      <vt:lpstr>@Component({  selector: 'home',</vt:lpstr>
      <vt:lpstr>Template</vt:lpstr>
      <vt:lpstr>PowerPoint Presentation</vt:lpstr>
      <vt:lpstr>@Component({</vt:lpstr>
      <vt:lpstr>@Component({</vt:lpstr>
      <vt:lpstr>Data Binding</vt:lpstr>
      <vt:lpstr>PowerPoint Presentation</vt:lpstr>
      <vt:lpstr>&lt;h1&gt;{{title}}&lt;/h1&gt;</vt:lpstr>
      <vt:lpstr>PowerPoint Presentation</vt:lpstr>
      <vt:lpstr>Service</vt:lpstr>
      <vt:lpstr>import</vt:lpstr>
      <vt:lpstr>Dependency Injection</vt:lpstr>
      <vt:lpstr>// experiments.service.ts</vt:lpstr>
      <vt:lpstr>Lifecycle Hooks</vt:lpstr>
      <vt:lpstr>Lifecycle Hooks (cont.)</vt:lpstr>
      <vt:lpstr>PowerPoint Presentation</vt:lpstr>
      <vt:lpstr>Service - Just a Class</vt:lpstr>
      <vt:lpstr>export class</vt:lpstr>
      <vt:lpstr>@Injectable</vt:lpstr>
      <vt:lpstr>PowerPoint Presentation</vt:lpstr>
      <vt:lpstr>Injecting a Service</vt:lpstr>
      <vt:lpstr>PowerPoint Presentation</vt:lpstr>
      <vt:lpstr>Testing</vt:lpstr>
      <vt:lpstr>PowerPoint Presentation</vt:lpstr>
      <vt:lpstr>Architectural Best 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SS</dc:creator>
  <cp:lastModifiedBy>Varun SS</cp:lastModifiedBy>
  <cp:revision>16</cp:revision>
  <dcterms:created xsi:type="dcterms:W3CDTF">2017-08-13T18:57:15Z</dcterms:created>
  <dcterms:modified xsi:type="dcterms:W3CDTF">2017-08-13T19:44:07Z</dcterms:modified>
</cp:coreProperties>
</file>